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7"/>
  </p:notesMasterIdLst>
  <p:handoutMasterIdLst>
    <p:handoutMasterId r:id="rId228"/>
  </p:handoutMasterIdLst>
  <p:sldIdLst>
    <p:sldId id="694" r:id="rId2"/>
    <p:sldId id="1331" r:id="rId3"/>
    <p:sldId id="940" r:id="rId4"/>
    <p:sldId id="1190" r:id="rId5"/>
    <p:sldId id="941" r:id="rId6"/>
    <p:sldId id="1183" r:id="rId7"/>
    <p:sldId id="943" r:id="rId8"/>
    <p:sldId id="945" r:id="rId9"/>
    <p:sldId id="946" r:id="rId10"/>
    <p:sldId id="1059" r:id="rId11"/>
    <p:sldId id="1075" r:id="rId12"/>
    <p:sldId id="1107" r:id="rId13"/>
    <p:sldId id="953" r:id="rId14"/>
    <p:sldId id="954" r:id="rId15"/>
    <p:sldId id="951" r:id="rId16"/>
    <p:sldId id="1072" r:id="rId17"/>
    <p:sldId id="1082" r:id="rId18"/>
    <p:sldId id="1074" r:id="rId19"/>
    <p:sldId id="1280" r:id="rId20"/>
    <p:sldId id="1288" r:id="rId21"/>
    <p:sldId id="1281" r:id="rId22"/>
    <p:sldId id="1282" r:id="rId23"/>
    <p:sldId id="1307" r:id="rId24"/>
    <p:sldId id="1289" r:id="rId25"/>
    <p:sldId id="955" r:id="rId26"/>
    <p:sldId id="956" r:id="rId27"/>
    <p:sldId id="957" r:id="rId28"/>
    <p:sldId id="1069" r:id="rId29"/>
    <p:sldId id="962" r:id="rId30"/>
    <p:sldId id="963" r:id="rId31"/>
    <p:sldId id="964" r:id="rId32"/>
    <p:sldId id="965" r:id="rId33"/>
    <p:sldId id="966" r:id="rId34"/>
    <p:sldId id="967" r:id="rId35"/>
    <p:sldId id="971" r:id="rId36"/>
    <p:sldId id="968" r:id="rId37"/>
    <p:sldId id="1173" r:id="rId38"/>
    <p:sldId id="1086" r:id="rId39"/>
    <p:sldId id="1112" r:id="rId40"/>
    <p:sldId id="1078" r:id="rId41"/>
    <p:sldId id="1174" r:id="rId42"/>
    <p:sldId id="743" r:id="rId43"/>
    <p:sldId id="925" r:id="rId44"/>
    <p:sldId id="1115" r:id="rId45"/>
    <p:sldId id="1113" r:id="rId46"/>
    <p:sldId id="1116" r:id="rId47"/>
    <p:sldId id="772" r:id="rId48"/>
    <p:sldId id="836" r:id="rId49"/>
    <p:sldId id="1191" r:id="rId50"/>
    <p:sldId id="1176" r:id="rId51"/>
    <p:sldId id="837" r:id="rId52"/>
    <p:sldId id="922" r:id="rId53"/>
    <p:sldId id="926" r:id="rId54"/>
    <p:sldId id="841" r:id="rId55"/>
    <p:sldId id="838" r:id="rId56"/>
    <p:sldId id="881" r:id="rId57"/>
    <p:sldId id="839" r:id="rId58"/>
    <p:sldId id="1177" r:id="rId59"/>
    <p:sldId id="781" r:id="rId60"/>
    <p:sldId id="845" r:id="rId61"/>
    <p:sldId id="856" r:id="rId62"/>
    <p:sldId id="858" r:id="rId63"/>
    <p:sldId id="850" r:id="rId64"/>
    <p:sldId id="851" r:id="rId65"/>
    <p:sldId id="882" r:id="rId66"/>
    <p:sldId id="777" r:id="rId67"/>
    <p:sldId id="923" r:id="rId68"/>
    <p:sldId id="776" r:id="rId69"/>
    <p:sldId id="806" r:id="rId70"/>
    <p:sldId id="778" r:id="rId71"/>
    <p:sldId id="1117" r:id="rId72"/>
    <p:sldId id="1179" r:id="rId73"/>
    <p:sldId id="352" r:id="rId74"/>
    <p:sldId id="1151" r:id="rId75"/>
    <p:sldId id="979" r:id="rId76"/>
    <p:sldId id="1119" r:id="rId77"/>
    <p:sldId id="1120" r:id="rId78"/>
    <p:sldId id="1121" r:id="rId79"/>
    <p:sldId id="1122" r:id="rId80"/>
    <p:sldId id="1123" r:id="rId81"/>
    <p:sldId id="1124" r:id="rId82"/>
    <p:sldId id="1169" r:id="rId83"/>
    <p:sldId id="1168" r:id="rId84"/>
    <p:sldId id="1152" r:id="rId85"/>
    <p:sldId id="991" r:id="rId86"/>
    <p:sldId id="996" r:id="rId87"/>
    <p:sldId id="997" r:id="rId88"/>
    <p:sldId id="1000" r:id="rId89"/>
    <p:sldId id="1150" r:id="rId90"/>
    <p:sldId id="1125" r:id="rId91"/>
    <p:sldId id="1153" r:id="rId92"/>
    <p:sldId id="1111" r:id="rId93"/>
    <p:sldId id="1158" r:id="rId94"/>
    <p:sldId id="1154" r:id="rId95"/>
    <p:sldId id="1127" r:id="rId96"/>
    <p:sldId id="1006" r:id="rId97"/>
    <p:sldId id="1007" r:id="rId98"/>
    <p:sldId id="1013" r:id="rId99"/>
    <p:sldId id="1012" r:id="rId100"/>
    <p:sldId id="1015" r:id="rId101"/>
    <p:sldId id="1014" r:id="rId102"/>
    <p:sldId id="1056" r:id="rId103"/>
    <p:sldId id="1129" r:id="rId104"/>
    <p:sldId id="1130" r:id="rId105"/>
    <p:sldId id="1131" r:id="rId106"/>
    <p:sldId id="1155" r:id="rId107"/>
    <p:sldId id="1138" r:id="rId108"/>
    <p:sldId id="1139" r:id="rId109"/>
    <p:sldId id="1140" r:id="rId110"/>
    <p:sldId id="1141" r:id="rId111"/>
    <p:sldId id="1142" r:id="rId112"/>
    <p:sldId id="1143" r:id="rId113"/>
    <p:sldId id="1144" r:id="rId114"/>
    <p:sldId id="1170" r:id="rId115"/>
    <p:sldId id="1145" r:id="rId116"/>
    <p:sldId id="1146" r:id="rId117"/>
    <p:sldId id="1149" r:id="rId118"/>
    <p:sldId id="1147" r:id="rId119"/>
    <p:sldId id="1156" r:id="rId120"/>
    <p:sldId id="1159" r:id="rId121"/>
    <p:sldId id="1132" r:id="rId122"/>
    <p:sldId id="1192" r:id="rId123"/>
    <p:sldId id="1134" r:id="rId124"/>
    <p:sldId id="1133" r:id="rId125"/>
    <p:sldId id="427" r:id="rId126"/>
    <p:sldId id="492" r:id="rId127"/>
    <p:sldId id="1135" r:id="rId128"/>
    <p:sldId id="1184" r:id="rId129"/>
    <p:sldId id="429" r:id="rId130"/>
    <p:sldId id="455" r:id="rId131"/>
    <p:sldId id="456" r:id="rId132"/>
    <p:sldId id="428" r:id="rId133"/>
    <p:sldId id="457" r:id="rId134"/>
    <p:sldId id="493" r:id="rId135"/>
    <p:sldId id="494" r:id="rId136"/>
    <p:sldId id="1136" r:id="rId137"/>
    <p:sldId id="1157" r:id="rId138"/>
    <p:sldId id="1161" r:id="rId139"/>
    <p:sldId id="1225" r:id="rId140"/>
    <p:sldId id="1180" r:id="rId141"/>
    <p:sldId id="1160" r:id="rId142"/>
    <p:sldId id="1290" r:id="rId143"/>
    <p:sldId id="1291" r:id="rId144"/>
    <p:sldId id="1292" r:id="rId145"/>
    <p:sldId id="1293" r:id="rId146"/>
    <p:sldId id="1294" r:id="rId147"/>
    <p:sldId id="1102" r:id="rId148"/>
    <p:sldId id="1104" r:id="rId149"/>
    <p:sldId id="1105" r:id="rId150"/>
    <p:sldId id="1216" r:id="rId151"/>
    <p:sldId id="1215" r:id="rId152"/>
    <p:sldId id="1217" r:id="rId153"/>
    <p:sldId id="1205" r:id="rId154"/>
    <p:sldId id="869" r:id="rId155"/>
    <p:sldId id="1218" r:id="rId156"/>
    <p:sldId id="874" r:id="rId157"/>
    <p:sldId id="930" r:id="rId158"/>
    <p:sldId id="1206" r:id="rId159"/>
    <p:sldId id="1163" r:id="rId160"/>
    <p:sldId id="931" r:id="rId161"/>
    <p:sldId id="1164" r:id="rId162"/>
    <p:sldId id="875" r:id="rId163"/>
    <p:sldId id="1222" r:id="rId164"/>
    <p:sldId id="1207" r:id="rId165"/>
    <p:sldId id="1320" r:id="rId166"/>
    <p:sldId id="1321" r:id="rId167"/>
    <p:sldId id="1204" r:id="rId168"/>
    <p:sldId id="1325" r:id="rId169"/>
    <p:sldId id="1219" r:id="rId170"/>
    <p:sldId id="1220" r:id="rId171"/>
    <p:sldId id="1322" r:id="rId172"/>
    <p:sldId id="1228" r:id="rId173"/>
    <p:sldId id="1328" r:id="rId174"/>
    <p:sldId id="1323" r:id="rId175"/>
    <p:sldId id="1213" r:id="rId176"/>
    <p:sldId id="1223" r:id="rId177"/>
    <p:sldId id="1324" r:id="rId178"/>
    <p:sldId id="1229" r:id="rId179"/>
    <p:sldId id="1231" r:id="rId180"/>
    <p:sldId id="1210" r:id="rId181"/>
    <p:sldId id="1326" r:id="rId182"/>
    <p:sldId id="1224" r:id="rId183"/>
    <p:sldId id="1329" r:id="rId184"/>
    <p:sldId id="1330" r:id="rId185"/>
    <p:sldId id="1221" r:id="rId186"/>
    <p:sldId id="1227" r:id="rId187"/>
    <p:sldId id="1203" r:id="rId188"/>
    <p:sldId id="1103" r:id="rId189"/>
    <p:sldId id="1181" r:id="rId190"/>
    <p:sldId id="1089" r:id="rId191"/>
    <p:sldId id="934" r:id="rId192"/>
    <p:sldId id="1090" r:id="rId193"/>
    <p:sldId id="1091" r:id="rId194"/>
    <p:sldId id="1092" r:id="rId195"/>
    <p:sldId id="1093" r:id="rId196"/>
    <p:sldId id="1094" r:id="rId197"/>
    <p:sldId id="1095" r:id="rId198"/>
    <p:sldId id="1096" r:id="rId199"/>
    <p:sldId id="1097" r:id="rId200"/>
    <p:sldId id="1098" r:id="rId201"/>
    <p:sldId id="1099" r:id="rId202"/>
    <p:sldId id="1295" r:id="rId203"/>
    <p:sldId id="1296" r:id="rId204"/>
    <p:sldId id="1297" r:id="rId205"/>
    <p:sldId id="1100" r:id="rId206"/>
    <p:sldId id="1101" r:id="rId207"/>
    <p:sldId id="1232" r:id="rId208"/>
    <p:sldId id="1182" r:id="rId209"/>
    <p:sldId id="1302" r:id="rId210"/>
    <p:sldId id="1298" r:id="rId211"/>
    <p:sldId id="1303" r:id="rId212"/>
    <p:sldId id="1299" r:id="rId213"/>
    <p:sldId id="1300" r:id="rId214"/>
    <p:sldId id="1301" r:id="rId215"/>
    <p:sldId id="1304" r:id="rId216"/>
    <p:sldId id="1306" r:id="rId217"/>
    <p:sldId id="1305" r:id="rId218"/>
    <p:sldId id="1316" r:id="rId219"/>
    <p:sldId id="1317" r:id="rId220"/>
    <p:sldId id="1318" r:id="rId221"/>
    <p:sldId id="1319" r:id="rId222"/>
    <p:sldId id="1310" r:id="rId223"/>
    <p:sldId id="1312" r:id="rId224"/>
    <p:sldId id="1311" r:id="rId225"/>
    <p:sldId id="1308" r:id="rId22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hen Chuanbo" initials="" lastIdx="8"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399FF"/>
    <a:srgbClr val="CD0A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26" autoAdjust="0"/>
    <p:restoredTop sz="94765" autoAdjust="0"/>
  </p:normalViewPr>
  <p:slideViewPr>
    <p:cSldViewPr snapToGrid="0">
      <p:cViewPr varScale="1">
        <p:scale>
          <a:sx n="95" d="100"/>
          <a:sy n="95" d="100"/>
        </p:scale>
        <p:origin x="1157" y="82"/>
      </p:cViewPr>
      <p:guideLst>
        <p:guide orient="horz" pos="2160"/>
        <p:guide pos="2880"/>
      </p:guideLst>
    </p:cSldViewPr>
  </p:slideViewPr>
  <p:notesTextViewPr>
    <p:cViewPr>
      <p:scale>
        <a:sx n="1" d="1"/>
        <a:sy n="1" d="1"/>
      </p:scale>
      <p:origin x="0" y="0"/>
    </p:cViewPr>
  </p:notesTextViewPr>
  <p:notesViewPr>
    <p:cSldViewPr snapToGrid="0">
      <p:cViewPr varScale="1">
        <p:scale>
          <a:sx n="88" d="100"/>
          <a:sy n="88" d="100"/>
        </p:scale>
        <p:origin x="2886" y="10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handoutMaster" Target="handoutMasters/handoutMaster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commentAuthors" Target="commentAuthor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presProps" Target="pres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openxmlformats.org/officeDocument/2006/relationships/viewProps" Target="view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tableStyles" Target="tableStyle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___.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lang="zh-CN" sz="2400" b="1" i="0" u="none" strike="noStrike" kern="1200" spc="0" baseline="0">
                <a:solidFill>
                  <a:schemeClr val="tx1">
                    <a:lumMod val="65000"/>
                    <a:lumOff val="35000"/>
                  </a:schemeClr>
                </a:solidFill>
                <a:latin typeface="+mn-lt"/>
                <a:ea typeface="+mn-ea"/>
                <a:cs typeface="+mn-cs"/>
              </a:defRPr>
            </a:pPr>
            <a:r>
              <a:rPr lang="zh-CN"/>
              <a:t>四川</a:t>
            </a:r>
            <a:r>
              <a:rPr lang="en-US"/>
              <a:t>R</a:t>
            </a:r>
            <a:r>
              <a:rPr lang="zh-CN"/>
              <a:t>县</a:t>
            </a:r>
            <a:r>
              <a:rPr lang="en-US"/>
              <a:t>84</a:t>
            </a:r>
            <a:r>
              <a:rPr lang="zh-CN"/>
              <a:t>个初一班级学生平均成绩与班级规模</a:t>
            </a:r>
          </a:p>
        </c:rich>
      </c:tx>
      <c:overlay val="0"/>
      <c:spPr>
        <a:noFill/>
        <a:ln>
          <a:noFill/>
        </a:ln>
        <a:effectLst/>
      </c:spPr>
    </c:title>
    <c:autoTitleDeleted val="0"/>
    <c:plotArea>
      <c:layout/>
      <c:scatterChart>
        <c:scatterStyle val="lineMarker"/>
        <c:varyColors val="0"/>
        <c:ser>
          <c:idx val="0"/>
          <c:order val="0"/>
          <c:tx>
            <c:strRef>
              <c:f>Sheet1!$C$1</c:f>
              <c:strCache>
                <c:ptCount val="1"/>
                <c:pt idx="0">
                  <c:v>平均成绩</c:v>
                </c:pt>
              </c:strCache>
            </c:strRef>
          </c:tx>
          <c:spPr>
            <a:ln w="19050" cap="rnd" cmpd="sng" algn="ctr">
              <a:noFill/>
              <a:prstDash val="solid"/>
              <a:round/>
            </a:ln>
            <a:effectLst/>
          </c:spPr>
          <c:marker>
            <c:symbol val="circle"/>
            <c:size val="5"/>
            <c:spPr>
              <a:solidFill>
                <a:schemeClr val="accent1"/>
              </a:solidFill>
              <a:ln w="9525" cap="flat" cmpd="sng" algn="ctr">
                <a:solidFill>
                  <a:schemeClr val="accent1"/>
                </a:solidFill>
                <a:prstDash val="solid"/>
                <a:round/>
              </a:ln>
              <a:effectLst/>
            </c:spPr>
          </c:marker>
          <c:trendline>
            <c:spPr>
              <a:ln w="50800" cap="rnd" cmpd="sng" algn="ctr">
                <a:solidFill>
                  <a:srgbClr val="FF0000"/>
                </a:solidFill>
                <a:prstDash val="sysDot"/>
                <a:round/>
              </a:ln>
              <a:effectLst/>
            </c:spPr>
            <c:trendlineType val="linear"/>
            <c:dispRSqr val="1"/>
            <c:dispEq val="1"/>
            <c:trendlineLbl>
              <c:layout>
                <c:manualLayout>
                  <c:x val="-0.48074464604967898"/>
                  <c:y val="5.6573960365046097E-2"/>
                </c:manualLayout>
              </c:layout>
              <c:numFmt formatCode="General" sourceLinked="0"/>
              <c:spPr>
                <a:noFill/>
                <a:ln>
                  <a:noFill/>
                </a:ln>
                <a:effectLst/>
              </c:spPr>
              <c:txPr>
                <a:bodyPr rot="0" spcFirstLastPara="1" vertOverflow="ellipsis" vert="horz" wrap="square" anchor="ctr" anchorCtr="1"/>
                <a:lstStyle/>
                <a:p>
                  <a:pPr>
                    <a:defRPr lang="zh-CN" sz="2000" b="1" i="0" u="none" strike="noStrike" kern="1200" baseline="0">
                      <a:solidFill>
                        <a:schemeClr val="tx1">
                          <a:lumMod val="65000"/>
                          <a:lumOff val="35000"/>
                        </a:schemeClr>
                      </a:solidFill>
                      <a:latin typeface="+mn-lt"/>
                      <a:ea typeface="+mn-ea"/>
                      <a:cs typeface="+mn-cs"/>
                    </a:defRPr>
                  </a:pPr>
                  <a:endParaRPr lang="zh-CN"/>
                </a:p>
              </c:txPr>
            </c:trendlineLbl>
          </c:trendline>
          <c:xVal>
            <c:numRef>
              <c:f>Sheet1!$B$2:$B$85</c:f>
              <c:numCache>
                <c:formatCode>General</c:formatCode>
                <c:ptCount val="84"/>
                <c:pt idx="0">
                  <c:v>17</c:v>
                </c:pt>
                <c:pt idx="1">
                  <c:v>49</c:v>
                </c:pt>
                <c:pt idx="2">
                  <c:v>24</c:v>
                </c:pt>
                <c:pt idx="3">
                  <c:v>60</c:v>
                </c:pt>
                <c:pt idx="4">
                  <c:v>63</c:v>
                </c:pt>
                <c:pt idx="5">
                  <c:v>44</c:v>
                </c:pt>
                <c:pt idx="6">
                  <c:v>44</c:v>
                </c:pt>
                <c:pt idx="7">
                  <c:v>44</c:v>
                </c:pt>
                <c:pt idx="8">
                  <c:v>53</c:v>
                </c:pt>
                <c:pt idx="9">
                  <c:v>57</c:v>
                </c:pt>
                <c:pt idx="10">
                  <c:v>57</c:v>
                </c:pt>
                <c:pt idx="11">
                  <c:v>69</c:v>
                </c:pt>
                <c:pt idx="12">
                  <c:v>69</c:v>
                </c:pt>
                <c:pt idx="13">
                  <c:v>69</c:v>
                </c:pt>
                <c:pt idx="14">
                  <c:v>63</c:v>
                </c:pt>
                <c:pt idx="15">
                  <c:v>60</c:v>
                </c:pt>
                <c:pt idx="16">
                  <c:v>69</c:v>
                </c:pt>
                <c:pt idx="17">
                  <c:v>68</c:v>
                </c:pt>
                <c:pt idx="18">
                  <c:v>54</c:v>
                </c:pt>
                <c:pt idx="19">
                  <c:v>55</c:v>
                </c:pt>
                <c:pt idx="20">
                  <c:v>68</c:v>
                </c:pt>
                <c:pt idx="21">
                  <c:v>54</c:v>
                </c:pt>
                <c:pt idx="22">
                  <c:v>55</c:v>
                </c:pt>
                <c:pt idx="23">
                  <c:v>63</c:v>
                </c:pt>
                <c:pt idx="24">
                  <c:v>58</c:v>
                </c:pt>
                <c:pt idx="25">
                  <c:v>54</c:v>
                </c:pt>
                <c:pt idx="26">
                  <c:v>59</c:v>
                </c:pt>
                <c:pt idx="27">
                  <c:v>60</c:v>
                </c:pt>
                <c:pt idx="28">
                  <c:v>66</c:v>
                </c:pt>
                <c:pt idx="29">
                  <c:v>60</c:v>
                </c:pt>
                <c:pt idx="30">
                  <c:v>57</c:v>
                </c:pt>
                <c:pt idx="31">
                  <c:v>71</c:v>
                </c:pt>
                <c:pt idx="32">
                  <c:v>57</c:v>
                </c:pt>
                <c:pt idx="33">
                  <c:v>56</c:v>
                </c:pt>
                <c:pt idx="34">
                  <c:v>57</c:v>
                </c:pt>
                <c:pt idx="35">
                  <c:v>60</c:v>
                </c:pt>
                <c:pt idx="36">
                  <c:v>58</c:v>
                </c:pt>
                <c:pt idx="37">
                  <c:v>59</c:v>
                </c:pt>
                <c:pt idx="38">
                  <c:v>57</c:v>
                </c:pt>
                <c:pt idx="39">
                  <c:v>58</c:v>
                </c:pt>
                <c:pt idx="40">
                  <c:v>77</c:v>
                </c:pt>
                <c:pt idx="41">
                  <c:v>73</c:v>
                </c:pt>
                <c:pt idx="42">
                  <c:v>65</c:v>
                </c:pt>
                <c:pt idx="43">
                  <c:v>61</c:v>
                </c:pt>
                <c:pt idx="44">
                  <c:v>62</c:v>
                </c:pt>
                <c:pt idx="45">
                  <c:v>38</c:v>
                </c:pt>
                <c:pt idx="46">
                  <c:v>36</c:v>
                </c:pt>
                <c:pt idx="47">
                  <c:v>51</c:v>
                </c:pt>
                <c:pt idx="48">
                  <c:v>50</c:v>
                </c:pt>
                <c:pt idx="49">
                  <c:v>50</c:v>
                </c:pt>
                <c:pt idx="50">
                  <c:v>53</c:v>
                </c:pt>
                <c:pt idx="51">
                  <c:v>55</c:v>
                </c:pt>
                <c:pt idx="52">
                  <c:v>55</c:v>
                </c:pt>
                <c:pt idx="53">
                  <c:v>56</c:v>
                </c:pt>
                <c:pt idx="54">
                  <c:v>58</c:v>
                </c:pt>
                <c:pt idx="55">
                  <c:v>55</c:v>
                </c:pt>
                <c:pt idx="56">
                  <c:v>54</c:v>
                </c:pt>
                <c:pt idx="57">
                  <c:v>55</c:v>
                </c:pt>
                <c:pt idx="58">
                  <c:v>55</c:v>
                </c:pt>
                <c:pt idx="59">
                  <c:v>48</c:v>
                </c:pt>
                <c:pt idx="60">
                  <c:v>51</c:v>
                </c:pt>
                <c:pt idx="61">
                  <c:v>11</c:v>
                </c:pt>
                <c:pt idx="62">
                  <c:v>39</c:v>
                </c:pt>
                <c:pt idx="63">
                  <c:v>28</c:v>
                </c:pt>
                <c:pt idx="64">
                  <c:v>28</c:v>
                </c:pt>
                <c:pt idx="65">
                  <c:v>25</c:v>
                </c:pt>
                <c:pt idx="66">
                  <c:v>26</c:v>
                </c:pt>
                <c:pt idx="67">
                  <c:v>53</c:v>
                </c:pt>
                <c:pt idx="68">
                  <c:v>52</c:v>
                </c:pt>
                <c:pt idx="69">
                  <c:v>52</c:v>
                </c:pt>
                <c:pt idx="70">
                  <c:v>48</c:v>
                </c:pt>
                <c:pt idx="71">
                  <c:v>36</c:v>
                </c:pt>
                <c:pt idx="72">
                  <c:v>38</c:v>
                </c:pt>
                <c:pt idx="73">
                  <c:v>33</c:v>
                </c:pt>
                <c:pt idx="74">
                  <c:v>36</c:v>
                </c:pt>
                <c:pt idx="75">
                  <c:v>22</c:v>
                </c:pt>
                <c:pt idx="76">
                  <c:v>11</c:v>
                </c:pt>
                <c:pt idx="77">
                  <c:v>30</c:v>
                </c:pt>
                <c:pt idx="78">
                  <c:v>60</c:v>
                </c:pt>
                <c:pt idx="79">
                  <c:v>59</c:v>
                </c:pt>
                <c:pt idx="80">
                  <c:v>16</c:v>
                </c:pt>
                <c:pt idx="81">
                  <c:v>46</c:v>
                </c:pt>
                <c:pt idx="82">
                  <c:v>47</c:v>
                </c:pt>
                <c:pt idx="83">
                  <c:v>48</c:v>
                </c:pt>
              </c:numCache>
            </c:numRef>
          </c:xVal>
          <c:yVal>
            <c:numRef>
              <c:f>Sheet1!$C$2:$C$85</c:f>
              <c:numCache>
                <c:formatCode>General</c:formatCode>
                <c:ptCount val="84"/>
                <c:pt idx="0">
                  <c:v>369.88234999999997</c:v>
                </c:pt>
                <c:pt idx="1">
                  <c:v>360.60203999999999</c:v>
                </c:pt>
                <c:pt idx="2">
                  <c:v>375.41666999999899</c:v>
                </c:pt>
                <c:pt idx="3">
                  <c:v>403.15</c:v>
                </c:pt>
                <c:pt idx="4">
                  <c:v>391.16667000000001</c:v>
                </c:pt>
                <c:pt idx="5">
                  <c:v>462.45454999999998</c:v>
                </c:pt>
                <c:pt idx="6">
                  <c:v>451.14773000000002</c:v>
                </c:pt>
                <c:pt idx="7">
                  <c:v>428.38371999999902</c:v>
                </c:pt>
                <c:pt idx="8">
                  <c:v>458.51886999999999</c:v>
                </c:pt>
                <c:pt idx="9">
                  <c:v>457.67543999999998</c:v>
                </c:pt>
                <c:pt idx="10">
                  <c:v>461.07895000000002</c:v>
                </c:pt>
                <c:pt idx="11">
                  <c:v>576.98550999999998</c:v>
                </c:pt>
                <c:pt idx="12">
                  <c:v>543</c:v>
                </c:pt>
                <c:pt idx="13">
                  <c:v>570.00724999999898</c:v>
                </c:pt>
                <c:pt idx="14">
                  <c:v>527.69841000000099</c:v>
                </c:pt>
                <c:pt idx="15">
                  <c:v>562.90832999999998</c:v>
                </c:pt>
                <c:pt idx="16">
                  <c:v>569.72464000000002</c:v>
                </c:pt>
                <c:pt idx="17">
                  <c:v>547.67646999999999</c:v>
                </c:pt>
                <c:pt idx="18">
                  <c:v>522.407409999999</c:v>
                </c:pt>
                <c:pt idx="19">
                  <c:v>530.67273000000102</c:v>
                </c:pt>
                <c:pt idx="20">
                  <c:v>563.22059000000002</c:v>
                </c:pt>
                <c:pt idx="21">
                  <c:v>517.84258999999895</c:v>
                </c:pt>
                <c:pt idx="22">
                  <c:v>523.14544999999998</c:v>
                </c:pt>
                <c:pt idx="23">
                  <c:v>481.99205999999901</c:v>
                </c:pt>
                <c:pt idx="24">
                  <c:v>443.89654999999902</c:v>
                </c:pt>
                <c:pt idx="25">
                  <c:v>412.75925999999998</c:v>
                </c:pt>
                <c:pt idx="26">
                  <c:v>456.08474999999999</c:v>
                </c:pt>
                <c:pt idx="27">
                  <c:v>464.44166999999999</c:v>
                </c:pt>
                <c:pt idx="28">
                  <c:v>519.07575999999995</c:v>
                </c:pt>
                <c:pt idx="29">
                  <c:v>464.18333000000001</c:v>
                </c:pt>
                <c:pt idx="30">
                  <c:v>442.64035000000001</c:v>
                </c:pt>
                <c:pt idx="31">
                  <c:v>504.35210999999998</c:v>
                </c:pt>
                <c:pt idx="32">
                  <c:v>479.72806999999898</c:v>
                </c:pt>
                <c:pt idx="33">
                  <c:v>495.86606999999998</c:v>
                </c:pt>
                <c:pt idx="34">
                  <c:v>485.60525999999999</c:v>
                </c:pt>
                <c:pt idx="35">
                  <c:v>503.61864000000003</c:v>
                </c:pt>
                <c:pt idx="36">
                  <c:v>467.43859999999898</c:v>
                </c:pt>
                <c:pt idx="37">
                  <c:v>478.52542</c:v>
                </c:pt>
                <c:pt idx="38">
                  <c:v>469.50877000000003</c:v>
                </c:pt>
                <c:pt idx="39">
                  <c:v>466.37930999999998</c:v>
                </c:pt>
                <c:pt idx="40">
                  <c:v>539.59091000000001</c:v>
                </c:pt>
                <c:pt idx="41">
                  <c:v>526.06163999999899</c:v>
                </c:pt>
                <c:pt idx="42">
                  <c:v>457.28462000000002</c:v>
                </c:pt>
                <c:pt idx="43">
                  <c:v>457.81148000000002</c:v>
                </c:pt>
                <c:pt idx="44">
                  <c:v>431.56452000000002</c:v>
                </c:pt>
                <c:pt idx="45">
                  <c:v>417.78946999999999</c:v>
                </c:pt>
                <c:pt idx="46">
                  <c:v>419.06943999999999</c:v>
                </c:pt>
                <c:pt idx="47">
                  <c:v>453.11765000000003</c:v>
                </c:pt>
                <c:pt idx="48">
                  <c:v>443.35</c:v>
                </c:pt>
                <c:pt idx="49">
                  <c:v>491.27</c:v>
                </c:pt>
                <c:pt idx="50">
                  <c:v>405.67925000000002</c:v>
                </c:pt>
                <c:pt idx="51">
                  <c:v>399.75454999999999</c:v>
                </c:pt>
                <c:pt idx="52">
                  <c:v>405.42727000000002</c:v>
                </c:pt>
                <c:pt idx="53">
                  <c:v>435.6875</c:v>
                </c:pt>
                <c:pt idx="54">
                  <c:v>440.68966</c:v>
                </c:pt>
                <c:pt idx="55">
                  <c:v>438.8</c:v>
                </c:pt>
                <c:pt idx="56">
                  <c:v>442.32407000000001</c:v>
                </c:pt>
                <c:pt idx="57">
                  <c:v>438.52726999999999</c:v>
                </c:pt>
                <c:pt idx="58">
                  <c:v>427.06364000000002</c:v>
                </c:pt>
                <c:pt idx="59">
                  <c:v>356.65625</c:v>
                </c:pt>
                <c:pt idx="60">
                  <c:v>373.36275000000001</c:v>
                </c:pt>
                <c:pt idx="61">
                  <c:v>456.45454999999998</c:v>
                </c:pt>
                <c:pt idx="62">
                  <c:v>421.85897</c:v>
                </c:pt>
                <c:pt idx="63">
                  <c:v>347.875</c:v>
                </c:pt>
                <c:pt idx="64">
                  <c:v>370.08929000000001</c:v>
                </c:pt>
                <c:pt idx="65">
                  <c:v>365.36</c:v>
                </c:pt>
                <c:pt idx="66">
                  <c:v>356.05768999999998</c:v>
                </c:pt>
                <c:pt idx="67">
                  <c:v>441.91509000000002</c:v>
                </c:pt>
                <c:pt idx="68">
                  <c:v>444.35577000000001</c:v>
                </c:pt>
                <c:pt idx="69">
                  <c:v>447.44231000000002</c:v>
                </c:pt>
                <c:pt idx="70">
                  <c:v>394.17707999999999</c:v>
                </c:pt>
                <c:pt idx="71">
                  <c:v>389.61111</c:v>
                </c:pt>
                <c:pt idx="72">
                  <c:v>406.94736999999998</c:v>
                </c:pt>
                <c:pt idx="73">
                  <c:v>422.87878999999998</c:v>
                </c:pt>
                <c:pt idx="74">
                  <c:v>437.875</c:v>
                </c:pt>
                <c:pt idx="75">
                  <c:v>246.11364</c:v>
                </c:pt>
                <c:pt idx="76">
                  <c:v>379.18182000000002</c:v>
                </c:pt>
                <c:pt idx="77">
                  <c:v>366.63332999999898</c:v>
                </c:pt>
                <c:pt idx="78">
                  <c:v>417.83332999999902</c:v>
                </c:pt>
                <c:pt idx="79">
                  <c:v>429.38983000000002</c:v>
                </c:pt>
                <c:pt idx="80">
                  <c:v>289.59374999999898</c:v>
                </c:pt>
                <c:pt idx="81">
                  <c:v>363.97825999999901</c:v>
                </c:pt>
                <c:pt idx="82">
                  <c:v>324.18085000000002</c:v>
                </c:pt>
                <c:pt idx="83">
                  <c:v>510.61457999999999</c:v>
                </c:pt>
              </c:numCache>
            </c:numRef>
          </c:yVal>
          <c:smooth val="0"/>
          <c:extLst>
            <c:ext xmlns:c16="http://schemas.microsoft.com/office/drawing/2014/chart" uri="{C3380CC4-5D6E-409C-BE32-E72D297353CC}">
              <c16:uniqueId val="{00000000-C016-4543-ACEE-7DB8C4EC31F0}"/>
            </c:ext>
          </c:extLst>
        </c:ser>
        <c:dLbls>
          <c:showLegendKey val="0"/>
          <c:showVal val="0"/>
          <c:showCatName val="0"/>
          <c:showSerName val="0"/>
          <c:showPercent val="0"/>
          <c:showBubbleSize val="0"/>
        </c:dLbls>
        <c:axId val="393837296"/>
        <c:axId val="393836176"/>
      </c:scatterChart>
      <c:valAx>
        <c:axId val="393837296"/>
        <c:scaling>
          <c:orientation val="minMax"/>
          <c:max val="80"/>
        </c:scaling>
        <c:delete val="0"/>
        <c:axPos val="b"/>
        <c:majorGridlines>
          <c:spPr>
            <a:ln w="9525" cap="flat" cmpd="sng" algn="ctr">
              <a:solidFill>
                <a:schemeClr val="tx1">
                  <a:lumMod val="15000"/>
                  <a:lumOff val="85000"/>
                </a:schemeClr>
              </a:solidFill>
              <a:prstDash val="solid"/>
              <a:round/>
            </a:ln>
            <a:effectLst/>
          </c:spPr>
        </c:majorGridlines>
        <c:minorGridlines>
          <c:spPr>
            <a:ln w="9525" cap="flat" cmpd="sng" algn="ctr">
              <a:solidFill>
                <a:schemeClr val="tx1">
                  <a:lumMod val="5000"/>
                  <a:lumOff val="95000"/>
                </a:schemeClr>
              </a:solidFill>
              <a:prstDash val="solid"/>
              <a:round/>
            </a:ln>
            <a:effectLst/>
          </c:spPr>
        </c:minorGridlines>
        <c:title>
          <c:tx>
            <c:rich>
              <a:bodyPr rot="0" spcFirstLastPara="1" vertOverflow="ellipsis" vert="horz" wrap="square" anchor="ctr" anchorCtr="1"/>
              <a:lstStyle/>
              <a:p>
                <a:pPr>
                  <a:defRPr lang="zh-CN" sz="2000" b="1" i="0" u="none" strike="noStrike" kern="1200" baseline="0">
                    <a:solidFill>
                      <a:schemeClr val="tx1">
                        <a:lumMod val="65000"/>
                        <a:lumOff val="35000"/>
                      </a:schemeClr>
                    </a:solidFill>
                    <a:latin typeface="+mn-lt"/>
                    <a:ea typeface="+mn-ea"/>
                    <a:cs typeface="+mn-cs"/>
                  </a:defRPr>
                </a:pPr>
                <a:r>
                  <a:rPr lang="zh-CN"/>
                  <a:t>班级规模</a:t>
                </a:r>
              </a:p>
            </c:rich>
          </c:tx>
          <c:overlay val="0"/>
          <c:spPr>
            <a:noFill/>
            <a:ln>
              <a:noFill/>
            </a:ln>
            <a:effectLst/>
          </c:spPr>
        </c:title>
        <c:numFmt formatCode="General" sourceLinked="1"/>
        <c:majorTickMark val="out"/>
        <c:minorTickMark val="none"/>
        <c:tickLblPos val="nextTo"/>
        <c:spPr>
          <a:noFill/>
          <a:ln w="9525" cap="flat" cmpd="sng" algn="ctr">
            <a:solidFill>
              <a:schemeClr val="tx1">
                <a:lumMod val="25000"/>
                <a:lumOff val="75000"/>
              </a:schemeClr>
            </a:solidFill>
            <a:prstDash val="solid"/>
            <a:round/>
          </a:ln>
          <a:effectLst/>
        </c:spPr>
        <c:txPr>
          <a:bodyPr rot="-60000000" spcFirstLastPara="1" vertOverflow="ellipsis" vert="horz" wrap="square" anchor="ctr" anchorCtr="1"/>
          <a:lstStyle/>
          <a:p>
            <a:pPr>
              <a:defRPr lang="zh-CN" sz="2000" b="1" i="0" u="none" strike="noStrike" kern="1200" baseline="0">
                <a:solidFill>
                  <a:schemeClr val="tx1">
                    <a:lumMod val="65000"/>
                    <a:lumOff val="35000"/>
                  </a:schemeClr>
                </a:solidFill>
                <a:latin typeface="+mn-lt"/>
                <a:ea typeface="+mn-ea"/>
                <a:cs typeface="+mn-cs"/>
              </a:defRPr>
            </a:pPr>
            <a:endParaRPr lang="zh-CN"/>
          </a:p>
        </c:txPr>
        <c:crossAx val="393836176"/>
        <c:crosses val="autoZero"/>
        <c:crossBetween val="midCat"/>
      </c:valAx>
      <c:valAx>
        <c:axId val="393836176"/>
        <c:scaling>
          <c:orientation val="minMax"/>
          <c:min val="200"/>
        </c:scaling>
        <c:delete val="0"/>
        <c:axPos val="l"/>
        <c:majorGridlines>
          <c:spPr>
            <a:ln w="9525" cap="flat" cmpd="sng" algn="ctr">
              <a:solidFill>
                <a:schemeClr val="tx1">
                  <a:lumMod val="15000"/>
                  <a:lumOff val="85000"/>
                </a:schemeClr>
              </a:solidFill>
              <a:prstDash val="solid"/>
              <a:round/>
            </a:ln>
            <a:effectLst/>
          </c:spPr>
        </c:majorGridlines>
        <c:minorGridlines>
          <c:spPr>
            <a:ln w="9525" cap="flat" cmpd="sng" algn="ctr">
              <a:solidFill>
                <a:schemeClr val="tx1">
                  <a:lumMod val="5000"/>
                  <a:lumOff val="95000"/>
                </a:schemeClr>
              </a:solidFill>
              <a:prstDash val="solid"/>
              <a:round/>
            </a:ln>
            <a:effectLst/>
          </c:spPr>
        </c:minorGridlines>
        <c:title>
          <c:tx>
            <c:rich>
              <a:bodyPr rot="-5400000" spcFirstLastPara="1" vertOverflow="ellipsis" vert="horz" wrap="square" anchor="ctr" anchorCtr="1"/>
              <a:lstStyle/>
              <a:p>
                <a:pPr>
                  <a:defRPr lang="zh-CN" sz="2000" b="1" i="0" u="none" strike="noStrike" kern="1200" baseline="0">
                    <a:solidFill>
                      <a:schemeClr val="tx1">
                        <a:lumMod val="65000"/>
                        <a:lumOff val="35000"/>
                      </a:schemeClr>
                    </a:solidFill>
                    <a:latin typeface="+mn-lt"/>
                    <a:ea typeface="+mn-ea"/>
                    <a:cs typeface="+mn-cs"/>
                  </a:defRPr>
                </a:pPr>
                <a:r>
                  <a:rPr lang="zh-CN"/>
                  <a:t>学生成绩</a:t>
                </a:r>
              </a:p>
            </c:rich>
          </c:tx>
          <c:overlay val="0"/>
          <c:spPr>
            <a:noFill/>
            <a:ln>
              <a:noFill/>
            </a:ln>
            <a:effectLst/>
          </c:spPr>
        </c:title>
        <c:numFmt formatCode="General" sourceLinked="1"/>
        <c:majorTickMark val="out"/>
        <c:minorTickMark val="none"/>
        <c:tickLblPos val="nextTo"/>
        <c:spPr>
          <a:noFill/>
          <a:ln w="9525" cap="flat" cmpd="sng" algn="ctr">
            <a:solidFill>
              <a:schemeClr val="tx1">
                <a:lumMod val="25000"/>
                <a:lumOff val="75000"/>
              </a:schemeClr>
            </a:solidFill>
            <a:prstDash val="solid"/>
            <a:round/>
          </a:ln>
          <a:effectLst/>
        </c:spPr>
        <c:txPr>
          <a:bodyPr rot="-60000000" spcFirstLastPara="1" vertOverflow="ellipsis" vert="horz" wrap="square" anchor="ctr" anchorCtr="1"/>
          <a:lstStyle/>
          <a:p>
            <a:pPr>
              <a:defRPr lang="zh-CN" sz="2000" b="1" i="0" u="none" strike="noStrike" kern="1200" baseline="0">
                <a:solidFill>
                  <a:schemeClr val="tx1">
                    <a:lumMod val="65000"/>
                    <a:lumOff val="35000"/>
                  </a:schemeClr>
                </a:solidFill>
                <a:latin typeface="+mn-lt"/>
                <a:ea typeface="+mn-ea"/>
                <a:cs typeface="+mn-cs"/>
              </a:defRPr>
            </a:pPr>
            <a:endParaRPr lang="zh-CN"/>
          </a:p>
        </c:txPr>
        <c:crossAx val="393837296"/>
        <c:crosses val="autoZero"/>
        <c:crossBetween val="midCat"/>
      </c:valAx>
      <c:spPr>
        <a:noFill/>
        <a:ln>
          <a:noFill/>
        </a:ln>
        <a:effectLst/>
      </c:spPr>
    </c:plotArea>
    <c:plotVisOnly val="1"/>
    <c:dispBlanksAs val="gap"/>
    <c:showDLblsOverMax val="0"/>
  </c:chart>
  <c:spPr>
    <a:noFill/>
    <a:ln>
      <a:noFill/>
    </a:ln>
    <a:effectLst/>
  </c:spPr>
  <c:txPr>
    <a:bodyPr/>
    <a:lstStyle/>
    <a:p>
      <a:pPr>
        <a:defRPr lang="zh-CN" sz="2000" b="1"/>
      </a:pPr>
      <a:endParaRPr lang="zh-CN"/>
    </a:p>
  </c:txPr>
  <c:externalData r:id="rId2">
    <c:autoUpdate val="0"/>
  </c:externalData>
</c:chartSpace>
</file>

<file path=ppt/drawings/_rels/vmlDrawing1.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 Id="rId4" Type="http://schemas.openxmlformats.org/officeDocument/2006/relationships/image" Target="../media/image47.wmf"/></Relationships>
</file>

<file path=ppt/drawings/_rels/vmlDrawing100.vml.rels><?xml version="1.0" encoding="UTF-8" standalone="yes"?>
<Relationships xmlns="http://schemas.openxmlformats.org/package/2006/relationships"><Relationship Id="rId3" Type="http://schemas.openxmlformats.org/officeDocument/2006/relationships/image" Target="../media/image511.wmf"/><Relationship Id="rId2" Type="http://schemas.openxmlformats.org/officeDocument/2006/relationships/image" Target="../media/image510.wmf"/><Relationship Id="rId1" Type="http://schemas.openxmlformats.org/officeDocument/2006/relationships/image" Target="../media/image509.wmf"/><Relationship Id="rId4" Type="http://schemas.openxmlformats.org/officeDocument/2006/relationships/image" Target="../media/image512.wmf"/></Relationships>
</file>

<file path=ppt/drawings/_rels/vmlDrawing101.vml.rels><?xml version="1.0" encoding="UTF-8" standalone="yes"?>
<Relationships xmlns="http://schemas.openxmlformats.org/package/2006/relationships"><Relationship Id="rId8" Type="http://schemas.openxmlformats.org/officeDocument/2006/relationships/image" Target="../media/image96.wmf"/><Relationship Id="rId3" Type="http://schemas.openxmlformats.org/officeDocument/2006/relationships/image" Target="../media/image91.wmf"/><Relationship Id="rId7" Type="http://schemas.openxmlformats.org/officeDocument/2006/relationships/image" Target="../media/image95.wmf"/><Relationship Id="rId2" Type="http://schemas.openxmlformats.org/officeDocument/2006/relationships/image" Target="../media/image90.wmf"/><Relationship Id="rId1" Type="http://schemas.openxmlformats.org/officeDocument/2006/relationships/image" Target="../media/image89.wmf"/><Relationship Id="rId6" Type="http://schemas.openxmlformats.org/officeDocument/2006/relationships/image" Target="../media/image94.wmf"/><Relationship Id="rId5" Type="http://schemas.openxmlformats.org/officeDocument/2006/relationships/image" Target="../media/image93.wmf"/><Relationship Id="rId4" Type="http://schemas.openxmlformats.org/officeDocument/2006/relationships/image" Target="../media/image92.wmf"/><Relationship Id="rId9" Type="http://schemas.openxmlformats.org/officeDocument/2006/relationships/image" Target="../media/image97.wmf"/></Relationships>
</file>

<file path=ppt/drawings/_rels/vmlDrawing102.vml.rels><?xml version="1.0" encoding="UTF-8" standalone="yes"?>
<Relationships xmlns="http://schemas.openxmlformats.org/package/2006/relationships"><Relationship Id="rId8" Type="http://schemas.openxmlformats.org/officeDocument/2006/relationships/image" Target="../media/image520.wmf"/><Relationship Id="rId3" Type="http://schemas.openxmlformats.org/officeDocument/2006/relationships/image" Target="../media/image515.wmf"/><Relationship Id="rId7" Type="http://schemas.openxmlformats.org/officeDocument/2006/relationships/image" Target="../media/image519.wmf"/><Relationship Id="rId2" Type="http://schemas.openxmlformats.org/officeDocument/2006/relationships/image" Target="../media/image514.wmf"/><Relationship Id="rId1" Type="http://schemas.openxmlformats.org/officeDocument/2006/relationships/image" Target="../media/image513.wmf"/><Relationship Id="rId6" Type="http://schemas.openxmlformats.org/officeDocument/2006/relationships/image" Target="../media/image518.wmf"/><Relationship Id="rId5" Type="http://schemas.openxmlformats.org/officeDocument/2006/relationships/image" Target="../media/image517.wmf"/><Relationship Id="rId4" Type="http://schemas.openxmlformats.org/officeDocument/2006/relationships/image" Target="../media/image516.wmf"/><Relationship Id="rId9" Type="http://schemas.openxmlformats.org/officeDocument/2006/relationships/image" Target="../media/image521.wmf"/></Relationships>
</file>

<file path=ppt/drawings/_rels/vmlDrawing103.vml.rels><?xml version="1.0" encoding="UTF-8" standalone="yes"?>
<Relationships xmlns="http://schemas.openxmlformats.org/package/2006/relationships"><Relationship Id="rId3" Type="http://schemas.openxmlformats.org/officeDocument/2006/relationships/image" Target="../media/image524.wmf"/><Relationship Id="rId2" Type="http://schemas.openxmlformats.org/officeDocument/2006/relationships/image" Target="../media/image523.wmf"/><Relationship Id="rId1" Type="http://schemas.openxmlformats.org/officeDocument/2006/relationships/image" Target="../media/image522.wmf"/><Relationship Id="rId5" Type="http://schemas.openxmlformats.org/officeDocument/2006/relationships/image" Target="../media/image526.wmf"/><Relationship Id="rId4" Type="http://schemas.openxmlformats.org/officeDocument/2006/relationships/image" Target="../media/image525.wmf"/></Relationships>
</file>

<file path=ppt/drawings/_rels/vmlDrawing104.vml.rels><?xml version="1.0" encoding="UTF-8" standalone="yes"?>
<Relationships xmlns="http://schemas.openxmlformats.org/package/2006/relationships"><Relationship Id="rId3" Type="http://schemas.openxmlformats.org/officeDocument/2006/relationships/image" Target="../media/image531.wmf"/><Relationship Id="rId2" Type="http://schemas.openxmlformats.org/officeDocument/2006/relationships/image" Target="../media/image530.wmf"/><Relationship Id="rId1" Type="http://schemas.openxmlformats.org/officeDocument/2006/relationships/image" Target="../media/image529.wmf"/></Relationships>
</file>

<file path=ppt/drawings/_rels/vmlDrawing105.vml.rels><?xml version="1.0" encoding="UTF-8" standalone="yes"?>
<Relationships xmlns="http://schemas.openxmlformats.org/package/2006/relationships"><Relationship Id="rId8" Type="http://schemas.openxmlformats.org/officeDocument/2006/relationships/image" Target="../media/image525.wmf"/><Relationship Id="rId3" Type="http://schemas.openxmlformats.org/officeDocument/2006/relationships/image" Target="../media/image534.wmf"/><Relationship Id="rId7" Type="http://schemas.openxmlformats.org/officeDocument/2006/relationships/image" Target="../media/image538.wmf"/><Relationship Id="rId2" Type="http://schemas.openxmlformats.org/officeDocument/2006/relationships/image" Target="../media/image523.wmf"/><Relationship Id="rId1" Type="http://schemas.openxmlformats.org/officeDocument/2006/relationships/image" Target="../media/image522.wmf"/><Relationship Id="rId6" Type="http://schemas.openxmlformats.org/officeDocument/2006/relationships/image" Target="../media/image537.wmf"/><Relationship Id="rId5" Type="http://schemas.openxmlformats.org/officeDocument/2006/relationships/image" Target="../media/image536.wmf"/><Relationship Id="rId4" Type="http://schemas.openxmlformats.org/officeDocument/2006/relationships/image" Target="../media/image535.wmf"/></Relationships>
</file>

<file path=ppt/drawings/_rels/vmlDrawing106.vml.rels><?xml version="1.0" encoding="UTF-8" standalone="yes"?>
<Relationships xmlns="http://schemas.openxmlformats.org/package/2006/relationships"><Relationship Id="rId3" Type="http://schemas.openxmlformats.org/officeDocument/2006/relationships/image" Target="../media/image540.wmf"/><Relationship Id="rId2" Type="http://schemas.openxmlformats.org/officeDocument/2006/relationships/image" Target="../media/image539.wmf"/><Relationship Id="rId1" Type="http://schemas.openxmlformats.org/officeDocument/2006/relationships/image" Target="../media/image529.wmf"/><Relationship Id="rId4" Type="http://schemas.openxmlformats.org/officeDocument/2006/relationships/image" Target="../media/image541.wmf"/></Relationships>
</file>

<file path=ppt/drawings/_rels/vmlDrawing107.vml.rels><?xml version="1.0" encoding="UTF-8" standalone="yes"?>
<Relationships xmlns="http://schemas.openxmlformats.org/package/2006/relationships"><Relationship Id="rId8" Type="http://schemas.openxmlformats.org/officeDocument/2006/relationships/image" Target="../media/image549.wmf"/><Relationship Id="rId3" Type="http://schemas.openxmlformats.org/officeDocument/2006/relationships/image" Target="../media/image544.wmf"/><Relationship Id="rId7" Type="http://schemas.openxmlformats.org/officeDocument/2006/relationships/image" Target="../media/image548.wmf"/><Relationship Id="rId2" Type="http://schemas.openxmlformats.org/officeDocument/2006/relationships/image" Target="../media/image543.wmf"/><Relationship Id="rId1" Type="http://schemas.openxmlformats.org/officeDocument/2006/relationships/image" Target="../media/image542.wmf"/><Relationship Id="rId6" Type="http://schemas.openxmlformats.org/officeDocument/2006/relationships/image" Target="../media/image547.wmf"/><Relationship Id="rId11" Type="http://schemas.openxmlformats.org/officeDocument/2006/relationships/image" Target="../media/image552.wmf"/><Relationship Id="rId5" Type="http://schemas.openxmlformats.org/officeDocument/2006/relationships/image" Target="../media/image546.wmf"/><Relationship Id="rId10" Type="http://schemas.openxmlformats.org/officeDocument/2006/relationships/image" Target="../media/image551.wmf"/><Relationship Id="rId4" Type="http://schemas.openxmlformats.org/officeDocument/2006/relationships/image" Target="../media/image545.wmf"/><Relationship Id="rId9" Type="http://schemas.openxmlformats.org/officeDocument/2006/relationships/image" Target="../media/image550.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62.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75.wmf"/><Relationship Id="rId1" Type="http://schemas.openxmlformats.org/officeDocument/2006/relationships/image" Target="../media/image74.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7.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80.wmf"/><Relationship Id="rId7" Type="http://schemas.openxmlformats.org/officeDocument/2006/relationships/image" Target="../media/image84.wmf"/><Relationship Id="rId2" Type="http://schemas.openxmlformats.org/officeDocument/2006/relationships/image" Target="../media/image79.wmf"/><Relationship Id="rId1" Type="http://schemas.openxmlformats.org/officeDocument/2006/relationships/image" Target="../media/image78.wmf"/><Relationship Id="rId6" Type="http://schemas.openxmlformats.org/officeDocument/2006/relationships/image" Target="../media/image83.wmf"/><Relationship Id="rId5" Type="http://schemas.openxmlformats.org/officeDocument/2006/relationships/image" Target="../media/image82.wmf"/><Relationship Id="rId4" Type="http://schemas.openxmlformats.org/officeDocument/2006/relationships/image" Target="../media/image8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6.wmf"/><Relationship Id="rId5" Type="http://schemas.openxmlformats.org/officeDocument/2006/relationships/image" Target="../media/image10.wmf"/><Relationship Id="rId4" Type="http://schemas.openxmlformats.org/officeDocument/2006/relationships/image" Target="../media/image9.w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96.wmf"/><Relationship Id="rId3" Type="http://schemas.openxmlformats.org/officeDocument/2006/relationships/image" Target="../media/image91.wmf"/><Relationship Id="rId7" Type="http://schemas.openxmlformats.org/officeDocument/2006/relationships/image" Target="../media/image95.wmf"/><Relationship Id="rId2" Type="http://schemas.openxmlformats.org/officeDocument/2006/relationships/image" Target="../media/image90.wmf"/><Relationship Id="rId1" Type="http://schemas.openxmlformats.org/officeDocument/2006/relationships/image" Target="../media/image89.wmf"/><Relationship Id="rId6" Type="http://schemas.openxmlformats.org/officeDocument/2006/relationships/image" Target="../media/image94.wmf"/><Relationship Id="rId5" Type="http://schemas.openxmlformats.org/officeDocument/2006/relationships/image" Target="../media/image93.wmf"/><Relationship Id="rId4" Type="http://schemas.openxmlformats.org/officeDocument/2006/relationships/image" Target="../media/image92.wmf"/><Relationship Id="rId9" Type="http://schemas.openxmlformats.org/officeDocument/2006/relationships/image" Target="../media/image97.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100.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image" Target="../media/image101.wmf"/><Relationship Id="rId5" Type="http://schemas.openxmlformats.org/officeDocument/2006/relationships/image" Target="../media/image105.wmf"/><Relationship Id="rId4" Type="http://schemas.openxmlformats.org/officeDocument/2006/relationships/image" Target="../media/image104.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image" Target="../media/image107.wmf"/><Relationship Id="rId1" Type="http://schemas.openxmlformats.org/officeDocument/2006/relationships/image" Target="../media/image106.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11.wmf"/><Relationship Id="rId1" Type="http://schemas.openxmlformats.org/officeDocument/2006/relationships/image" Target="../media/image110.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14.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21.wmf"/><Relationship Id="rId7" Type="http://schemas.openxmlformats.org/officeDocument/2006/relationships/image" Target="../media/image125.wmf"/><Relationship Id="rId2" Type="http://schemas.openxmlformats.org/officeDocument/2006/relationships/image" Target="../media/image120.wmf"/><Relationship Id="rId1" Type="http://schemas.openxmlformats.org/officeDocument/2006/relationships/image" Target="../media/image119.wmf"/><Relationship Id="rId6" Type="http://schemas.openxmlformats.org/officeDocument/2006/relationships/image" Target="../media/image124.wmf"/><Relationship Id="rId5" Type="http://schemas.openxmlformats.org/officeDocument/2006/relationships/image" Target="../media/image123.wmf"/><Relationship Id="rId4" Type="http://schemas.openxmlformats.org/officeDocument/2006/relationships/image" Target="../media/image122.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image" Target="../media/image127.wmf"/><Relationship Id="rId1" Type="http://schemas.openxmlformats.org/officeDocument/2006/relationships/image" Target="../media/image126.wmf"/><Relationship Id="rId6" Type="http://schemas.openxmlformats.org/officeDocument/2006/relationships/image" Target="../media/image131.wmf"/><Relationship Id="rId5" Type="http://schemas.openxmlformats.org/officeDocument/2006/relationships/image" Target="../media/image130.wmf"/><Relationship Id="rId4" Type="http://schemas.openxmlformats.org/officeDocument/2006/relationships/image" Target="../media/image129.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133.wmf"/><Relationship Id="rId1" Type="http://schemas.openxmlformats.org/officeDocument/2006/relationships/image" Target="../media/image132.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138.wmf"/><Relationship Id="rId1" Type="http://schemas.openxmlformats.org/officeDocument/2006/relationships/image" Target="../media/image13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41.wmf"/><Relationship Id="rId2" Type="http://schemas.openxmlformats.org/officeDocument/2006/relationships/image" Target="../media/image140.wmf"/><Relationship Id="rId1" Type="http://schemas.openxmlformats.org/officeDocument/2006/relationships/image" Target="../media/image139.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44.wmf"/><Relationship Id="rId2" Type="http://schemas.openxmlformats.org/officeDocument/2006/relationships/image" Target="../media/image143.wmf"/><Relationship Id="rId1" Type="http://schemas.openxmlformats.org/officeDocument/2006/relationships/image" Target="../media/image142.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146.wmf"/><Relationship Id="rId1" Type="http://schemas.openxmlformats.org/officeDocument/2006/relationships/image" Target="../media/image145.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49.wmf"/><Relationship Id="rId1" Type="http://schemas.openxmlformats.org/officeDocument/2006/relationships/image" Target="../media/image148.wmf"/></Relationships>
</file>

<file path=ppt/drawings/_rels/vmlDrawing34.vml.rels><?xml version="1.0" encoding="UTF-8" standalone="yes"?>
<Relationships xmlns="http://schemas.openxmlformats.org/package/2006/relationships"><Relationship Id="rId8" Type="http://schemas.openxmlformats.org/officeDocument/2006/relationships/image" Target="../media/image158.wmf"/><Relationship Id="rId3" Type="http://schemas.openxmlformats.org/officeDocument/2006/relationships/image" Target="../media/image153.wmf"/><Relationship Id="rId7" Type="http://schemas.openxmlformats.org/officeDocument/2006/relationships/image" Target="../media/image157.wmf"/><Relationship Id="rId2" Type="http://schemas.openxmlformats.org/officeDocument/2006/relationships/image" Target="../media/image152.wmf"/><Relationship Id="rId1" Type="http://schemas.openxmlformats.org/officeDocument/2006/relationships/image" Target="../media/image151.wmf"/><Relationship Id="rId6" Type="http://schemas.openxmlformats.org/officeDocument/2006/relationships/image" Target="../media/image156.wmf"/><Relationship Id="rId5" Type="http://schemas.openxmlformats.org/officeDocument/2006/relationships/image" Target="../media/image155.wmf"/><Relationship Id="rId4" Type="http://schemas.openxmlformats.org/officeDocument/2006/relationships/image" Target="../media/image154.wmf"/><Relationship Id="rId9" Type="http://schemas.openxmlformats.org/officeDocument/2006/relationships/image" Target="../media/image159.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60.w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162.wmf"/><Relationship Id="rId1" Type="http://schemas.openxmlformats.org/officeDocument/2006/relationships/image" Target="../media/image161.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64.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67.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69.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75.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77.wmf"/></Relationships>
</file>

<file path=ppt/drawings/_rels/vmlDrawing42.vml.rels><?xml version="1.0" encoding="UTF-8" standalone="yes"?>
<Relationships xmlns="http://schemas.openxmlformats.org/package/2006/relationships"><Relationship Id="rId2" Type="http://schemas.openxmlformats.org/officeDocument/2006/relationships/image" Target="../media/image181.wmf"/><Relationship Id="rId1" Type="http://schemas.openxmlformats.org/officeDocument/2006/relationships/image" Target="../media/image180.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82.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85.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88.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195.wmf"/><Relationship Id="rId2" Type="http://schemas.openxmlformats.org/officeDocument/2006/relationships/image" Target="../media/image194.wmf"/><Relationship Id="rId1" Type="http://schemas.openxmlformats.org/officeDocument/2006/relationships/image" Target="../media/image193.wmf"/><Relationship Id="rId5" Type="http://schemas.openxmlformats.org/officeDocument/2006/relationships/image" Target="../media/image197.wmf"/><Relationship Id="rId4" Type="http://schemas.openxmlformats.org/officeDocument/2006/relationships/image" Target="../media/image196.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207.wmf"/><Relationship Id="rId7" Type="http://schemas.openxmlformats.org/officeDocument/2006/relationships/image" Target="../media/image211.wmf"/><Relationship Id="rId2" Type="http://schemas.openxmlformats.org/officeDocument/2006/relationships/image" Target="../media/image206.wmf"/><Relationship Id="rId1" Type="http://schemas.openxmlformats.org/officeDocument/2006/relationships/image" Target="../media/image205.wmf"/><Relationship Id="rId6" Type="http://schemas.openxmlformats.org/officeDocument/2006/relationships/image" Target="../media/image210.wmf"/><Relationship Id="rId5" Type="http://schemas.openxmlformats.org/officeDocument/2006/relationships/image" Target="../media/image209.wmf"/><Relationship Id="rId4" Type="http://schemas.openxmlformats.org/officeDocument/2006/relationships/image" Target="../media/image208.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217.wmf"/><Relationship Id="rId2" Type="http://schemas.openxmlformats.org/officeDocument/2006/relationships/image" Target="../media/image216.wmf"/><Relationship Id="rId1" Type="http://schemas.openxmlformats.org/officeDocument/2006/relationships/image" Target="../media/image215.wmf"/><Relationship Id="rId5" Type="http://schemas.openxmlformats.org/officeDocument/2006/relationships/image" Target="../media/image219.wmf"/><Relationship Id="rId4" Type="http://schemas.openxmlformats.org/officeDocument/2006/relationships/image" Target="../media/image218.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22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227.wmf"/><Relationship Id="rId2" Type="http://schemas.openxmlformats.org/officeDocument/2006/relationships/image" Target="../media/image226.wmf"/><Relationship Id="rId1" Type="http://schemas.openxmlformats.org/officeDocument/2006/relationships/image" Target="../media/image225.wmf"/><Relationship Id="rId6" Type="http://schemas.openxmlformats.org/officeDocument/2006/relationships/image" Target="../media/image230.wmf"/><Relationship Id="rId5" Type="http://schemas.openxmlformats.org/officeDocument/2006/relationships/image" Target="../media/image229.wmf"/><Relationship Id="rId4" Type="http://schemas.openxmlformats.org/officeDocument/2006/relationships/image" Target="../media/image228.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237.wmf"/><Relationship Id="rId2" Type="http://schemas.openxmlformats.org/officeDocument/2006/relationships/image" Target="../media/image236.wmf"/><Relationship Id="rId1" Type="http://schemas.openxmlformats.org/officeDocument/2006/relationships/image" Target="../media/image235.wmf"/><Relationship Id="rId4" Type="http://schemas.openxmlformats.org/officeDocument/2006/relationships/image" Target="../media/image238.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242.wmf"/><Relationship Id="rId2" Type="http://schemas.openxmlformats.org/officeDocument/2006/relationships/image" Target="../media/image241.wmf"/><Relationship Id="rId1" Type="http://schemas.openxmlformats.org/officeDocument/2006/relationships/image" Target="../media/image240.wmf"/><Relationship Id="rId4" Type="http://schemas.openxmlformats.org/officeDocument/2006/relationships/image" Target="../media/image243.w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247.wmf"/><Relationship Id="rId2" Type="http://schemas.openxmlformats.org/officeDocument/2006/relationships/image" Target="../media/image246.wmf"/><Relationship Id="rId1" Type="http://schemas.openxmlformats.org/officeDocument/2006/relationships/image" Target="../media/image245.wmf"/><Relationship Id="rId5" Type="http://schemas.openxmlformats.org/officeDocument/2006/relationships/image" Target="../media/image249.wmf"/><Relationship Id="rId4" Type="http://schemas.openxmlformats.org/officeDocument/2006/relationships/image" Target="../media/image248.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259.w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261.w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262.wmf"/></Relationships>
</file>

<file path=ppt/drawings/_rels/vmlDrawing57.vml.rels><?xml version="1.0" encoding="UTF-8" standalone="yes"?>
<Relationships xmlns="http://schemas.openxmlformats.org/package/2006/relationships"><Relationship Id="rId2" Type="http://schemas.openxmlformats.org/officeDocument/2006/relationships/image" Target="../media/image264.wmf"/><Relationship Id="rId1" Type="http://schemas.openxmlformats.org/officeDocument/2006/relationships/image" Target="../media/image263.wmf"/></Relationships>
</file>

<file path=ppt/drawings/_rels/vmlDrawing58.vml.rels><?xml version="1.0" encoding="UTF-8" standalone="yes"?>
<Relationships xmlns="http://schemas.openxmlformats.org/package/2006/relationships"><Relationship Id="rId3" Type="http://schemas.openxmlformats.org/officeDocument/2006/relationships/image" Target="../media/image267.wmf"/><Relationship Id="rId2" Type="http://schemas.openxmlformats.org/officeDocument/2006/relationships/image" Target="../media/image266.wmf"/><Relationship Id="rId1" Type="http://schemas.openxmlformats.org/officeDocument/2006/relationships/image" Target="../media/image265.w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26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273.wmf"/><Relationship Id="rId2" Type="http://schemas.openxmlformats.org/officeDocument/2006/relationships/image" Target="../media/image272.wmf"/><Relationship Id="rId1" Type="http://schemas.openxmlformats.org/officeDocument/2006/relationships/image" Target="../media/image271.wmf"/><Relationship Id="rId6" Type="http://schemas.openxmlformats.org/officeDocument/2006/relationships/image" Target="../media/image276.wmf"/><Relationship Id="rId5" Type="http://schemas.openxmlformats.org/officeDocument/2006/relationships/image" Target="../media/image275.wmf"/><Relationship Id="rId4" Type="http://schemas.openxmlformats.org/officeDocument/2006/relationships/image" Target="../media/image274.wmf"/></Relationships>
</file>

<file path=ppt/drawings/_rels/vmlDrawing61.vml.rels><?xml version="1.0" encoding="UTF-8" standalone="yes"?>
<Relationships xmlns="http://schemas.openxmlformats.org/package/2006/relationships"><Relationship Id="rId3" Type="http://schemas.openxmlformats.org/officeDocument/2006/relationships/image" Target="../media/image280.wmf"/><Relationship Id="rId2" Type="http://schemas.openxmlformats.org/officeDocument/2006/relationships/image" Target="../media/image279.wmf"/><Relationship Id="rId1" Type="http://schemas.openxmlformats.org/officeDocument/2006/relationships/image" Target="../media/image278.wmf"/><Relationship Id="rId6" Type="http://schemas.openxmlformats.org/officeDocument/2006/relationships/image" Target="../media/image283.wmf"/><Relationship Id="rId5" Type="http://schemas.openxmlformats.org/officeDocument/2006/relationships/image" Target="../media/image282.wmf"/><Relationship Id="rId4" Type="http://schemas.openxmlformats.org/officeDocument/2006/relationships/image" Target="../media/image281.wmf"/></Relationships>
</file>

<file path=ppt/drawings/_rels/vmlDrawing62.vml.rels><?xml version="1.0" encoding="UTF-8" standalone="yes"?>
<Relationships xmlns="http://schemas.openxmlformats.org/package/2006/relationships"><Relationship Id="rId3" Type="http://schemas.openxmlformats.org/officeDocument/2006/relationships/image" Target="../media/image291.wmf"/><Relationship Id="rId2" Type="http://schemas.openxmlformats.org/officeDocument/2006/relationships/image" Target="../media/image290.wmf"/><Relationship Id="rId1" Type="http://schemas.openxmlformats.org/officeDocument/2006/relationships/image" Target="../media/image289.wmf"/><Relationship Id="rId4" Type="http://schemas.openxmlformats.org/officeDocument/2006/relationships/image" Target="../media/image292.w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293.w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294.w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300.wmf"/></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307.wmf"/><Relationship Id="rId2" Type="http://schemas.openxmlformats.org/officeDocument/2006/relationships/image" Target="../media/image306.wmf"/><Relationship Id="rId1" Type="http://schemas.openxmlformats.org/officeDocument/2006/relationships/image" Target="../media/image305.wmf"/><Relationship Id="rId5" Type="http://schemas.openxmlformats.org/officeDocument/2006/relationships/image" Target="../media/image309.wmf"/><Relationship Id="rId4" Type="http://schemas.openxmlformats.org/officeDocument/2006/relationships/image" Target="../media/image308.wmf"/></Relationships>
</file>

<file path=ppt/drawings/_rels/vmlDrawing67.vml.rels><?xml version="1.0" encoding="UTF-8" standalone="yes"?>
<Relationships xmlns="http://schemas.openxmlformats.org/package/2006/relationships"><Relationship Id="rId2" Type="http://schemas.openxmlformats.org/officeDocument/2006/relationships/image" Target="../media/image313.wmf"/><Relationship Id="rId1" Type="http://schemas.openxmlformats.org/officeDocument/2006/relationships/image" Target="../media/image312.wmf"/></Relationships>
</file>

<file path=ppt/drawings/_rels/vmlDrawing68.vml.rels><?xml version="1.0" encoding="UTF-8" standalone="yes"?>
<Relationships xmlns="http://schemas.openxmlformats.org/package/2006/relationships"><Relationship Id="rId3" Type="http://schemas.openxmlformats.org/officeDocument/2006/relationships/image" Target="../media/image316.wmf"/><Relationship Id="rId2" Type="http://schemas.openxmlformats.org/officeDocument/2006/relationships/image" Target="../media/image315.wmf"/><Relationship Id="rId1" Type="http://schemas.openxmlformats.org/officeDocument/2006/relationships/image" Target="../media/image314.w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31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70.vml.rels><?xml version="1.0" encoding="UTF-8" standalone="yes"?>
<Relationships xmlns="http://schemas.openxmlformats.org/package/2006/relationships"><Relationship Id="rId3" Type="http://schemas.openxmlformats.org/officeDocument/2006/relationships/image" Target="../media/image323.wmf"/><Relationship Id="rId2" Type="http://schemas.openxmlformats.org/officeDocument/2006/relationships/image" Target="../media/image322.wmf"/><Relationship Id="rId1" Type="http://schemas.openxmlformats.org/officeDocument/2006/relationships/image" Target="../media/image321.wmf"/><Relationship Id="rId6" Type="http://schemas.openxmlformats.org/officeDocument/2006/relationships/image" Target="../media/image326.wmf"/><Relationship Id="rId5" Type="http://schemas.openxmlformats.org/officeDocument/2006/relationships/image" Target="../media/image325.wmf"/><Relationship Id="rId4" Type="http://schemas.openxmlformats.org/officeDocument/2006/relationships/image" Target="../media/image324.wmf"/></Relationships>
</file>

<file path=ppt/drawings/_rels/vmlDrawing71.vml.rels><?xml version="1.0" encoding="UTF-8" standalone="yes"?>
<Relationships xmlns="http://schemas.openxmlformats.org/package/2006/relationships"><Relationship Id="rId2" Type="http://schemas.openxmlformats.org/officeDocument/2006/relationships/image" Target="../media/image327.wmf"/><Relationship Id="rId1" Type="http://schemas.openxmlformats.org/officeDocument/2006/relationships/image" Target="../media/image324.wmf"/></Relationships>
</file>

<file path=ppt/drawings/_rels/vmlDrawing72.vml.rels><?xml version="1.0" encoding="UTF-8" standalone="yes"?>
<Relationships xmlns="http://schemas.openxmlformats.org/package/2006/relationships"><Relationship Id="rId3" Type="http://schemas.openxmlformats.org/officeDocument/2006/relationships/image" Target="../media/image331.wmf"/><Relationship Id="rId2" Type="http://schemas.openxmlformats.org/officeDocument/2006/relationships/image" Target="../media/image330.wmf"/><Relationship Id="rId1" Type="http://schemas.openxmlformats.org/officeDocument/2006/relationships/image" Target="../media/image329.wmf"/></Relationships>
</file>

<file path=ppt/drawings/_rels/vmlDrawing73.vml.rels><?xml version="1.0" encoding="UTF-8" standalone="yes"?>
<Relationships xmlns="http://schemas.openxmlformats.org/package/2006/relationships"><Relationship Id="rId3" Type="http://schemas.openxmlformats.org/officeDocument/2006/relationships/image" Target="../media/image334.wmf"/><Relationship Id="rId7" Type="http://schemas.openxmlformats.org/officeDocument/2006/relationships/image" Target="../media/image338.wmf"/><Relationship Id="rId2" Type="http://schemas.openxmlformats.org/officeDocument/2006/relationships/image" Target="../media/image333.wmf"/><Relationship Id="rId1" Type="http://schemas.openxmlformats.org/officeDocument/2006/relationships/image" Target="../media/image332.wmf"/><Relationship Id="rId6" Type="http://schemas.openxmlformats.org/officeDocument/2006/relationships/image" Target="../media/image337.wmf"/><Relationship Id="rId5" Type="http://schemas.openxmlformats.org/officeDocument/2006/relationships/image" Target="../media/image336.wmf"/><Relationship Id="rId4" Type="http://schemas.openxmlformats.org/officeDocument/2006/relationships/image" Target="../media/image335.wmf"/></Relationships>
</file>

<file path=ppt/drawings/_rels/vmlDrawing74.vml.rels><?xml version="1.0" encoding="UTF-8" standalone="yes"?>
<Relationships xmlns="http://schemas.openxmlformats.org/package/2006/relationships"><Relationship Id="rId3" Type="http://schemas.openxmlformats.org/officeDocument/2006/relationships/image" Target="../media/image343.wmf"/><Relationship Id="rId2" Type="http://schemas.openxmlformats.org/officeDocument/2006/relationships/image" Target="../media/image342.wmf"/><Relationship Id="rId1" Type="http://schemas.openxmlformats.org/officeDocument/2006/relationships/image" Target="../media/image341.wmf"/><Relationship Id="rId4" Type="http://schemas.openxmlformats.org/officeDocument/2006/relationships/image" Target="../media/image344.wmf"/></Relationships>
</file>

<file path=ppt/drawings/_rels/vmlDrawing75.vml.rels><?xml version="1.0" encoding="UTF-8" standalone="yes"?>
<Relationships xmlns="http://schemas.openxmlformats.org/package/2006/relationships"><Relationship Id="rId2" Type="http://schemas.openxmlformats.org/officeDocument/2006/relationships/image" Target="../media/image348.wmf"/><Relationship Id="rId1" Type="http://schemas.openxmlformats.org/officeDocument/2006/relationships/image" Target="../media/image347.wmf"/></Relationships>
</file>

<file path=ppt/drawings/_rels/vmlDrawing76.vml.rels><?xml version="1.0" encoding="UTF-8" standalone="yes"?>
<Relationships xmlns="http://schemas.openxmlformats.org/package/2006/relationships"><Relationship Id="rId3" Type="http://schemas.openxmlformats.org/officeDocument/2006/relationships/image" Target="../media/image353.wmf"/><Relationship Id="rId2" Type="http://schemas.openxmlformats.org/officeDocument/2006/relationships/image" Target="../media/image352.wmf"/><Relationship Id="rId1" Type="http://schemas.openxmlformats.org/officeDocument/2006/relationships/image" Target="../media/image351.wmf"/><Relationship Id="rId5" Type="http://schemas.openxmlformats.org/officeDocument/2006/relationships/image" Target="../media/image355.wmf"/><Relationship Id="rId4" Type="http://schemas.openxmlformats.org/officeDocument/2006/relationships/image" Target="../media/image354.w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356.w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358.wmf"/></Relationships>
</file>

<file path=ppt/drawings/_rels/vmlDrawing79.vml.rels><?xml version="1.0" encoding="UTF-8" standalone="yes"?>
<Relationships xmlns="http://schemas.openxmlformats.org/package/2006/relationships"><Relationship Id="rId3" Type="http://schemas.openxmlformats.org/officeDocument/2006/relationships/image" Target="../media/image368.wmf"/><Relationship Id="rId2" Type="http://schemas.openxmlformats.org/officeDocument/2006/relationships/image" Target="../media/image367.wmf"/><Relationship Id="rId1" Type="http://schemas.openxmlformats.org/officeDocument/2006/relationships/image" Target="../media/image366.wmf"/><Relationship Id="rId5" Type="http://schemas.openxmlformats.org/officeDocument/2006/relationships/image" Target="../media/image370.wmf"/><Relationship Id="rId4" Type="http://schemas.openxmlformats.org/officeDocument/2006/relationships/image" Target="../media/image369.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40.wmf"/><Relationship Id="rId1" Type="http://schemas.openxmlformats.org/officeDocument/2006/relationships/image" Target="../media/image39.wmf"/></Relationships>
</file>

<file path=ppt/drawings/_rels/vmlDrawing80.vml.rels><?xml version="1.0" encoding="UTF-8" standalone="yes"?>
<Relationships xmlns="http://schemas.openxmlformats.org/package/2006/relationships"><Relationship Id="rId3" Type="http://schemas.openxmlformats.org/officeDocument/2006/relationships/image" Target="../media/image373.wmf"/><Relationship Id="rId2" Type="http://schemas.openxmlformats.org/officeDocument/2006/relationships/image" Target="../media/image372.wmf"/><Relationship Id="rId1" Type="http://schemas.openxmlformats.org/officeDocument/2006/relationships/image" Target="../media/image371.w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374.wmf"/></Relationships>
</file>

<file path=ppt/drawings/_rels/vmlDrawing82.vml.rels><?xml version="1.0" encoding="UTF-8" standalone="yes"?>
<Relationships xmlns="http://schemas.openxmlformats.org/package/2006/relationships"><Relationship Id="rId2" Type="http://schemas.openxmlformats.org/officeDocument/2006/relationships/image" Target="../media/image378.wmf"/><Relationship Id="rId1" Type="http://schemas.openxmlformats.org/officeDocument/2006/relationships/image" Target="../media/image377.wmf"/></Relationships>
</file>

<file path=ppt/drawings/_rels/vmlDrawing83.vml.rels><?xml version="1.0" encoding="UTF-8" standalone="yes"?>
<Relationships xmlns="http://schemas.openxmlformats.org/package/2006/relationships"><Relationship Id="rId8" Type="http://schemas.openxmlformats.org/officeDocument/2006/relationships/image" Target="../media/image391.wmf"/><Relationship Id="rId3" Type="http://schemas.openxmlformats.org/officeDocument/2006/relationships/image" Target="../media/image386.wmf"/><Relationship Id="rId7" Type="http://schemas.openxmlformats.org/officeDocument/2006/relationships/image" Target="../media/image390.wmf"/><Relationship Id="rId2" Type="http://schemas.openxmlformats.org/officeDocument/2006/relationships/image" Target="../media/image385.wmf"/><Relationship Id="rId1" Type="http://schemas.openxmlformats.org/officeDocument/2006/relationships/image" Target="../media/image384.wmf"/><Relationship Id="rId6" Type="http://schemas.openxmlformats.org/officeDocument/2006/relationships/image" Target="../media/image389.wmf"/><Relationship Id="rId5" Type="http://schemas.openxmlformats.org/officeDocument/2006/relationships/image" Target="../media/image388.wmf"/><Relationship Id="rId4" Type="http://schemas.openxmlformats.org/officeDocument/2006/relationships/image" Target="../media/image387.w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392.wmf"/></Relationships>
</file>

<file path=ppt/drawings/_rels/vmlDrawing85.vml.rels><?xml version="1.0" encoding="UTF-8" standalone="yes"?>
<Relationships xmlns="http://schemas.openxmlformats.org/package/2006/relationships"><Relationship Id="rId3" Type="http://schemas.openxmlformats.org/officeDocument/2006/relationships/image" Target="../media/image396.wmf"/><Relationship Id="rId2" Type="http://schemas.openxmlformats.org/officeDocument/2006/relationships/image" Target="../media/image395.wmf"/><Relationship Id="rId1" Type="http://schemas.openxmlformats.org/officeDocument/2006/relationships/image" Target="../media/image394.wmf"/><Relationship Id="rId4" Type="http://schemas.openxmlformats.org/officeDocument/2006/relationships/image" Target="../media/image397.wmf"/></Relationships>
</file>

<file path=ppt/drawings/_rels/vmlDrawing86.vml.rels><?xml version="1.0" encoding="UTF-8" standalone="yes"?>
<Relationships xmlns="http://schemas.openxmlformats.org/package/2006/relationships"><Relationship Id="rId8" Type="http://schemas.openxmlformats.org/officeDocument/2006/relationships/image" Target="../media/image420.wmf"/><Relationship Id="rId3" Type="http://schemas.openxmlformats.org/officeDocument/2006/relationships/image" Target="../media/image415.wmf"/><Relationship Id="rId7" Type="http://schemas.openxmlformats.org/officeDocument/2006/relationships/image" Target="../media/image419.wmf"/><Relationship Id="rId2" Type="http://schemas.openxmlformats.org/officeDocument/2006/relationships/image" Target="../media/image414.wmf"/><Relationship Id="rId1" Type="http://schemas.openxmlformats.org/officeDocument/2006/relationships/image" Target="../media/image413.wmf"/><Relationship Id="rId6" Type="http://schemas.openxmlformats.org/officeDocument/2006/relationships/image" Target="../media/image418.wmf"/><Relationship Id="rId5" Type="http://schemas.openxmlformats.org/officeDocument/2006/relationships/image" Target="../media/image417.wmf"/><Relationship Id="rId4" Type="http://schemas.openxmlformats.org/officeDocument/2006/relationships/image" Target="../media/image416.w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421.wmf"/></Relationships>
</file>

<file path=ppt/drawings/_rels/vmlDrawing88.vml.rels><?xml version="1.0" encoding="UTF-8" standalone="yes"?>
<Relationships xmlns="http://schemas.openxmlformats.org/package/2006/relationships"><Relationship Id="rId3" Type="http://schemas.openxmlformats.org/officeDocument/2006/relationships/image" Target="../media/image434.wmf"/><Relationship Id="rId2" Type="http://schemas.openxmlformats.org/officeDocument/2006/relationships/image" Target="../media/image433.wmf"/><Relationship Id="rId1" Type="http://schemas.openxmlformats.org/officeDocument/2006/relationships/image" Target="../media/image432.wmf"/><Relationship Id="rId5" Type="http://schemas.openxmlformats.org/officeDocument/2006/relationships/image" Target="../media/image436.wmf"/><Relationship Id="rId4" Type="http://schemas.openxmlformats.org/officeDocument/2006/relationships/image" Target="../media/image435.w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439.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s>
</file>

<file path=ppt/drawings/_rels/vmlDrawing90.vml.rels><?xml version="1.0" encoding="UTF-8" standalone="yes"?>
<Relationships xmlns="http://schemas.openxmlformats.org/package/2006/relationships"><Relationship Id="rId3" Type="http://schemas.openxmlformats.org/officeDocument/2006/relationships/image" Target="../media/image447.wmf"/><Relationship Id="rId2" Type="http://schemas.openxmlformats.org/officeDocument/2006/relationships/image" Target="../media/image446.wmf"/><Relationship Id="rId1" Type="http://schemas.openxmlformats.org/officeDocument/2006/relationships/image" Target="../media/image445.wmf"/></Relationships>
</file>

<file path=ppt/drawings/_rels/vmlDrawing91.vml.rels><?xml version="1.0" encoding="UTF-8" standalone="yes"?>
<Relationships xmlns="http://schemas.openxmlformats.org/package/2006/relationships"><Relationship Id="rId3" Type="http://schemas.openxmlformats.org/officeDocument/2006/relationships/image" Target="../media/image449.wmf"/><Relationship Id="rId2" Type="http://schemas.openxmlformats.org/officeDocument/2006/relationships/image" Target="../media/image448.wmf"/><Relationship Id="rId1" Type="http://schemas.openxmlformats.org/officeDocument/2006/relationships/image" Target="../media/image396.wmf"/><Relationship Id="rId4" Type="http://schemas.openxmlformats.org/officeDocument/2006/relationships/image" Target="../media/image450.w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465.wmf"/></Relationships>
</file>

<file path=ppt/drawings/_rels/vmlDrawing93.vml.rels><?xml version="1.0" encoding="UTF-8" standalone="yes"?>
<Relationships xmlns="http://schemas.openxmlformats.org/package/2006/relationships"><Relationship Id="rId3" Type="http://schemas.openxmlformats.org/officeDocument/2006/relationships/image" Target="../media/image486.wmf"/><Relationship Id="rId2" Type="http://schemas.openxmlformats.org/officeDocument/2006/relationships/image" Target="../media/image485.wmf"/><Relationship Id="rId1" Type="http://schemas.openxmlformats.org/officeDocument/2006/relationships/image" Target="../media/image484.wmf"/><Relationship Id="rId4" Type="http://schemas.openxmlformats.org/officeDocument/2006/relationships/image" Target="../media/image487.wmf"/></Relationships>
</file>

<file path=ppt/drawings/_rels/vmlDrawing94.vml.rels><?xml version="1.0" encoding="UTF-8" standalone="yes"?>
<Relationships xmlns="http://schemas.openxmlformats.org/package/2006/relationships"><Relationship Id="rId3" Type="http://schemas.openxmlformats.org/officeDocument/2006/relationships/image" Target="../media/image490.wmf"/><Relationship Id="rId2" Type="http://schemas.openxmlformats.org/officeDocument/2006/relationships/image" Target="../media/image489.wmf"/><Relationship Id="rId1" Type="http://schemas.openxmlformats.org/officeDocument/2006/relationships/image" Target="../media/image488.wmf"/><Relationship Id="rId4" Type="http://schemas.openxmlformats.org/officeDocument/2006/relationships/image" Target="../media/image491.wmf"/></Relationships>
</file>

<file path=ppt/drawings/_rels/vmlDrawing95.vml.rels><?xml version="1.0" encoding="UTF-8" standalone="yes"?>
<Relationships xmlns="http://schemas.openxmlformats.org/package/2006/relationships"><Relationship Id="rId3" Type="http://schemas.openxmlformats.org/officeDocument/2006/relationships/image" Target="../media/image488.wmf"/><Relationship Id="rId2" Type="http://schemas.openxmlformats.org/officeDocument/2006/relationships/image" Target="../media/image493.wmf"/><Relationship Id="rId1" Type="http://schemas.openxmlformats.org/officeDocument/2006/relationships/image" Target="../media/image492.wmf"/><Relationship Id="rId4" Type="http://schemas.openxmlformats.org/officeDocument/2006/relationships/image" Target="../media/image494.wmf"/></Relationships>
</file>

<file path=ppt/drawings/_rels/vmlDrawing96.vml.rels><?xml version="1.0" encoding="UTF-8" standalone="yes"?>
<Relationships xmlns="http://schemas.openxmlformats.org/package/2006/relationships"><Relationship Id="rId3" Type="http://schemas.openxmlformats.org/officeDocument/2006/relationships/image" Target="../media/image497.wmf"/><Relationship Id="rId2" Type="http://schemas.openxmlformats.org/officeDocument/2006/relationships/image" Target="../media/image496.wmf"/><Relationship Id="rId1" Type="http://schemas.openxmlformats.org/officeDocument/2006/relationships/image" Target="../media/image495.wmf"/></Relationships>
</file>

<file path=ppt/drawings/_rels/vmlDrawing97.vml.rels><?xml version="1.0" encoding="UTF-8" standalone="yes"?>
<Relationships xmlns="http://schemas.openxmlformats.org/package/2006/relationships"><Relationship Id="rId3" Type="http://schemas.openxmlformats.org/officeDocument/2006/relationships/image" Target="../media/image500.wmf"/><Relationship Id="rId2" Type="http://schemas.openxmlformats.org/officeDocument/2006/relationships/image" Target="../media/image499.wmf"/><Relationship Id="rId1" Type="http://schemas.openxmlformats.org/officeDocument/2006/relationships/image" Target="../media/image498.wmf"/><Relationship Id="rId5" Type="http://schemas.openxmlformats.org/officeDocument/2006/relationships/image" Target="../media/image502.wmf"/><Relationship Id="rId4" Type="http://schemas.openxmlformats.org/officeDocument/2006/relationships/image" Target="../media/image501.wmf"/></Relationships>
</file>

<file path=ppt/drawings/_rels/vmlDrawing98.vml.rels><?xml version="1.0" encoding="UTF-8" standalone="yes"?>
<Relationships xmlns="http://schemas.openxmlformats.org/package/2006/relationships"><Relationship Id="rId3" Type="http://schemas.openxmlformats.org/officeDocument/2006/relationships/image" Target="../media/image502.wmf"/><Relationship Id="rId2" Type="http://schemas.openxmlformats.org/officeDocument/2006/relationships/image" Target="../media/image500.wmf"/><Relationship Id="rId1" Type="http://schemas.openxmlformats.org/officeDocument/2006/relationships/image" Target="../media/image503.wmf"/><Relationship Id="rId6" Type="http://schemas.openxmlformats.org/officeDocument/2006/relationships/image" Target="../media/image506.wmf"/><Relationship Id="rId5" Type="http://schemas.openxmlformats.org/officeDocument/2006/relationships/image" Target="../media/image505.wmf"/><Relationship Id="rId4" Type="http://schemas.openxmlformats.org/officeDocument/2006/relationships/image" Target="../media/image504.wmf"/></Relationships>
</file>

<file path=ppt/drawings/_rels/vmlDrawing99.vml.rels><?xml version="1.0" encoding="UTF-8" standalone="yes"?>
<Relationships xmlns="http://schemas.openxmlformats.org/package/2006/relationships"><Relationship Id="rId2" Type="http://schemas.openxmlformats.org/officeDocument/2006/relationships/image" Target="../media/image508.wmf"/><Relationship Id="rId1" Type="http://schemas.openxmlformats.org/officeDocument/2006/relationships/image" Target="../media/image50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2160DA2-289F-4AB1-A70A-A8593B61E1BD}" type="datetimeFigureOut">
              <a:rPr lang="zh-CN" altLang="en-US" smtClean="0"/>
              <a:t>2021/3/2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232346E-2C00-4F83-A476-5B37A4D3C4B0}" type="slidenum">
              <a:rPr lang="zh-CN" altLang="en-US" smtClean="0"/>
              <a:t>‹#›</a:t>
            </a:fld>
            <a:endParaRPr lang="zh-CN" altLang="en-US"/>
          </a:p>
        </p:txBody>
      </p:sp>
    </p:spTree>
    <p:extLst>
      <p:ext uri="{BB962C8B-B14F-4D97-AF65-F5344CB8AC3E}">
        <p14:creationId xmlns:p14="http://schemas.microsoft.com/office/powerpoint/2010/main" val="4403375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89B1DA-579D-409D-9361-041E289E454D}" type="datetimeFigureOut">
              <a:rPr lang="zh-CN" altLang="en-US" smtClean="0"/>
              <a:t>2021/3/2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EB8B1D-0172-4EE0-B49D-5F0FE1CAA3FA}" type="slidenum">
              <a:rPr lang="zh-CN" altLang="en-US" smtClean="0"/>
              <a:t>‹#›</a:t>
            </a:fld>
            <a:endParaRPr lang="zh-CN" altLang="en-US"/>
          </a:p>
        </p:txBody>
      </p:sp>
    </p:spTree>
    <p:extLst>
      <p:ext uri="{BB962C8B-B14F-4D97-AF65-F5344CB8AC3E}">
        <p14:creationId xmlns:p14="http://schemas.microsoft.com/office/powerpoint/2010/main" val="487638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FEB8B1D-0172-4EE0-B49D-5F0FE1CAA3FA}" type="slidenum">
              <a:rPr lang="zh-CN" altLang="en-US" smtClean="0"/>
              <a:t>10</a:t>
            </a:fld>
            <a:endParaRPr lang="zh-CN" altLang="en-US"/>
          </a:p>
        </p:txBody>
      </p:sp>
    </p:spTree>
    <p:extLst>
      <p:ext uri="{BB962C8B-B14F-4D97-AF65-F5344CB8AC3E}">
        <p14:creationId xmlns:p14="http://schemas.microsoft.com/office/powerpoint/2010/main" val="11884769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EB8B1D-0172-4EE0-B49D-5F0FE1CAA3FA}" type="slidenum">
              <a:rPr lang="zh-CN" altLang="en-US" smtClean="0"/>
              <a:t>169</a:t>
            </a:fld>
            <a:endParaRPr lang="zh-CN" altLang="en-US"/>
          </a:p>
        </p:txBody>
      </p:sp>
    </p:spTree>
    <p:extLst>
      <p:ext uri="{BB962C8B-B14F-4D97-AF65-F5344CB8AC3E}">
        <p14:creationId xmlns:p14="http://schemas.microsoft.com/office/powerpoint/2010/main" val="13307803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EB8B1D-0172-4EE0-B49D-5F0FE1CAA3FA}" type="slidenum">
              <a:rPr lang="zh-CN" altLang="en-US" smtClean="0"/>
              <a:t>170</a:t>
            </a:fld>
            <a:endParaRPr lang="zh-CN" altLang="en-US"/>
          </a:p>
        </p:txBody>
      </p:sp>
    </p:spTree>
    <p:extLst>
      <p:ext uri="{BB962C8B-B14F-4D97-AF65-F5344CB8AC3E}">
        <p14:creationId xmlns:p14="http://schemas.microsoft.com/office/powerpoint/2010/main" val="712365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EB8B1D-0172-4EE0-B49D-5F0FE1CAA3FA}" type="slidenum">
              <a:rPr lang="zh-CN" altLang="en-US" smtClean="0"/>
              <a:t>172</a:t>
            </a:fld>
            <a:endParaRPr lang="zh-CN" altLang="en-US"/>
          </a:p>
        </p:txBody>
      </p:sp>
    </p:spTree>
    <p:extLst>
      <p:ext uri="{BB962C8B-B14F-4D97-AF65-F5344CB8AC3E}">
        <p14:creationId xmlns:p14="http://schemas.microsoft.com/office/powerpoint/2010/main" val="2067310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EB8B1D-0172-4EE0-B49D-5F0FE1CAA3FA}" type="slidenum">
              <a:rPr lang="zh-CN" altLang="en-US" smtClean="0"/>
              <a:t>180</a:t>
            </a:fld>
            <a:endParaRPr lang="zh-CN" altLang="en-US"/>
          </a:p>
        </p:txBody>
      </p:sp>
    </p:spTree>
    <p:extLst>
      <p:ext uri="{BB962C8B-B14F-4D97-AF65-F5344CB8AC3E}">
        <p14:creationId xmlns:p14="http://schemas.microsoft.com/office/powerpoint/2010/main" val="12727469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EB8B1D-0172-4EE0-B49D-5F0FE1CAA3FA}" type="slidenum">
              <a:rPr lang="zh-CN" altLang="en-US" smtClean="0"/>
              <a:t>182</a:t>
            </a:fld>
            <a:endParaRPr lang="zh-CN" altLang="en-US"/>
          </a:p>
        </p:txBody>
      </p:sp>
    </p:spTree>
    <p:extLst>
      <p:ext uri="{BB962C8B-B14F-4D97-AF65-F5344CB8AC3E}">
        <p14:creationId xmlns:p14="http://schemas.microsoft.com/office/powerpoint/2010/main" val="18226307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EB8B1D-0172-4EE0-B49D-5F0FE1CAA3FA}" type="slidenum">
              <a:rPr lang="zh-CN" altLang="en-US" smtClean="0"/>
              <a:t>185</a:t>
            </a:fld>
            <a:endParaRPr lang="zh-CN" altLang="en-US"/>
          </a:p>
        </p:txBody>
      </p:sp>
    </p:spTree>
    <p:extLst>
      <p:ext uri="{BB962C8B-B14F-4D97-AF65-F5344CB8AC3E}">
        <p14:creationId xmlns:p14="http://schemas.microsoft.com/office/powerpoint/2010/main" val="186623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EB8B1D-0172-4EE0-B49D-5F0FE1CAA3FA}" type="slidenum">
              <a:rPr lang="zh-CN" altLang="en-US" smtClean="0"/>
              <a:t>186</a:t>
            </a:fld>
            <a:endParaRPr lang="zh-CN" altLang="en-US"/>
          </a:p>
        </p:txBody>
      </p:sp>
    </p:spTree>
    <p:extLst>
      <p:ext uri="{BB962C8B-B14F-4D97-AF65-F5344CB8AC3E}">
        <p14:creationId xmlns:p14="http://schemas.microsoft.com/office/powerpoint/2010/main" val="3885311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EB8B1D-0172-4EE0-B49D-5F0FE1CAA3FA}" type="slidenum">
              <a:rPr lang="zh-CN" altLang="en-US" smtClean="0"/>
              <a:t>187</a:t>
            </a:fld>
            <a:endParaRPr lang="zh-CN" altLang="en-US"/>
          </a:p>
        </p:txBody>
      </p:sp>
    </p:spTree>
    <p:extLst>
      <p:ext uri="{BB962C8B-B14F-4D97-AF65-F5344CB8AC3E}">
        <p14:creationId xmlns:p14="http://schemas.microsoft.com/office/powerpoint/2010/main" val="867738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FEB8B1D-0172-4EE0-B49D-5F0FE1CAA3FA}" type="slidenum">
              <a:rPr lang="zh-CN" altLang="en-US" smtClean="0"/>
              <a:t>15</a:t>
            </a:fld>
            <a:endParaRPr lang="zh-CN" altLang="en-US"/>
          </a:p>
        </p:txBody>
      </p:sp>
    </p:spTree>
    <p:extLst>
      <p:ext uri="{BB962C8B-B14F-4D97-AF65-F5344CB8AC3E}">
        <p14:creationId xmlns:p14="http://schemas.microsoft.com/office/powerpoint/2010/main" val="847688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FEB8B1D-0172-4EE0-B49D-5F0FE1CAA3FA}" type="slidenum">
              <a:rPr lang="zh-CN" altLang="en-US" smtClean="0"/>
              <a:t>18</a:t>
            </a:fld>
            <a:endParaRPr lang="zh-CN" altLang="en-US"/>
          </a:p>
        </p:txBody>
      </p:sp>
    </p:spTree>
    <p:extLst>
      <p:ext uri="{BB962C8B-B14F-4D97-AF65-F5344CB8AC3E}">
        <p14:creationId xmlns:p14="http://schemas.microsoft.com/office/powerpoint/2010/main" val="3821077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EB8B1D-0172-4EE0-B49D-5F0FE1CAA3FA}" type="slidenum">
              <a:rPr lang="zh-CN" altLang="en-US" smtClean="0"/>
              <a:t>57</a:t>
            </a:fld>
            <a:endParaRPr lang="zh-CN" altLang="en-US"/>
          </a:p>
        </p:txBody>
      </p:sp>
    </p:spTree>
    <p:extLst>
      <p:ext uri="{BB962C8B-B14F-4D97-AF65-F5344CB8AC3E}">
        <p14:creationId xmlns:p14="http://schemas.microsoft.com/office/powerpoint/2010/main" val="2156430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EB8B1D-0172-4EE0-B49D-5F0FE1CAA3FA}" type="slidenum">
              <a:rPr lang="zh-CN" altLang="en-US" smtClean="0"/>
              <a:t>151</a:t>
            </a:fld>
            <a:endParaRPr lang="zh-CN" altLang="en-US"/>
          </a:p>
        </p:txBody>
      </p:sp>
    </p:spTree>
    <p:extLst>
      <p:ext uri="{BB962C8B-B14F-4D97-AF65-F5344CB8AC3E}">
        <p14:creationId xmlns:p14="http://schemas.microsoft.com/office/powerpoint/2010/main" val="3576611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EB8B1D-0172-4EE0-B49D-5F0FE1CAA3FA}" type="slidenum">
              <a:rPr lang="zh-CN" altLang="en-US" smtClean="0"/>
              <a:t>152</a:t>
            </a:fld>
            <a:endParaRPr lang="zh-CN" altLang="en-US"/>
          </a:p>
        </p:txBody>
      </p:sp>
    </p:spTree>
    <p:extLst>
      <p:ext uri="{BB962C8B-B14F-4D97-AF65-F5344CB8AC3E}">
        <p14:creationId xmlns:p14="http://schemas.microsoft.com/office/powerpoint/2010/main" val="3829663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EB8B1D-0172-4EE0-B49D-5F0FE1CAA3FA}" type="slidenum">
              <a:rPr lang="zh-CN" altLang="en-US" smtClean="0"/>
              <a:t>162</a:t>
            </a:fld>
            <a:endParaRPr lang="zh-CN" altLang="en-US"/>
          </a:p>
        </p:txBody>
      </p:sp>
    </p:spTree>
    <p:extLst>
      <p:ext uri="{BB962C8B-B14F-4D97-AF65-F5344CB8AC3E}">
        <p14:creationId xmlns:p14="http://schemas.microsoft.com/office/powerpoint/2010/main" val="4272124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EB8B1D-0172-4EE0-B49D-5F0FE1CAA3FA}" type="slidenum">
              <a:rPr lang="zh-CN" altLang="en-US" smtClean="0"/>
              <a:t>163</a:t>
            </a:fld>
            <a:endParaRPr lang="zh-CN" altLang="en-US"/>
          </a:p>
        </p:txBody>
      </p:sp>
    </p:spTree>
    <p:extLst>
      <p:ext uri="{BB962C8B-B14F-4D97-AF65-F5344CB8AC3E}">
        <p14:creationId xmlns:p14="http://schemas.microsoft.com/office/powerpoint/2010/main" val="1182739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EB8B1D-0172-4EE0-B49D-5F0FE1CAA3FA}" type="slidenum">
              <a:rPr lang="zh-CN" altLang="en-US" smtClean="0"/>
              <a:t>164</a:t>
            </a:fld>
            <a:endParaRPr lang="zh-CN" altLang="en-US"/>
          </a:p>
        </p:txBody>
      </p:sp>
    </p:spTree>
    <p:extLst>
      <p:ext uri="{BB962C8B-B14F-4D97-AF65-F5344CB8AC3E}">
        <p14:creationId xmlns:p14="http://schemas.microsoft.com/office/powerpoint/2010/main" val="12450514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1860F04-1F99-4B17-9D3E-DF30DF4F9E74}" type="datetime1">
              <a:rPr lang="zh-CN" altLang="en-US" smtClean="0"/>
              <a:t>2021/3/2</a:t>
            </a:fld>
            <a:endParaRPr lang="zh-CN" altLang="en-US"/>
          </a:p>
        </p:txBody>
      </p:sp>
      <p:sp>
        <p:nvSpPr>
          <p:cNvPr id="5" name="Footer Placeholder 4"/>
          <p:cNvSpPr>
            <a:spLocks noGrp="1"/>
          </p:cNvSpPr>
          <p:nvPr>
            <p:ph type="ftr" sz="quarter" idx="11"/>
          </p:nvPr>
        </p:nvSpPr>
        <p:spPr/>
        <p:txBody>
          <a:bodyPr/>
          <a:lstStyle/>
          <a:p>
            <a:r>
              <a:rPr lang="zh-CN" altLang="en-US"/>
              <a:t>中国人民大学，陈传波</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5852243"/>
            <a:ext cx="9144000" cy="1005757"/>
          </a:xfrm>
          <a:prstGeom prst="rect">
            <a:avLst/>
          </a:prstGeom>
        </p:spPr>
      </p:pic>
      <p:sp>
        <p:nvSpPr>
          <p:cNvPr id="6" name="Slide Number Placeholder 5"/>
          <p:cNvSpPr>
            <a:spLocks noGrp="1"/>
          </p:cNvSpPr>
          <p:nvPr>
            <p:ph type="sldNum" sz="quarter" idx="12"/>
          </p:nvPr>
        </p:nvSpPr>
        <p:spPr>
          <a:xfrm>
            <a:off x="6653022" y="6492875"/>
            <a:ext cx="2057400" cy="365125"/>
          </a:xfrm>
        </p:spPr>
        <p:txBody>
          <a:bodyPr/>
          <a:lstStyle>
            <a:lvl1pPr>
              <a:defRPr sz="1400">
                <a:solidFill>
                  <a:schemeClr val="tx1"/>
                </a:solidFill>
                <a:latin typeface="+mn-ea"/>
                <a:ea typeface="+mn-ea"/>
              </a:defRPr>
            </a:lvl1pPr>
          </a:lstStyle>
          <a:p>
            <a:fld id="{56EE4887-718C-4F6C-B633-5C6D1B02979E}" type="slidenum">
              <a:rPr lang="zh-CN" altLang="en-US" smtClean="0"/>
              <a:t>‹#›</a:t>
            </a:fld>
            <a:endParaRPr lang="zh-CN" altLang="en-US" dirty="0"/>
          </a:p>
        </p:txBody>
      </p:sp>
      <p:cxnSp>
        <p:nvCxnSpPr>
          <p:cNvPr id="9" name="直接连接符 8"/>
          <p:cNvCxnSpPr/>
          <p:nvPr userDrawn="1"/>
        </p:nvCxnSpPr>
        <p:spPr>
          <a:xfrm>
            <a:off x="0" y="792480"/>
            <a:ext cx="9144000" cy="0"/>
          </a:xfrm>
          <a:prstGeom prst="line">
            <a:avLst/>
          </a:prstGeom>
          <a:ln w="38100">
            <a:solidFill>
              <a:srgbClr val="CD0A1A"/>
            </a:solidFill>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188E5CE-F230-4BD1-940F-85FCBCA58052}" type="datetime1">
              <a:rPr lang="zh-CN" altLang="en-US" smtClean="0"/>
              <a:t>2021/3/2</a:t>
            </a:fld>
            <a:endParaRPr lang="zh-CN" altLang="en-US"/>
          </a:p>
        </p:txBody>
      </p:sp>
      <p:sp>
        <p:nvSpPr>
          <p:cNvPr id="5" name="Footer Placeholder 4"/>
          <p:cNvSpPr>
            <a:spLocks noGrp="1"/>
          </p:cNvSpPr>
          <p:nvPr>
            <p:ph type="ftr" sz="quarter" idx="11"/>
          </p:nvPr>
        </p:nvSpPr>
        <p:spPr/>
        <p:txBody>
          <a:bodyPr/>
          <a:lstStyle/>
          <a:p>
            <a:r>
              <a:rPr lang="zh-CN" altLang="en-US"/>
              <a:t>中国人民大学，陈传波</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5852243"/>
            <a:ext cx="9144000" cy="1005757"/>
          </a:xfrm>
          <a:prstGeom prst="rect">
            <a:avLst/>
          </a:prstGeom>
        </p:spPr>
      </p:pic>
      <p:sp>
        <p:nvSpPr>
          <p:cNvPr id="6" name="Slide Number Placeholder 5"/>
          <p:cNvSpPr>
            <a:spLocks noGrp="1"/>
          </p:cNvSpPr>
          <p:nvPr>
            <p:ph type="sldNum" sz="quarter" idx="12"/>
          </p:nvPr>
        </p:nvSpPr>
        <p:spPr>
          <a:xfrm>
            <a:off x="6653022" y="6492875"/>
            <a:ext cx="2057400" cy="365125"/>
          </a:xfrm>
        </p:spPr>
        <p:txBody>
          <a:bodyPr/>
          <a:lstStyle>
            <a:lvl1pPr>
              <a:defRPr sz="1400">
                <a:solidFill>
                  <a:schemeClr val="tx1"/>
                </a:solidFill>
                <a:latin typeface="+mn-ea"/>
                <a:ea typeface="+mn-ea"/>
              </a:defRPr>
            </a:lvl1pPr>
          </a:lstStyle>
          <a:p>
            <a:fld id="{56EE4887-718C-4F6C-B633-5C6D1B02979E}" type="slidenum">
              <a:rPr lang="zh-CN" altLang="en-US" smtClean="0"/>
              <a:t>‹#›</a:t>
            </a:fld>
            <a:endParaRPr lang="zh-CN" altLang="en-US" dirty="0"/>
          </a:p>
        </p:txBody>
      </p:sp>
      <p:cxnSp>
        <p:nvCxnSpPr>
          <p:cNvPr id="9" name="直接连接符 8"/>
          <p:cNvCxnSpPr/>
          <p:nvPr userDrawn="1"/>
        </p:nvCxnSpPr>
        <p:spPr>
          <a:xfrm>
            <a:off x="0" y="792480"/>
            <a:ext cx="9144000" cy="0"/>
          </a:xfrm>
          <a:prstGeom prst="line">
            <a:avLst/>
          </a:prstGeom>
          <a:ln w="38100">
            <a:solidFill>
              <a:srgbClr val="CD0A1A"/>
            </a:solidFill>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E811047-7311-45AE-A689-EC99F824849E}" type="datetime1">
              <a:rPr lang="zh-CN" altLang="en-US" smtClean="0"/>
              <a:t>2021/3/2</a:t>
            </a:fld>
            <a:endParaRPr lang="zh-CN" altLang="en-US"/>
          </a:p>
        </p:txBody>
      </p:sp>
      <p:sp>
        <p:nvSpPr>
          <p:cNvPr id="5" name="Footer Placeholder 4"/>
          <p:cNvSpPr>
            <a:spLocks noGrp="1"/>
          </p:cNvSpPr>
          <p:nvPr>
            <p:ph type="ftr" sz="quarter" idx="11"/>
          </p:nvPr>
        </p:nvSpPr>
        <p:spPr/>
        <p:txBody>
          <a:bodyPr/>
          <a:lstStyle/>
          <a:p>
            <a:r>
              <a:rPr lang="zh-CN" altLang="en-US"/>
              <a:t>中国人民大学，陈传波</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5852243"/>
            <a:ext cx="9144000" cy="1005757"/>
          </a:xfrm>
          <a:prstGeom prst="rect">
            <a:avLst/>
          </a:prstGeom>
        </p:spPr>
      </p:pic>
      <p:sp>
        <p:nvSpPr>
          <p:cNvPr id="6" name="Slide Number Placeholder 5"/>
          <p:cNvSpPr>
            <a:spLocks noGrp="1"/>
          </p:cNvSpPr>
          <p:nvPr>
            <p:ph type="sldNum" sz="quarter" idx="12"/>
          </p:nvPr>
        </p:nvSpPr>
        <p:spPr>
          <a:xfrm>
            <a:off x="6653022" y="6492875"/>
            <a:ext cx="2057400" cy="365125"/>
          </a:xfrm>
        </p:spPr>
        <p:txBody>
          <a:bodyPr/>
          <a:lstStyle>
            <a:lvl1pPr>
              <a:defRPr sz="1400">
                <a:solidFill>
                  <a:schemeClr val="tx1"/>
                </a:solidFill>
                <a:latin typeface="+mn-ea"/>
                <a:ea typeface="+mn-ea"/>
              </a:defRPr>
            </a:lvl1pPr>
          </a:lstStyle>
          <a:p>
            <a:fld id="{56EE4887-718C-4F6C-B633-5C6D1B02979E}" type="slidenum">
              <a:rPr lang="zh-CN" altLang="en-US" smtClean="0"/>
              <a:t>‹#›</a:t>
            </a:fld>
            <a:endParaRPr lang="zh-CN" altLang="en-US" dirty="0"/>
          </a:p>
        </p:txBody>
      </p:sp>
      <p:cxnSp>
        <p:nvCxnSpPr>
          <p:cNvPr id="9" name="直接连接符 8"/>
          <p:cNvCxnSpPr/>
          <p:nvPr userDrawn="1"/>
        </p:nvCxnSpPr>
        <p:spPr>
          <a:xfrm>
            <a:off x="0" y="792480"/>
            <a:ext cx="9144000" cy="0"/>
          </a:xfrm>
          <a:prstGeom prst="line">
            <a:avLst/>
          </a:prstGeom>
          <a:ln w="38100">
            <a:solidFill>
              <a:srgbClr val="CD0A1A"/>
            </a:solidFill>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571500" y="6604907"/>
            <a:ext cx="2057400" cy="253093"/>
          </a:xfrm>
        </p:spPr>
        <p:txBody>
          <a:bodyPr/>
          <a:lstStyle/>
          <a:p>
            <a:fld id="{25F93A00-1BA9-429C-B1AF-0AC00D734F38}" type="datetime1">
              <a:rPr lang="zh-CN" altLang="en-US" smtClean="0"/>
              <a:t>2021/3/2</a:t>
            </a:fld>
            <a:endParaRPr lang="zh-CN" altLang="en-US" dirty="0"/>
          </a:p>
        </p:txBody>
      </p:sp>
      <p:sp>
        <p:nvSpPr>
          <p:cNvPr id="5" name="页脚占位符 4"/>
          <p:cNvSpPr>
            <a:spLocks noGrp="1"/>
          </p:cNvSpPr>
          <p:nvPr>
            <p:ph type="ftr" sz="quarter" idx="11"/>
          </p:nvPr>
        </p:nvSpPr>
        <p:spPr>
          <a:xfrm>
            <a:off x="3000375" y="6604907"/>
            <a:ext cx="3086100" cy="220435"/>
          </a:xfrm>
        </p:spPr>
        <p:txBody>
          <a:bodyPr/>
          <a:lstStyle/>
          <a:p>
            <a:r>
              <a:rPr lang="zh-CN" altLang="en-US" dirty="0"/>
              <a:t>中国人民大学，陈传波</a:t>
            </a:r>
          </a:p>
        </p:txBody>
      </p:sp>
      <p:sp>
        <p:nvSpPr>
          <p:cNvPr id="6" name="灯片编号占位符 5"/>
          <p:cNvSpPr>
            <a:spLocks noGrp="1"/>
          </p:cNvSpPr>
          <p:nvPr>
            <p:ph type="sldNum" sz="quarter" idx="12"/>
          </p:nvPr>
        </p:nvSpPr>
        <p:spPr>
          <a:xfrm>
            <a:off x="6457950" y="6538913"/>
            <a:ext cx="2057400" cy="319087"/>
          </a:xfrm>
        </p:spPr>
        <p:txBody>
          <a:bodyPr/>
          <a:lstStyle/>
          <a:p>
            <a:fld id="{830A7F27-03B8-4061-A296-0403CCA889D8}"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kumimoji="1"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9B43F6F3-0F13-4228-8E57-6A373F7967B2}" type="datetime1">
              <a:rPr kumimoji="1" lang="zh-CN" altLang="en-US" smtClean="0"/>
              <a:t>2021/3/2</a:t>
            </a:fld>
            <a:endParaRPr kumimoji="1" lang="zh-CN" altLang="en-US"/>
          </a:p>
        </p:txBody>
      </p:sp>
      <p:sp>
        <p:nvSpPr>
          <p:cNvPr id="5" name="页脚占位符 4"/>
          <p:cNvSpPr>
            <a:spLocks noGrp="1"/>
          </p:cNvSpPr>
          <p:nvPr>
            <p:ph type="ftr" sz="quarter" idx="11"/>
          </p:nvPr>
        </p:nvSpPr>
        <p:spPr/>
        <p:txBody>
          <a:bodyPr/>
          <a:lstStyle/>
          <a:p>
            <a:r>
              <a:rPr kumimoji="1" lang="zh-CN" altLang="en-US"/>
              <a:t>中国人民大学，陈传波</a:t>
            </a:r>
          </a:p>
        </p:txBody>
      </p:sp>
      <p:sp>
        <p:nvSpPr>
          <p:cNvPr id="6" name="幻灯片编号占位符 5"/>
          <p:cNvSpPr>
            <a:spLocks noGrp="1"/>
          </p:cNvSpPr>
          <p:nvPr>
            <p:ph type="sldNum" sz="quarter" idx="12"/>
          </p:nvPr>
        </p:nvSpPr>
        <p:spPr/>
        <p:txBody>
          <a:bodyPr/>
          <a:lstStyle/>
          <a:p>
            <a:fld id="{C5CE2F64-AA51-494F-B4A8-A29367612522}"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5695F2-5360-457C-B123-58BAB6F93ECC}" type="datetime1">
              <a:rPr lang="zh-CN" altLang="en-US" smtClean="0"/>
              <a:t>2021/3/2</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a:t>中国人民大学，陈传波</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EE4887-718C-4F6C-B633-5C6D1B02979E}" type="slidenum">
              <a:rPr lang="zh-CN" altLang="en-US" smtClean="0"/>
              <a:t>‹#›</a:t>
            </a:fld>
            <a:endParaRPr lang="zh-CN" altLang="en-US"/>
          </a:p>
        </p:txBody>
      </p:sp>
      <p:pic>
        <p:nvPicPr>
          <p:cNvPr id="7" name="图片 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0" y="5852243"/>
            <a:ext cx="9144000" cy="1005757"/>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chrisccb@" TargetMode="Externa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1.xml"/><Relationship Id="rId7"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17.png"/><Relationship Id="rId5" Type="http://schemas.openxmlformats.org/officeDocument/2006/relationships/image" Target="../media/image12.GIF"/><Relationship Id="rId10" Type="http://schemas.openxmlformats.org/officeDocument/2006/relationships/image" Target="../media/image18.png"/><Relationship Id="rId4" Type="http://schemas.openxmlformats.org/officeDocument/2006/relationships/image" Target="../media/image16.png"/><Relationship Id="rId9" Type="http://schemas.openxmlformats.org/officeDocument/2006/relationships/image" Target="../media/image11.w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oleObject" Target="../embeddings/oleObject149.bin"/><Relationship Id="rId13" Type="http://schemas.openxmlformats.org/officeDocument/2006/relationships/image" Target="../media/image249.wmf"/><Relationship Id="rId3" Type="http://schemas.openxmlformats.org/officeDocument/2006/relationships/oleObject" Target="../embeddings/oleObject147.bin"/><Relationship Id="rId7" Type="http://schemas.openxmlformats.org/officeDocument/2006/relationships/image" Target="../media/image246.wmf"/><Relationship Id="rId12" Type="http://schemas.openxmlformats.org/officeDocument/2006/relationships/oleObject" Target="../embeddings/oleObject151.bin"/><Relationship Id="rId2" Type="http://schemas.openxmlformats.org/officeDocument/2006/relationships/slideLayout" Target="../slideLayouts/slideLayout2.xml"/><Relationship Id="rId1" Type="http://schemas.openxmlformats.org/officeDocument/2006/relationships/vmlDrawing" Target="../drawings/vmlDrawing53.vml"/><Relationship Id="rId6" Type="http://schemas.openxmlformats.org/officeDocument/2006/relationships/oleObject" Target="../embeddings/oleObject148.bin"/><Relationship Id="rId11" Type="http://schemas.openxmlformats.org/officeDocument/2006/relationships/image" Target="../media/image248.wmf"/><Relationship Id="rId5" Type="http://schemas.openxmlformats.org/officeDocument/2006/relationships/image" Target="../media/image268.png"/><Relationship Id="rId10" Type="http://schemas.openxmlformats.org/officeDocument/2006/relationships/oleObject" Target="../embeddings/oleObject150.bin"/><Relationship Id="rId4" Type="http://schemas.openxmlformats.org/officeDocument/2006/relationships/image" Target="../media/image245.wmf"/><Relationship Id="rId9" Type="http://schemas.openxmlformats.org/officeDocument/2006/relationships/image" Target="../media/image247.wmf"/></Relationships>
</file>

<file path=ppt/slides/_rels/slide103.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2.xml"/><Relationship Id="rId5" Type="http://schemas.openxmlformats.org/officeDocument/2006/relationships/image" Target="../media/image253.png"/><Relationship Id="rId4" Type="http://schemas.openxmlformats.org/officeDocument/2006/relationships/image" Target="../media/image252.png"/></Relationships>
</file>

<file path=ppt/slides/_rels/slide104.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3.xml"/><Relationship Id="rId4" Type="http://schemas.openxmlformats.org/officeDocument/2006/relationships/image" Target="../media/image256.png"/></Relationships>
</file>

<file path=ppt/slides/_rels/slide105.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152.bin"/><Relationship Id="rId2" Type="http://schemas.openxmlformats.org/officeDocument/2006/relationships/slideLayout" Target="../slideLayouts/slideLayout2.xml"/><Relationship Id="rId1" Type="http://schemas.openxmlformats.org/officeDocument/2006/relationships/vmlDrawing" Target="../drawings/vmlDrawing54.vml"/><Relationship Id="rId5" Type="http://schemas.openxmlformats.org/officeDocument/2006/relationships/image" Target="../media/image260.emf"/><Relationship Id="rId4" Type="http://schemas.openxmlformats.org/officeDocument/2006/relationships/image" Target="../media/image259.wm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153.bin"/><Relationship Id="rId2" Type="http://schemas.openxmlformats.org/officeDocument/2006/relationships/slideLayout" Target="../slideLayouts/slideLayout1.xml"/><Relationship Id="rId1" Type="http://schemas.openxmlformats.org/officeDocument/2006/relationships/vmlDrawing" Target="../drawings/vmlDrawing55.vml"/><Relationship Id="rId4" Type="http://schemas.openxmlformats.org/officeDocument/2006/relationships/image" Target="../media/image261.wmf"/></Relationships>
</file>

<file path=ppt/slides/_rels/slide11.xml.rels><?xml version="1.0" encoding="UTF-8" standalone="yes"?>
<Relationships xmlns="http://schemas.openxmlformats.org/package/2006/relationships"><Relationship Id="rId3" Type="http://schemas.openxmlformats.org/officeDocument/2006/relationships/image" Target="../media/image21.emf"/><Relationship Id="rId7" Type="http://schemas.openxmlformats.org/officeDocument/2006/relationships/image" Target="../media/image20.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1.bin"/><Relationship Id="rId5" Type="http://schemas.openxmlformats.org/officeDocument/2006/relationships/image" Target="../media/image19.wmf"/><Relationship Id="rId4" Type="http://schemas.openxmlformats.org/officeDocument/2006/relationships/oleObject" Target="../embeddings/oleObject10.bin"/></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154.bin"/><Relationship Id="rId2" Type="http://schemas.openxmlformats.org/officeDocument/2006/relationships/slideLayout" Target="../slideLayouts/slideLayout2.xml"/><Relationship Id="rId1" Type="http://schemas.openxmlformats.org/officeDocument/2006/relationships/vmlDrawing" Target="../drawings/vmlDrawing56.vml"/><Relationship Id="rId4" Type="http://schemas.openxmlformats.org/officeDocument/2006/relationships/image" Target="../media/image262.wmf"/></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155.bin"/><Relationship Id="rId2" Type="http://schemas.openxmlformats.org/officeDocument/2006/relationships/slideLayout" Target="../slideLayouts/slideLayout1.xml"/><Relationship Id="rId1" Type="http://schemas.openxmlformats.org/officeDocument/2006/relationships/vmlDrawing" Target="../drawings/vmlDrawing57.vml"/><Relationship Id="rId6" Type="http://schemas.openxmlformats.org/officeDocument/2006/relationships/image" Target="../media/image264.wmf"/><Relationship Id="rId5" Type="http://schemas.openxmlformats.org/officeDocument/2006/relationships/oleObject" Target="../embeddings/oleObject156.bin"/><Relationship Id="rId4" Type="http://schemas.openxmlformats.org/officeDocument/2006/relationships/image" Target="../media/image263.wmf"/></Relationships>
</file>

<file path=ppt/slides/_rels/slide112.xml.rels><?xml version="1.0" encoding="UTF-8" standalone="yes"?>
<Relationships xmlns="http://schemas.openxmlformats.org/package/2006/relationships"><Relationship Id="rId8" Type="http://schemas.openxmlformats.org/officeDocument/2006/relationships/image" Target="../media/image267.wmf"/><Relationship Id="rId3" Type="http://schemas.openxmlformats.org/officeDocument/2006/relationships/oleObject" Target="../embeddings/oleObject157.bin"/><Relationship Id="rId7" Type="http://schemas.openxmlformats.org/officeDocument/2006/relationships/oleObject" Target="../embeddings/oleObject159.bin"/><Relationship Id="rId2" Type="http://schemas.openxmlformats.org/officeDocument/2006/relationships/slideLayout" Target="../slideLayouts/slideLayout2.xml"/><Relationship Id="rId1" Type="http://schemas.openxmlformats.org/officeDocument/2006/relationships/vmlDrawing" Target="../drawings/vmlDrawing58.vml"/><Relationship Id="rId6" Type="http://schemas.openxmlformats.org/officeDocument/2006/relationships/image" Target="../media/image266.wmf"/><Relationship Id="rId5" Type="http://schemas.openxmlformats.org/officeDocument/2006/relationships/oleObject" Target="../embeddings/oleObject158.bin"/><Relationship Id="rId4" Type="http://schemas.openxmlformats.org/officeDocument/2006/relationships/image" Target="../media/image265.wmf"/></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slideLayout" Target="../slideLayouts/slideLayout2.xml"/><Relationship Id="rId1" Type="http://schemas.openxmlformats.org/officeDocument/2006/relationships/vmlDrawing" Target="../drawings/vmlDrawing59.vml"/><Relationship Id="rId5" Type="http://schemas.openxmlformats.org/officeDocument/2006/relationships/image" Target="../media/image268.wmf"/><Relationship Id="rId4" Type="http://schemas.openxmlformats.org/officeDocument/2006/relationships/oleObject" Target="../embeddings/oleObject160.bin"/></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270.e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22.wmf"/><Relationship Id="rId4" Type="http://schemas.openxmlformats.org/officeDocument/2006/relationships/oleObject" Target="../embeddings/oleObject12.bin"/></Relationships>
</file>

<file path=ppt/slides/_rels/slide120.xml.rels><?xml version="1.0" encoding="UTF-8" standalone="yes"?>
<Relationships xmlns="http://schemas.openxmlformats.org/package/2006/relationships"><Relationship Id="rId8" Type="http://schemas.openxmlformats.org/officeDocument/2006/relationships/oleObject" Target="../embeddings/oleObject163.bin"/><Relationship Id="rId13" Type="http://schemas.openxmlformats.org/officeDocument/2006/relationships/image" Target="../media/image275.wmf"/><Relationship Id="rId3" Type="http://schemas.openxmlformats.org/officeDocument/2006/relationships/oleObject" Target="../embeddings/oleObject161.bin"/><Relationship Id="rId7" Type="http://schemas.openxmlformats.org/officeDocument/2006/relationships/image" Target="../media/image272.wmf"/><Relationship Id="rId12" Type="http://schemas.openxmlformats.org/officeDocument/2006/relationships/oleObject" Target="../embeddings/oleObject165.bin"/><Relationship Id="rId2" Type="http://schemas.openxmlformats.org/officeDocument/2006/relationships/slideLayout" Target="../slideLayouts/slideLayout2.xml"/><Relationship Id="rId1" Type="http://schemas.openxmlformats.org/officeDocument/2006/relationships/vmlDrawing" Target="../drawings/vmlDrawing60.vml"/><Relationship Id="rId6" Type="http://schemas.openxmlformats.org/officeDocument/2006/relationships/oleObject" Target="../embeddings/oleObject162.bin"/><Relationship Id="rId11" Type="http://schemas.openxmlformats.org/officeDocument/2006/relationships/image" Target="../media/image274.wmf"/><Relationship Id="rId5" Type="http://schemas.openxmlformats.org/officeDocument/2006/relationships/image" Target="../media/image295.png"/><Relationship Id="rId15" Type="http://schemas.openxmlformats.org/officeDocument/2006/relationships/image" Target="../media/image276.wmf"/><Relationship Id="rId10" Type="http://schemas.openxmlformats.org/officeDocument/2006/relationships/oleObject" Target="../embeddings/oleObject164.bin"/><Relationship Id="rId4" Type="http://schemas.openxmlformats.org/officeDocument/2006/relationships/image" Target="../media/image271.wmf"/><Relationship Id="rId9" Type="http://schemas.openxmlformats.org/officeDocument/2006/relationships/image" Target="../media/image273.wmf"/><Relationship Id="rId14" Type="http://schemas.openxmlformats.org/officeDocument/2006/relationships/oleObject" Target="../embeddings/oleObject166.bin"/></Relationships>
</file>

<file path=ppt/slides/_rels/slide121.xml.rels><?xml version="1.0" encoding="UTF-8" standalone="yes"?>
<Relationships xmlns="http://schemas.openxmlformats.org/package/2006/relationships"><Relationship Id="rId2" Type="http://schemas.openxmlformats.org/officeDocument/2006/relationships/image" Target="../media/image277.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8" Type="http://schemas.openxmlformats.org/officeDocument/2006/relationships/oleObject" Target="../embeddings/oleObject169.bin"/><Relationship Id="rId13" Type="http://schemas.openxmlformats.org/officeDocument/2006/relationships/image" Target="../media/image282.wmf"/><Relationship Id="rId3" Type="http://schemas.openxmlformats.org/officeDocument/2006/relationships/image" Target="../media/image302.png"/><Relationship Id="rId7" Type="http://schemas.openxmlformats.org/officeDocument/2006/relationships/image" Target="../media/image279.wmf"/><Relationship Id="rId12" Type="http://schemas.openxmlformats.org/officeDocument/2006/relationships/oleObject" Target="../embeddings/oleObject171.bin"/><Relationship Id="rId2" Type="http://schemas.openxmlformats.org/officeDocument/2006/relationships/slideLayout" Target="../slideLayouts/slideLayout2.xml"/><Relationship Id="rId1" Type="http://schemas.openxmlformats.org/officeDocument/2006/relationships/vmlDrawing" Target="../drawings/vmlDrawing61.vml"/><Relationship Id="rId6" Type="http://schemas.openxmlformats.org/officeDocument/2006/relationships/oleObject" Target="../embeddings/oleObject168.bin"/><Relationship Id="rId11" Type="http://schemas.openxmlformats.org/officeDocument/2006/relationships/image" Target="../media/image281.wmf"/><Relationship Id="rId5" Type="http://schemas.openxmlformats.org/officeDocument/2006/relationships/image" Target="../media/image278.wmf"/><Relationship Id="rId15" Type="http://schemas.openxmlformats.org/officeDocument/2006/relationships/image" Target="../media/image283.wmf"/><Relationship Id="rId10" Type="http://schemas.openxmlformats.org/officeDocument/2006/relationships/oleObject" Target="../embeddings/oleObject170.bin"/><Relationship Id="rId4" Type="http://schemas.openxmlformats.org/officeDocument/2006/relationships/oleObject" Target="../embeddings/oleObject167.bin"/><Relationship Id="rId9" Type="http://schemas.openxmlformats.org/officeDocument/2006/relationships/image" Target="../media/image280.wmf"/><Relationship Id="rId14" Type="http://schemas.openxmlformats.org/officeDocument/2006/relationships/oleObject" Target="../embeddings/oleObject172.bin"/></Relationships>
</file>

<file path=ppt/slides/_rels/slide123.xml.rels><?xml version="1.0" encoding="UTF-8" standalone="yes"?>
<Relationships xmlns="http://schemas.openxmlformats.org/package/2006/relationships"><Relationship Id="rId2" Type="http://schemas.openxmlformats.org/officeDocument/2006/relationships/image" Target="../media/image284.emf"/><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285.em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87.emf"/><Relationship Id="rId2" Type="http://schemas.openxmlformats.org/officeDocument/2006/relationships/image" Target="../media/image286.emf"/><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288.emf"/><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8" Type="http://schemas.openxmlformats.org/officeDocument/2006/relationships/image" Target="../media/image291.wmf"/><Relationship Id="rId3" Type="http://schemas.openxmlformats.org/officeDocument/2006/relationships/oleObject" Target="../embeddings/oleObject173.bin"/><Relationship Id="rId7" Type="http://schemas.openxmlformats.org/officeDocument/2006/relationships/oleObject" Target="../embeddings/oleObject175.bin"/><Relationship Id="rId2" Type="http://schemas.openxmlformats.org/officeDocument/2006/relationships/slideLayout" Target="../slideLayouts/slideLayout2.xml"/><Relationship Id="rId1" Type="http://schemas.openxmlformats.org/officeDocument/2006/relationships/vmlDrawing" Target="../drawings/vmlDrawing62.vml"/><Relationship Id="rId6" Type="http://schemas.openxmlformats.org/officeDocument/2006/relationships/image" Target="../media/image290.wmf"/><Relationship Id="rId5" Type="http://schemas.openxmlformats.org/officeDocument/2006/relationships/oleObject" Target="../embeddings/oleObject174.bin"/><Relationship Id="rId10" Type="http://schemas.openxmlformats.org/officeDocument/2006/relationships/image" Target="../media/image292.wmf"/><Relationship Id="rId4" Type="http://schemas.openxmlformats.org/officeDocument/2006/relationships/image" Target="../media/image289.wmf"/><Relationship Id="rId9" Type="http://schemas.openxmlformats.org/officeDocument/2006/relationships/oleObject" Target="../embeddings/oleObject176.bin"/></Relationships>
</file>

<file path=ppt/slides/_rels/slide12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4.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3.bin"/><Relationship Id="rId5" Type="http://schemas.openxmlformats.org/officeDocument/2006/relationships/image" Target="../media/image27.jpeg"/><Relationship Id="rId4" Type="http://schemas.openxmlformats.org/officeDocument/2006/relationships/image" Target="../media/image26.jpeg"/></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177.bin"/><Relationship Id="rId2" Type="http://schemas.openxmlformats.org/officeDocument/2006/relationships/slideLayout" Target="../slideLayouts/slideLayout2.xml"/><Relationship Id="rId1" Type="http://schemas.openxmlformats.org/officeDocument/2006/relationships/vmlDrawing" Target="../drawings/vmlDrawing63.vml"/><Relationship Id="rId4" Type="http://schemas.openxmlformats.org/officeDocument/2006/relationships/image" Target="../media/image293.wmf"/></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178.bin"/><Relationship Id="rId2" Type="http://schemas.openxmlformats.org/officeDocument/2006/relationships/slideLayout" Target="../slideLayouts/slideLayout2.xml"/><Relationship Id="rId1" Type="http://schemas.openxmlformats.org/officeDocument/2006/relationships/vmlDrawing" Target="../drawings/vmlDrawing64.vml"/><Relationship Id="rId4" Type="http://schemas.openxmlformats.org/officeDocument/2006/relationships/image" Target="../media/image294.wmf"/></Relationships>
</file>

<file path=ppt/slides/_rels/slide132.xml.rels><?xml version="1.0" encoding="UTF-8" standalone="yes"?>
<Relationships xmlns="http://schemas.openxmlformats.org/package/2006/relationships"><Relationship Id="rId2" Type="http://schemas.openxmlformats.org/officeDocument/2006/relationships/image" Target="../media/image295.emf"/><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97.emf"/><Relationship Id="rId2" Type="http://schemas.openxmlformats.org/officeDocument/2006/relationships/image" Target="../media/image296.emf"/><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299.emf"/><Relationship Id="rId2" Type="http://schemas.openxmlformats.org/officeDocument/2006/relationships/image" Target="../media/image298.emf"/><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slideLayout" Target="../slideLayouts/slideLayout2.xml"/><Relationship Id="rId1" Type="http://schemas.openxmlformats.org/officeDocument/2006/relationships/vmlDrawing" Target="../drawings/vmlDrawing65.vml"/><Relationship Id="rId6" Type="http://schemas.openxmlformats.org/officeDocument/2006/relationships/image" Target="../media/image300.wmf"/><Relationship Id="rId5" Type="http://schemas.openxmlformats.org/officeDocument/2006/relationships/oleObject" Target="../embeddings/oleObject179.bin"/><Relationship Id="rId4" Type="http://schemas.openxmlformats.org/officeDocument/2006/relationships/image" Target="../media/image303.png"/></Relationships>
</file>

<file path=ppt/slides/_rels/slide139.xml.rels><?xml version="1.0" encoding="UTF-8" standalone="yes"?>
<Relationships xmlns="http://schemas.openxmlformats.org/package/2006/relationships"><Relationship Id="rId2" Type="http://schemas.openxmlformats.org/officeDocument/2006/relationships/image" Target="../media/image304.emf"/><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Layout" Target="../slideLayouts/slideLayout1.xml"/><Relationship Id="rId1" Type="http://schemas.openxmlformats.org/officeDocument/2006/relationships/vmlDrawing" Target="../drawings/vmlDrawing7.vml"/><Relationship Id="rId6" Type="http://schemas.openxmlformats.org/officeDocument/2006/relationships/image" Target="../media/image28.wmf"/><Relationship Id="rId5" Type="http://schemas.openxmlformats.org/officeDocument/2006/relationships/oleObject" Target="../embeddings/oleObject14.bin"/><Relationship Id="rId4" Type="http://schemas.openxmlformats.org/officeDocument/2006/relationships/image" Target="../media/image30.jpe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8" Type="http://schemas.openxmlformats.org/officeDocument/2006/relationships/image" Target="../media/image307.wmf"/><Relationship Id="rId3" Type="http://schemas.openxmlformats.org/officeDocument/2006/relationships/oleObject" Target="../embeddings/oleObject180.bin"/><Relationship Id="rId7" Type="http://schemas.openxmlformats.org/officeDocument/2006/relationships/oleObject" Target="../embeddings/oleObject182.bin"/><Relationship Id="rId12" Type="http://schemas.openxmlformats.org/officeDocument/2006/relationships/image" Target="../media/image309.wmf"/><Relationship Id="rId2" Type="http://schemas.openxmlformats.org/officeDocument/2006/relationships/slideLayout" Target="../slideLayouts/slideLayout2.xml"/><Relationship Id="rId1" Type="http://schemas.openxmlformats.org/officeDocument/2006/relationships/vmlDrawing" Target="../drawings/vmlDrawing66.vml"/><Relationship Id="rId6" Type="http://schemas.openxmlformats.org/officeDocument/2006/relationships/image" Target="../media/image306.wmf"/><Relationship Id="rId11" Type="http://schemas.openxmlformats.org/officeDocument/2006/relationships/oleObject" Target="../embeddings/oleObject184.bin"/><Relationship Id="rId5" Type="http://schemas.openxmlformats.org/officeDocument/2006/relationships/oleObject" Target="../embeddings/oleObject181.bin"/><Relationship Id="rId10" Type="http://schemas.openxmlformats.org/officeDocument/2006/relationships/image" Target="../media/image308.wmf"/><Relationship Id="rId4" Type="http://schemas.openxmlformats.org/officeDocument/2006/relationships/image" Target="../media/image305.wmf"/><Relationship Id="rId9" Type="http://schemas.openxmlformats.org/officeDocument/2006/relationships/oleObject" Target="../embeddings/oleObject183.bin"/></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2.emf"/></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185.bin"/><Relationship Id="rId2" Type="http://schemas.openxmlformats.org/officeDocument/2006/relationships/slideLayout" Target="../slideLayouts/slideLayout2.xml"/><Relationship Id="rId1" Type="http://schemas.openxmlformats.org/officeDocument/2006/relationships/vmlDrawing" Target="../drawings/vmlDrawing67.vml"/><Relationship Id="rId6" Type="http://schemas.openxmlformats.org/officeDocument/2006/relationships/image" Target="../media/image313.wmf"/><Relationship Id="rId5" Type="http://schemas.openxmlformats.org/officeDocument/2006/relationships/oleObject" Target="../embeddings/oleObject186.bin"/><Relationship Id="rId4" Type="http://schemas.openxmlformats.org/officeDocument/2006/relationships/image" Target="../media/image312.wmf"/></Relationships>
</file>

<file path=ppt/slides/_rels/slide151.xml.rels><?xml version="1.0" encoding="UTF-8" standalone="yes"?>
<Relationships xmlns="http://schemas.openxmlformats.org/package/2006/relationships"><Relationship Id="rId8" Type="http://schemas.openxmlformats.org/officeDocument/2006/relationships/oleObject" Target="../embeddings/oleObject188.bin"/><Relationship Id="rId3" Type="http://schemas.openxmlformats.org/officeDocument/2006/relationships/notesSlide" Target="../notesSlides/notesSlide5.xml"/><Relationship Id="rId7" Type="http://schemas.openxmlformats.org/officeDocument/2006/relationships/image" Target="../media/image318.png"/><Relationship Id="rId2" Type="http://schemas.openxmlformats.org/officeDocument/2006/relationships/slideLayout" Target="../slideLayouts/slideLayout2.xml"/><Relationship Id="rId1" Type="http://schemas.openxmlformats.org/officeDocument/2006/relationships/vmlDrawing" Target="../drawings/vmlDrawing68.vml"/><Relationship Id="rId6" Type="http://schemas.openxmlformats.org/officeDocument/2006/relationships/image" Target="../media/image317.emf"/><Relationship Id="rId11" Type="http://schemas.openxmlformats.org/officeDocument/2006/relationships/image" Target="../media/image316.wmf"/><Relationship Id="rId5" Type="http://schemas.openxmlformats.org/officeDocument/2006/relationships/image" Target="../media/image314.wmf"/><Relationship Id="rId10" Type="http://schemas.openxmlformats.org/officeDocument/2006/relationships/oleObject" Target="../embeddings/oleObject189.bin"/><Relationship Id="rId4" Type="http://schemas.openxmlformats.org/officeDocument/2006/relationships/oleObject" Target="../embeddings/oleObject187.bin"/><Relationship Id="rId9" Type="http://schemas.openxmlformats.org/officeDocument/2006/relationships/image" Target="../media/image315.wmf"/></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69.vml"/><Relationship Id="rId6" Type="http://schemas.openxmlformats.org/officeDocument/2006/relationships/image" Target="../media/image320.png"/><Relationship Id="rId5" Type="http://schemas.openxmlformats.org/officeDocument/2006/relationships/image" Target="../media/image319.wmf"/><Relationship Id="rId4" Type="http://schemas.openxmlformats.org/officeDocument/2006/relationships/oleObject" Target="../embeddings/oleObject190.bin"/></Relationships>
</file>

<file path=ppt/slides/_rels/slide153.xml.rels><?xml version="1.0" encoding="UTF-8" standalone="yes"?>
<Relationships xmlns="http://schemas.openxmlformats.org/package/2006/relationships"><Relationship Id="rId8" Type="http://schemas.openxmlformats.org/officeDocument/2006/relationships/image" Target="../media/image323.wmf"/><Relationship Id="rId13" Type="http://schemas.openxmlformats.org/officeDocument/2006/relationships/oleObject" Target="../embeddings/oleObject196.bin"/><Relationship Id="rId3" Type="http://schemas.openxmlformats.org/officeDocument/2006/relationships/oleObject" Target="../embeddings/oleObject191.bin"/><Relationship Id="rId7" Type="http://schemas.openxmlformats.org/officeDocument/2006/relationships/oleObject" Target="../embeddings/oleObject193.bin"/><Relationship Id="rId12" Type="http://schemas.openxmlformats.org/officeDocument/2006/relationships/image" Target="../media/image325.wmf"/><Relationship Id="rId2" Type="http://schemas.openxmlformats.org/officeDocument/2006/relationships/slideLayout" Target="../slideLayouts/slideLayout2.xml"/><Relationship Id="rId1" Type="http://schemas.openxmlformats.org/officeDocument/2006/relationships/vmlDrawing" Target="../drawings/vmlDrawing70.vml"/><Relationship Id="rId6" Type="http://schemas.openxmlformats.org/officeDocument/2006/relationships/image" Target="../media/image322.wmf"/><Relationship Id="rId11" Type="http://schemas.openxmlformats.org/officeDocument/2006/relationships/oleObject" Target="../embeddings/oleObject195.bin"/><Relationship Id="rId5" Type="http://schemas.openxmlformats.org/officeDocument/2006/relationships/oleObject" Target="../embeddings/oleObject192.bin"/><Relationship Id="rId10" Type="http://schemas.openxmlformats.org/officeDocument/2006/relationships/image" Target="../media/image324.wmf"/><Relationship Id="rId4" Type="http://schemas.openxmlformats.org/officeDocument/2006/relationships/image" Target="../media/image321.wmf"/><Relationship Id="rId9" Type="http://schemas.openxmlformats.org/officeDocument/2006/relationships/oleObject" Target="../embeddings/oleObject194.bin"/><Relationship Id="rId14" Type="http://schemas.openxmlformats.org/officeDocument/2006/relationships/image" Target="../media/image326.wmf"/></Relationships>
</file>

<file path=ppt/slides/_rels/slide154.xml.rels><?xml version="1.0" encoding="UTF-8" standalone="yes"?>
<Relationships xmlns="http://schemas.openxmlformats.org/package/2006/relationships"><Relationship Id="rId3" Type="http://schemas.openxmlformats.org/officeDocument/2006/relationships/image" Target="../media/image328.png"/><Relationship Id="rId7" Type="http://schemas.openxmlformats.org/officeDocument/2006/relationships/image" Target="../media/image327.wmf"/><Relationship Id="rId2" Type="http://schemas.openxmlformats.org/officeDocument/2006/relationships/slideLayout" Target="../slideLayouts/slideLayout2.xml"/><Relationship Id="rId1" Type="http://schemas.openxmlformats.org/officeDocument/2006/relationships/vmlDrawing" Target="../drawings/vmlDrawing71.vml"/><Relationship Id="rId6" Type="http://schemas.openxmlformats.org/officeDocument/2006/relationships/oleObject" Target="../embeddings/oleObject198.bin"/><Relationship Id="rId5" Type="http://schemas.openxmlformats.org/officeDocument/2006/relationships/image" Target="../media/image324.wmf"/><Relationship Id="rId4" Type="http://schemas.openxmlformats.org/officeDocument/2006/relationships/oleObject" Target="../embeddings/oleObject197.bin"/></Relationships>
</file>

<file path=ppt/slides/_rels/slide155.xml.rels><?xml version="1.0" encoding="UTF-8" standalone="yes"?>
<Relationships xmlns="http://schemas.openxmlformats.org/package/2006/relationships"><Relationship Id="rId8" Type="http://schemas.openxmlformats.org/officeDocument/2006/relationships/oleObject" Target="../embeddings/oleObject201.bin"/><Relationship Id="rId3" Type="http://schemas.openxmlformats.org/officeDocument/2006/relationships/oleObject" Target="../embeddings/oleObject199.bin"/><Relationship Id="rId7" Type="http://schemas.openxmlformats.org/officeDocument/2006/relationships/image" Target="../media/image330.wmf"/><Relationship Id="rId2" Type="http://schemas.openxmlformats.org/officeDocument/2006/relationships/slideLayout" Target="../slideLayouts/slideLayout2.xml"/><Relationship Id="rId1" Type="http://schemas.openxmlformats.org/officeDocument/2006/relationships/vmlDrawing" Target="../drawings/vmlDrawing72.vml"/><Relationship Id="rId6" Type="http://schemas.openxmlformats.org/officeDocument/2006/relationships/oleObject" Target="../embeddings/oleObject200.bin"/><Relationship Id="rId5" Type="http://schemas.openxmlformats.org/officeDocument/2006/relationships/image" Target="../media/image354.png"/><Relationship Id="rId4" Type="http://schemas.openxmlformats.org/officeDocument/2006/relationships/image" Target="../media/image329.wmf"/><Relationship Id="rId9" Type="http://schemas.openxmlformats.org/officeDocument/2006/relationships/image" Target="../media/image331.wmf"/></Relationships>
</file>

<file path=ppt/slides/_rels/slide156.xml.rels><?xml version="1.0" encoding="UTF-8" standalone="yes"?>
<Relationships xmlns="http://schemas.openxmlformats.org/package/2006/relationships"><Relationship Id="rId8" Type="http://schemas.openxmlformats.org/officeDocument/2006/relationships/image" Target="../media/image333.wmf"/><Relationship Id="rId13" Type="http://schemas.openxmlformats.org/officeDocument/2006/relationships/oleObject" Target="../embeddings/oleObject206.bin"/><Relationship Id="rId18" Type="http://schemas.openxmlformats.org/officeDocument/2006/relationships/image" Target="../media/image338.wmf"/><Relationship Id="rId3" Type="http://schemas.openxmlformats.org/officeDocument/2006/relationships/image" Target="../media/image339.png"/><Relationship Id="rId7" Type="http://schemas.openxmlformats.org/officeDocument/2006/relationships/oleObject" Target="../embeddings/oleObject203.bin"/><Relationship Id="rId12" Type="http://schemas.openxmlformats.org/officeDocument/2006/relationships/image" Target="../media/image335.wmf"/><Relationship Id="rId17" Type="http://schemas.openxmlformats.org/officeDocument/2006/relationships/oleObject" Target="../embeddings/oleObject208.bin"/><Relationship Id="rId2" Type="http://schemas.openxmlformats.org/officeDocument/2006/relationships/slideLayout" Target="../slideLayouts/slideLayout2.xml"/><Relationship Id="rId16" Type="http://schemas.openxmlformats.org/officeDocument/2006/relationships/image" Target="../media/image337.wmf"/><Relationship Id="rId1" Type="http://schemas.openxmlformats.org/officeDocument/2006/relationships/vmlDrawing" Target="../drawings/vmlDrawing73.vml"/><Relationship Id="rId6" Type="http://schemas.openxmlformats.org/officeDocument/2006/relationships/image" Target="../media/image332.wmf"/><Relationship Id="rId11" Type="http://schemas.openxmlformats.org/officeDocument/2006/relationships/oleObject" Target="../embeddings/oleObject205.bin"/><Relationship Id="rId5" Type="http://schemas.openxmlformats.org/officeDocument/2006/relationships/oleObject" Target="../embeddings/oleObject202.bin"/><Relationship Id="rId15" Type="http://schemas.openxmlformats.org/officeDocument/2006/relationships/oleObject" Target="../embeddings/oleObject207.bin"/><Relationship Id="rId10" Type="http://schemas.openxmlformats.org/officeDocument/2006/relationships/image" Target="../media/image334.wmf"/><Relationship Id="rId19" Type="http://schemas.openxmlformats.org/officeDocument/2006/relationships/image" Target="../media/image366.png"/><Relationship Id="rId4" Type="http://schemas.openxmlformats.org/officeDocument/2006/relationships/image" Target="../media/image340.png"/><Relationship Id="rId9" Type="http://schemas.openxmlformats.org/officeDocument/2006/relationships/oleObject" Target="../embeddings/oleObject204.bin"/><Relationship Id="rId14" Type="http://schemas.openxmlformats.org/officeDocument/2006/relationships/image" Target="../media/image336.wmf"/></Relationships>
</file>

<file path=ppt/slides/_rels/slide157.xml.rels><?xml version="1.0" encoding="UTF-8" standalone="yes"?>
<Relationships xmlns="http://schemas.openxmlformats.org/package/2006/relationships"><Relationship Id="rId8" Type="http://schemas.openxmlformats.org/officeDocument/2006/relationships/image" Target="../media/image346.png"/><Relationship Id="rId13" Type="http://schemas.openxmlformats.org/officeDocument/2006/relationships/image" Target="../media/image373.png"/><Relationship Id="rId3" Type="http://schemas.openxmlformats.org/officeDocument/2006/relationships/oleObject" Target="../embeddings/oleObject209.bin"/><Relationship Id="rId7" Type="http://schemas.openxmlformats.org/officeDocument/2006/relationships/image" Target="../media/image345.png"/><Relationship Id="rId12" Type="http://schemas.openxmlformats.org/officeDocument/2006/relationships/image" Target="../media/image344.wmf"/><Relationship Id="rId2" Type="http://schemas.openxmlformats.org/officeDocument/2006/relationships/slideLayout" Target="../slideLayouts/slideLayout2.xml"/><Relationship Id="rId1" Type="http://schemas.openxmlformats.org/officeDocument/2006/relationships/vmlDrawing" Target="../drawings/vmlDrawing74.vml"/><Relationship Id="rId6" Type="http://schemas.openxmlformats.org/officeDocument/2006/relationships/image" Target="../media/image342.wmf"/><Relationship Id="rId11" Type="http://schemas.openxmlformats.org/officeDocument/2006/relationships/oleObject" Target="../embeddings/oleObject212.bin"/><Relationship Id="rId5" Type="http://schemas.openxmlformats.org/officeDocument/2006/relationships/oleObject" Target="../embeddings/oleObject210.bin"/><Relationship Id="rId10" Type="http://schemas.openxmlformats.org/officeDocument/2006/relationships/image" Target="../media/image343.wmf"/><Relationship Id="rId4" Type="http://schemas.openxmlformats.org/officeDocument/2006/relationships/image" Target="../media/image341.wmf"/><Relationship Id="rId9" Type="http://schemas.openxmlformats.org/officeDocument/2006/relationships/oleObject" Target="../embeddings/oleObject211.bin"/></Relationships>
</file>

<file path=ppt/slides/_rels/slide158.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349.png"/><Relationship Id="rId7" Type="http://schemas.openxmlformats.org/officeDocument/2006/relationships/image" Target="../media/image348.wmf"/><Relationship Id="rId2" Type="http://schemas.openxmlformats.org/officeDocument/2006/relationships/slideLayout" Target="../slideLayouts/slideLayout2.xml"/><Relationship Id="rId1" Type="http://schemas.openxmlformats.org/officeDocument/2006/relationships/vmlDrawing" Target="../drawings/vmlDrawing75.vml"/><Relationship Id="rId6" Type="http://schemas.openxmlformats.org/officeDocument/2006/relationships/oleObject" Target="../embeddings/oleObject214.bin"/><Relationship Id="rId5" Type="http://schemas.openxmlformats.org/officeDocument/2006/relationships/image" Target="../media/image347.wmf"/><Relationship Id="rId4" Type="http://schemas.openxmlformats.org/officeDocument/2006/relationships/oleObject" Target="../embeddings/oleObject213.bin"/></Relationships>
</file>

<file path=ppt/slides/_rels/slide159.xml.rels><?xml version="1.0" encoding="UTF-8" standalone="yes"?>
<Relationships xmlns="http://schemas.openxmlformats.org/package/2006/relationships"><Relationship Id="rId8" Type="http://schemas.openxmlformats.org/officeDocument/2006/relationships/image" Target="../media/image353.wmf"/><Relationship Id="rId3" Type="http://schemas.openxmlformats.org/officeDocument/2006/relationships/oleObject" Target="../embeddings/oleObject215.bin"/><Relationship Id="rId7" Type="http://schemas.openxmlformats.org/officeDocument/2006/relationships/oleObject" Target="../embeddings/oleObject217.bin"/><Relationship Id="rId12" Type="http://schemas.openxmlformats.org/officeDocument/2006/relationships/image" Target="../media/image355.wmf"/><Relationship Id="rId2" Type="http://schemas.openxmlformats.org/officeDocument/2006/relationships/slideLayout" Target="../slideLayouts/slideLayout2.xml"/><Relationship Id="rId1" Type="http://schemas.openxmlformats.org/officeDocument/2006/relationships/vmlDrawing" Target="../drawings/vmlDrawing76.vml"/><Relationship Id="rId6" Type="http://schemas.openxmlformats.org/officeDocument/2006/relationships/image" Target="../media/image352.wmf"/><Relationship Id="rId11" Type="http://schemas.openxmlformats.org/officeDocument/2006/relationships/oleObject" Target="../embeddings/oleObject219.bin"/><Relationship Id="rId5" Type="http://schemas.openxmlformats.org/officeDocument/2006/relationships/oleObject" Target="../embeddings/oleObject216.bin"/><Relationship Id="rId10" Type="http://schemas.openxmlformats.org/officeDocument/2006/relationships/image" Target="../media/image354.wmf"/><Relationship Id="rId4" Type="http://schemas.openxmlformats.org/officeDocument/2006/relationships/image" Target="../media/image351.wmf"/><Relationship Id="rId9" Type="http://schemas.openxmlformats.org/officeDocument/2006/relationships/oleObject" Target="../embeddings/oleObject218.bin"/></Relationships>
</file>

<file path=ppt/slides/_rels/slide16.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oleObject" Target="../embeddings/oleObject220.bin"/><Relationship Id="rId2" Type="http://schemas.openxmlformats.org/officeDocument/2006/relationships/slideLayout" Target="../slideLayouts/slideLayout2.xml"/><Relationship Id="rId1" Type="http://schemas.openxmlformats.org/officeDocument/2006/relationships/vmlDrawing" Target="../drawings/vmlDrawing77.vml"/><Relationship Id="rId5" Type="http://schemas.openxmlformats.org/officeDocument/2006/relationships/image" Target="../media/image357.png"/><Relationship Id="rId4" Type="http://schemas.openxmlformats.org/officeDocument/2006/relationships/image" Target="../media/image356.wmf"/></Relationships>
</file>

<file path=ppt/slides/_rels/slide161.xml.rels><?xml version="1.0" encoding="UTF-8" standalone="yes"?>
<Relationships xmlns="http://schemas.openxmlformats.org/package/2006/relationships"><Relationship Id="rId8" Type="http://schemas.openxmlformats.org/officeDocument/2006/relationships/image" Target="../media/image364.png"/><Relationship Id="rId3" Type="http://schemas.openxmlformats.org/officeDocument/2006/relationships/image" Target="../media/image359.png"/><Relationship Id="rId7" Type="http://schemas.openxmlformats.org/officeDocument/2006/relationships/image" Target="../media/image363.png"/><Relationship Id="rId2" Type="http://schemas.openxmlformats.org/officeDocument/2006/relationships/slideLayout" Target="../slideLayouts/slideLayout2.xml"/><Relationship Id="rId1" Type="http://schemas.openxmlformats.org/officeDocument/2006/relationships/vmlDrawing" Target="../drawings/vmlDrawing78.vml"/><Relationship Id="rId6" Type="http://schemas.openxmlformats.org/officeDocument/2006/relationships/image" Target="../media/image362.png"/><Relationship Id="rId11" Type="http://schemas.openxmlformats.org/officeDocument/2006/relationships/image" Target="../media/image358.wmf"/><Relationship Id="rId5" Type="http://schemas.openxmlformats.org/officeDocument/2006/relationships/image" Target="../media/image361.png"/><Relationship Id="rId10" Type="http://schemas.openxmlformats.org/officeDocument/2006/relationships/oleObject" Target="../embeddings/oleObject221.bin"/><Relationship Id="rId4" Type="http://schemas.openxmlformats.org/officeDocument/2006/relationships/image" Target="../media/image360.png"/><Relationship Id="rId9" Type="http://schemas.openxmlformats.org/officeDocument/2006/relationships/image" Target="../media/image365.png"/></Relationships>
</file>

<file path=ppt/slides/_rels/slide162.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365.png"/><Relationship Id="rId3" Type="http://schemas.openxmlformats.org/officeDocument/2006/relationships/notesSlide" Target="../notesSlides/notesSlide7.xml"/><Relationship Id="rId7" Type="http://schemas.openxmlformats.org/officeDocument/2006/relationships/image" Target="../media/image361.png"/><Relationship Id="rId12" Type="http://schemas.openxmlformats.org/officeDocument/2006/relationships/image" Target="../media/image368.wmf"/><Relationship Id="rId17" Type="http://schemas.openxmlformats.org/officeDocument/2006/relationships/image" Target="../media/image370.wmf"/><Relationship Id="rId2" Type="http://schemas.openxmlformats.org/officeDocument/2006/relationships/slideLayout" Target="../slideLayouts/slideLayout2.xml"/><Relationship Id="rId16" Type="http://schemas.openxmlformats.org/officeDocument/2006/relationships/oleObject" Target="../embeddings/oleObject226.bin"/><Relationship Id="rId1" Type="http://schemas.openxmlformats.org/officeDocument/2006/relationships/vmlDrawing" Target="../drawings/vmlDrawing79.vml"/><Relationship Id="rId6" Type="http://schemas.openxmlformats.org/officeDocument/2006/relationships/image" Target="../media/image364.png"/><Relationship Id="rId11" Type="http://schemas.openxmlformats.org/officeDocument/2006/relationships/oleObject" Target="../embeddings/oleObject224.bin"/><Relationship Id="rId5" Type="http://schemas.openxmlformats.org/officeDocument/2006/relationships/image" Target="../media/image366.wmf"/><Relationship Id="rId15" Type="http://schemas.openxmlformats.org/officeDocument/2006/relationships/image" Target="../media/image369.wmf"/><Relationship Id="rId10" Type="http://schemas.openxmlformats.org/officeDocument/2006/relationships/image" Target="../media/image367.wmf"/><Relationship Id="rId4" Type="http://schemas.openxmlformats.org/officeDocument/2006/relationships/oleObject" Target="../embeddings/oleObject222.bin"/><Relationship Id="rId9" Type="http://schemas.openxmlformats.org/officeDocument/2006/relationships/oleObject" Target="../embeddings/oleObject223.bin"/><Relationship Id="rId14" Type="http://schemas.openxmlformats.org/officeDocument/2006/relationships/oleObject" Target="../embeddings/oleObject225.bin"/></Relationships>
</file>

<file path=ppt/slides/_rels/slide163.xml.rels><?xml version="1.0" encoding="UTF-8" standalone="yes"?>
<Relationships xmlns="http://schemas.openxmlformats.org/package/2006/relationships"><Relationship Id="rId8" Type="http://schemas.openxmlformats.org/officeDocument/2006/relationships/oleObject" Target="../embeddings/oleObject229.bin"/><Relationship Id="rId3" Type="http://schemas.openxmlformats.org/officeDocument/2006/relationships/notesSlide" Target="../notesSlides/notesSlide8.xml"/><Relationship Id="rId7" Type="http://schemas.openxmlformats.org/officeDocument/2006/relationships/image" Target="../media/image372.wmf"/><Relationship Id="rId2" Type="http://schemas.openxmlformats.org/officeDocument/2006/relationships/slideLayout" Target="../slideLayouts/slideLayout2.xml"/><Relationship Id="rId1" Type="http://schemas.openxmlformats.org/officeDocument/2006/relationships/vmlDrawing" Target="../drawings/vmlDrawing80.vml"/><Relationship Id="rId6" Type="http://schemas.openxmlformats.org/officeDocument/2006/relationships/oleObject" Target="../embeddings/oleObject228.bin"/><Relationship Id="rId5" Type="http://schemas.openxmlformats.org/officeDocument/2006/relationships/image" Target="../media/image371.wmf"/><Relationship Id="rId4" Type="http://schemas.openxmlformats.org/officeDocument/2006/relationships/oleObject" Target="../embeddings/oleObject227.bin"/><Relationship Id="rId9" Type="http://schemas.openxmlformats.org/officeDocument/2006/relationships/image" Target="../media/image373.wmf"/></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81.vml"/><Relationship Id="rId6" Type="http://schemas.openxmlformats.org/officeDocument/2006/relationships/image" Target="../media/image374.wmf"/><Relationship Id="rId5" Type="http://schemas.openxmlformats.org/officeDocument/2006/relationships/oleObject" Target="../embeddings/oleObject230.bin"/><Relationship Id="rId4" Type="http://schemas.openxmlformats.org/officeDocument/2006/relationships/image" Target="../media/image375.png"/></Relationships>
</file>

<file path=ppt/slides/_rels/slide165.xml.rels><?xml version="1.0" encoding="UTF-8" standalone="yes"?>
<Relationships xmlns="http://schemas.openxmlformats.org/package/2006/relationships"><Relationship Id="rId3" Type="http://schemas.openxmlformats.org/officeDocument/2006/relationships/image" Target="../media/image376.tiff"/><Relationship Id="rId2" Type="http://schemas.openxmlformats.org/officeDocument/2006/relationships/hyperlink" Target="https://www.stata-press.com/data/r16/class10" TargetMode="Externa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hyperlink" Target="https://www.stata-press.com/data/r16/class10" TargetMode="Externa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8" Type="http://schemas.openxmlformats.org/officeDocument/2006/relationships/image" Target="../media/image378.wmf"/><Relationship Id="rId3" Type="http://schemas.openxmlformats.org/officeDocument/2006/relationships/image" Target="../media/image379.png"/><Relationship Id="rId7" Type="http://schemas.openxmlformats.org/officeDocument/2006/relationships/oleObject" Target="../embeddings/oleObject232.bin"/><Relationship Id="rId2" Type="http://schemas.openxmlformats.org/officeDocument/2006/relationships/slideLayout" Target="../slideLayouts/slideLayout2.xml"/><Relationship Id="rId1" Type="http://schemas.openxmlformats.org/officeDocument/2006/relationships/vmlDrawing" Target="../drawings/vmlDrawing82.vml"/><Relationship Id="rId6" Type="http://schemas.openxmlformats.org/officeDocument/2006/relationships/image" Target="../media/image377.wmf"/><Relationship Id="rId5" Type="http://schemas.openxmlformats.org/officeDocument/2006/relationships/oleObject" Target="../embeddings/oleObject231.bin"/><Relationship Id="rId4" Type="http://schemas.openxmlformats.org/officeDocument/2006/relationships/image" Target="../media/image380.png"/></Relationships>
</file>

<file path=ppt/slides/_rels/slide168.xml.rels><?xml version="1.0" encoding="UTF-8" standalone="yes"?>
<Relationships xmlns="http://schemas.openxmlformats.org/package/2006/relationships"><Relationship Id="rId3" Type="http://schemas.openxmlformats.org/officeDocument/2006/relationships/image" Target="../media/image382.tiff"/><Relationship Id="rId2" Type="http://schemas.openxmlformats.org/officeDocument/2006/relationships/image" Target="../media/image381.tiff"/><Relationship Id="rId1" Type="http://schemas.openxmlformats.org/officeDocument/2006/relationships/slideLayout" Target="../slideLayouts/slideLayout2.xml"/><Relationship Id="rId4" Type="http://schemas.openxmlformats.org/officeDocument/2006/relationships/image" Target="../media/image383.tiff"/></Relationships>
</file>

<file path=ppt/slides/_rels/slide169.xml.rels><?xml version="1.0" encoding="UTF-8" standalone="yes"?>
<Relationships xmlns="http://schemas.openxmlformats.org/package/2006/relationships"><Relationship Id="rId8" Type="http://schemas.openxmlformats.org/officeDocument/2006/relationships/oleObject" Target="../embeddings/oleObject235.bin"/><Relationship Id="rId13" Type="http://schemas.openxmlformats.org/officeDocument/2006/relationships/image" Target="../media/image388.wmf"/><Relationship Id="rId18" Type="http://schemas.openxmlformats.org/officeDocument/2006/relationships/oleObject" Target="../embeddings/oleObject240.bin"/><Relationship Id="rId3" Type="http://schemas.openxmlformats.org/officeDocument/2006/relationships/notesSlide" Target="../notesSlides/notesSlide10.xml"/><Relationship Id="rId7" Type="http://schemas.openxmlformats.org/officeDocument/2006/relationships/image" Target="../media/image385.wmf"/><Relationship Id="rId12" Type="http://schemas.openxmlformats.org/officeDocument/2006/relationships/oleObject" Target="../embeddings/oleObject237.bin"/><Relationship Id="rId17" Type="http://schemas.openxmlformats.org/officeDocument/2006/relationships/image" Target="../media/image390.wmf"/><Relationship Id="rId2" Type="http://schemas.openxmlformats.org/officeDocument/2006/relationships/slideLayout" Target="../slideLayouts/slideLayout2.xml"/><Relationship Id="rId16" Type="http://schemas.openxmlformats.org/officeDocument/2006/relationships/oleObject" Target="../embeddings/oleObject239.bin"/><Relationship Id="rId1" Type="http://schemas.openxmlformats.org/officeDocument/2006/relationships/vmlDrawing" Target="../drawings/vmlDrawing83.vml"/><Relationship Id="rId6" Type="http://schemas.openxmlformats.org/officeDocument/2006/relationships/oleObject" Target="../embeddings/oleObject234.bin"/><Relationship Id="rId11" Type="http://schemas.openxmlformats.org/officeDocument/2006/relationships/image" Target="../media/image387.wmf"/><Relationship Id="rId5" Type="http://schemas.openxmlformats.org/officeDocument/2006/relationships/image" Target="../media/image384.wmf"/><Relationship Id="rId15" Type="http://schemas.openxmlformats.org/officeDocument/2006/relationships/image" Target="../media/image389.wmf"/><Relationship Id="rId10" Type="http://schemas.openxmlformats.org/officeDocument/2006/relationships/oleObject" Target="../embeddings/oleObject236.bin"/><Relationship Id="rId19" Type="http://schemas.openxmlformats.org/officeDocument/2006/relationships/image" Target="../media/image391.wmf"/><Relationship Id="rId4" Type="http://schemas.openxmlformats.org/officeDocument/2006/relationships/oleObject" Target="../embeddings/oleObject233.bin"/><Relationship Id="rId9" Type="http://schemas.openxmlformats.org/officeDocument/2006/relationships/image" Target="../media/image386.wmf"/><Relationship Id="rId14" Type="http://schemas.openxmlformats.org/officeDocument/2006/relationships/oleObject" Target="../embeddings/oleObject238.bin"/></Relationships>
</file>

<file path=ppt/slides/_rels/slide1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84.vml"/><Relationship Id="rId5" Type="http://schemas.openxmlformats.org/officeDocument/2006/relationships/image" Target="../media/image392.wmf"/><Relationship Id="rId4" Type="http://schemas.openxmlformats.org/officeDocument/2006/relationships/oleObject" Target="../embeddings/oleObject241.bin"/></Relationships>
</file>

<file path=ppt/slides/_rels/slide171.xml.rels><?xml version="1.0" encoding="UTF-8" standalone="yes"?>
<Relationships xmlns="http://schemas.openxmlformats.org/package/2006/relationships"><Relationship Id="rId2" Type="http://schemas.openxmlformats.org/officeDocument/2006/relationships/image" Target="../media/image393.tiff"/><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8" Type="http://schemas.openxmlformats.org/officeDocument/2006/relationships/oleObject" Target="../embeddings/oleObject244.bin"/><Relationship Id="rId3" Type="http://schemas.openxmlformats.org/officeDocument/2006/relationships/notesSlide" Target="../notesSlides/notesSlide12.xml"/><Relationship Id="rId7" Type="http://schemas.openxmlformats.org/officeDocument/2006/relationships/image" Target="../media/image395.wmf"/><Relationship Id="rId2" Type="http://schemas.openxmlformats.org/officeDocument/2006/relationships/slideLayout" Target="../slideLayouts/slideLayout2.xml"/><Relationship Id="rId1" Type="http://schemas.openxmlformats.org/officeDocument/2006/relationships/vmlDrawing" Target="../drawings/vmlDrawing85.vml"/><Relationship Id="rId6" Type="http://schemas.openxmlformats.org/officeDocument/2006/relationships/oleObject" Target="../embeddings/oleObject243.bin"/><Relationship Id="rId11" Type="http://schemas.openxmlformats.org/officeDocument/2006/relationships/image" Target="../media/image397.wmf"/><Relationship Id="rId5" Type="http://schemas.openxmlformats.org/officeDocument/2006/relationships/image" Target="../media/image394.wmf"/><Relationship Id="rId10" Type="http://schemas.openxmlformats.org/officeDocument/2006/relationships/oleObject" Target="../embeddings/oleObject245.bin"/><Relationship Id="rId4" Type="http://schemas.openxmlformats.org/officeDocument/2006/relationships/oleObject" Target="../embeddings/oleObject242.bin"/><Relationship Id="rId9" Type="http://schemas.openxmlformats.org/officeDocument/2006/relationships/image" Target="../media/image396.wmf"/></Relationships>
</file>

<file path=ppt/slides/_rels/slide173.xml.rels><?xml version="1.0" encoding="UTF-8" standalone="yes"?>
<Relationships xmlns="http://schemas.openxmlformats.org/package/2006/relationships"><Relationship Id="rId8" Type="http://schemas.openxmlformats.org/officeDocument/2006/relationships/image" Target="../media/image404.tiff"/><Relationship Id="rId13" Type="http://schemas.openxmlformats.org/officeDocument/2006/relationships/image" Target="../media/image409.tiff"/><Relationship Id="rId3" Type="http://schemas.openxmlformats.org/officeDocument/2006/relationships/image" Target="../media/image399.tiff"/><Relationship Id="rId7" Type="http://schemas.openxmlformats.org/officeDocument/2006/relationships/image" Target="../media/image403.tiff"/><Relationship Id="rId12" Type="http://schemas.openxmlformats.org/officeDocument/2006/relationships/image" Target="../media/image408.tiff"/><Relationship Id="rId2" Type="http://schemas.openxmlformats.org/officeDocument/2006/relationships/image" Target="../media/image398.tiff"/><Relationship Id="rId1" Type="http://schemas.openxmlformats.org/officeDocument/2006/relationships/slideLayout" Target="../slideLayouts/slideLayout2.xml"/><Relationship Id="rId6" Type="http://schemas.openxmlformats.org/officeDocument/2006/relationships/image" Target="../media/image402.tiff"/><Relationship Id="rId11" Type="http://schemas.openxmlformats.org/officeDocument/2006/relationships/image" Target="../media/image407.tiff"/><Relationship Id="rId5" Type="http://schemas.openxmlformats.org/officeDocument/2006/relationships/image" Target="../media/image401.tiff"/><Relationship Id="rId10" Type="http://schemas.openxmlformats.org/officeDocument/2006/relationships/image" Target="../media/image406.tiff"/><Relationship Id="rId4" Type="http://schemas.openxmlformats.org/officeDocument/2006/relationships/image" Target="../media/image400.tiff"/><Relationship Id="rId9" Type="http://schemas.openxmlformats.org/officeDocument/2006/relationships/image" Target="../media/image405.tiff"/><Relationship Id="rId14" Type="http://schemas.openxmlformats.org/officeDocument/2006/relationships/image" Target="../media/image410.tiff"/></Relationships>
</file>

<file path=ppt/slides/_rels/slide174.xml.rels><?xml version="1.0" encoding="UTF-8" standalone="yes"?>
<Relationships xmlns="http://schemas.openxmlformats.org/package/2006/relationships"><Relationship Id="rId3" Type="http://schemas.openxmlformats.org/officeDocument/2006/relationships/image" Target="../media/image412.tiff"/><Relationship Id="rId2" Type="http://schemas.openxmlformats.org/officeDocument/2006/relationships/image" Target="../media/image411.tiff"/><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8" Type="http://schemas.openxmlformats.org/officeDocument/2006/relationships/oleObject" Target="../embeddings/oleObject248.bin"/><Relationship Id="rId13" Type="http://schemas.openxmlformats.org/officeDocument/2006/relationships/image" Target="../media/image417.wmf"/><Relationship Id="rId18" Type="http://schemas.openxmlformats.org/officeDocument/2006/relationships/oleObject" Target="../embeddings/oleObject253.bin"/><Relationship Id="rId3" Type="http://schemas.openxmlformats.org/officeDocument/2006/relationships/oleObject" Target="../embeddings/oleObject246.bin"/><Relationship Id="rId7" Type="http://schemas.openxmlformats.org/officeDocument/2006/relationships/image" Target="../media/image422.png"/><Relationship Id="rId12" Type="http://schemas.openxmlformats.org/officeDocument/2006/relationships/oleObject" Target="../embeddings/oleObject250.bin"/><Relationship Id="rId17" Type="http://schemas.openxmlformats.org/officeDocument/2006/relationships/image" Target="../media/image419.wmf"/><Relationship Id="rId2" Type="http://schemas.openxmlformats.org/officeDocument/2006/relationships/slideLayout" Target="../slideLayouts/slideLayout2.xml"/><Relationship Id="rId16" Type="http://schemas.openxmlformats.org/officeDocument/2006/relationships/oleObject" Target="../embeddings/oleObject252.bin"/><Relationship Id="rId1" Type="http://schemas.openxmlformats.org/officeDocument/2006/relationships/vmlDrawing" Target="../drawings/vmlDrawing86.vml"/><Relationship Id="rId6" Type="http://schemas.openxmlformats.org/officeDocument/2006/relationships/image" Target="../media/image414.wmf"/><Relationship Id="rId11" Type="http://schemas.openxmlformats.org/officeDocument/2006/relationships/image" Target="../media/image416.wmf"/><Relationship Id="rId5" Type="http://schemas.openxmlformats.org/officeDocument/2006/relationships/oleObject" Target="../embeddings/oleObject247.bin"/><Relationship Id="rId15" Type="http://schemas.openxmlformats.org/officeDocument/2006/relationships/image" Target="../media/image418.wmf"/><Relationship Id="rId10" Type="http://schemas.openxmlformats.org/officeDocument/2006/relationships/oleObject" Target="../embeddings/oleObject249.bin"/><Relationship Id="rId19" Type="http://schemas.openxmlformats.org/officeDocument/2006/relationships/image" Target="../media/image420.wmf"/><Relationship Id="rId4" Type="http://schemas.openxmlformats.org/officeDocument/2006/relationships/image" Target="../media/image413.wmf"/><Relationship Id="rId9" Type="http://schemas.openxmlformats.org/officeDocument/2006/relationships/image" Target="../media/image415.wmf"/><Relationship Id="rId14" Type="http://schemas.openxmlformats.org/officeDocument/2006/relationships/oleObject" Target="../embeddings/oleObject251.bin"/></Relationships>
</file>

<file path=ppt/slides/_rels/slide176.xml.rels><?xml version="1.0" encoding="UTF-8" standalone="yes"?>
<Relationships xmlns="http://schemas.openxmlformats.org/package/2006/relationships"><Relationship Id="rId3" Type="http://schemas.openxmlformats.org/officeDocument/2006/relationships/oleObject" Target="../embeddings/oleObject254.bin"/><Relationship Id="rId2" Type="http://schemas.openxmlformats.org/officeDocument/2006/relationships/slideLayout" Target="../slideLayouts/slideLayout2.xml"/><Relationship Id="rId1" Type="http://schemas.openxmlformats.org/officeDocument/2006/relationships/vmlDrawing" Target="../drawings/vmlDrawing87.vml"/><Relationship Id="rId6" Type="http://schemas.openxmlformats.org/officeDocument/2006/relationships/image" Target="../media/image424.png"/><Relationship Id="rId5" Type="http://schemas.openxmlformats.org/officeDocument/2006/relationships/image" Target="../media/image423.png"/><Relationship Id="rId4" Type="http://schemas.openxmlformats.org/officeDocument/2006/relationships/image" Target="../media/image421.wmf"/></Relationships>
</file>

<file path=ppt/slides/_rels/slide177.xml.rels><?xml version="1.0" encoding="UTF-8" standalone="yes"?>
<Relationships xmlns="http://schemas.openxmlformats.org/package/2006/relationships"><Relationship Id="rId3" Type="http://schemas.openxmlformats.org/officeDocument/2006/relationships/image" Target="../media/image426.tiff"/><Relationship Id="rId2" Type="http://schemas.openxmlformats.org/officeDocument/2006/relationships/image" Target="../media/image425.tiff"/><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427.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429.png"/><Relationship Id="rId2" Type="http://schemas.openxmlformats.org/officeDocument/2006/relationships/image" Target="../media/image428.png"/><Relationship Id="rId1" Type="http://schemas.openxmlformats.org/officeDocument/2006/relationships/slideLayout" Target="../slideLayouts/slideLayout2.xml"/><Relationship Id="rId5" Type="http://schemas.openxmlformats.org/officeDocument/2006/relationships/image" Target="../media/image431.png"/><Relationship Id="rId4" Type="http://schemas.openxmlformats.org/officeDocument/2006/relationships/image" Target="../media/image430.png"/></Relationships>
</file>

<file path=ppt/slides/_rels/slide1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7.emf"/></Relationships>
</file>

<file path=ppt/slides/_rels/slide180.xml.rels><?xml version="1.0" encoding="UTF-8" standalone="yes"?>
<Relationships xmlns="http://schemas.openxmlformats.org/package/2006/relationships"><Relationship Id="rId8" Type="http://schemas.openxmlformats.org/officeDocument/2006/relationships/oleObject" Target="../embeddings/oleObject257.bin"/><Relationship Id="rId13" Type="http://schemas.openxmlformats.org/officeDocument/2006/relationships/image" Target="../media/image436.wmf"/><Relationship Id="rId3" Type="http://schemas.openxmlformats.org/officeDocument/2006/relationships/notesSlide" Target="../notesSlides/notesSlide13.xml"/><Relationship Id="rId7" Type="http://schemas.openxmlformats.org/officeDocument/2006/relationships/image" Target="../media/image433.wmf"/><Relationship Id="rId12" Type="http://schemas.openxmlformats.org/officeDocument/2006/relationships/oleObject" Target="../embeddings/oleObject259.bin"/><Relationship Id="rId2" Type="http://schemas.openxmlformats.org/officeDocument/2006/relationships/slideLayout" Target="../slideLayouts/slideLayout2.xml"/><Relationship Id="rId1" Type="http://schemas.openxmlformats.org/officeDocument/2006/relationships/vmlDrawing" Target="../drawings/vmlDrawing88.vml"/><Relationship Id="rId6" Type="http://schemas.openxmlformats.org/officeDocument/2006/relationships/oleObject" Target="../embeddings/oleObject256.bin"/><Relationship Id="rId11" Type="http://schemas.openxmlformats.org/officeDocument/2006/relationships/image" Target="../media/image435.wmf"/><Relationship Id="rId5" Type="http://schemas.openxmlformats.org/officeDocument/2006/relationships/image" Target="../media/image432.wmf"/><Relationship Id="rId10" Type="http://schemas.openxmlformats.org/officeDocument/2006/relationships/oleObject" Target="../embeddings/oleObject258.bin"/><Relationship Id="rId4" Type="http://schemas.openxmlformats.org/officeDocument/2006/relationships/oleObject" Target="../embeddings/oleObject255.bin"/><Relationship Id="rId9" Type="http://schemas.openxmlformats.org/officeDocument/2006/relationships/image" Target="../media/image434.wmf"/></Relationships>
</file>

<file path=ppt/slides/_rels/slide181.xml.rels><?xml version="1.0" encoding="UTF-8" standalone="yes"?>
<Relationships xmlns="http://schemas.openxmlformats.org/package/2006/relationships"><Relationship Id="rId3" Type="http://schemas.openxmlformats.org/officeDocument/2006/relationships/image" Target="../media/image438.tiff"/><Relationship Id="rId2" Type="http://schemas.openxmlformats.org/officeDocument/2006/relationships/image" Target="../media/image437.tiff"/><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8" Type="http://schemas.openxmlformats.org/officeDocument/2006/relationships/image" Target="../media/image442.png"/><Relationship Id="rId3" Type="http://schemas.openxmlformats.org/officeDocument/2006/relationships/notesSlide" Target="../notesSlides/notesSlide14.xml"/><Relationship Id="rId7" Type="http://schemas.openxmlformats.org/officeDocument/2006/relationships/image" Target="../media/image441.png"/><Relationship Id="rId2" Type="http://schemas.openxmlformats.org/officeDocument/2006/relationships/slideLayout" Target="../slideLayouts/slideLayout2.xml"/><Relationship Id="rId1" Type="http://schemas.openxmlformats.org/officeDocument/2006/relationships/vmlDrawing" Target="../drawings/vmlDrawing89.vml"/><Relationship Id="rId6" Type="http://schemas.openxmlformats.org/officeDocument/2006/relationships/image" Target="../media/image440.png"/><Relationship Id="rId5" Type="http://schemas.openxmlformats.org/officeDocument/2006/relationships/image" Target="../media/image439.wmf"/><Relationship Id="rId4" Type="http://schemas.openxmlformats.org/officeDocument/2006/relationships/oleObject" Target="../embeddings/oleObject260.bin"/></Relationships>
</file>

<file path=ppt/slides/_rels/slide183.xml.rels><?xml version="1.0" encoding="UTF-8" standalone="yes"?>
<Relationships xmlns="http://schemas.openxmlformats.org/package/2006/relationships"><Relationship Id="rId2" Type="http://schemas.openxmlformats.org/officeDocument/2006/relationships/image" Target="../media/image443.tiff"/><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444.tiff"/><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8" Type="http://schemas.openxmlformats.org/officeDocument/2006/relationships/oleObject" Target="../embeddings/oleObject263.bin"/><Relationship Id="rId3" Type="http://schemas.openxmlformats.org/officeDocument/2006/relationships/notesSlide" Target="../notesSlides/notesSlide15.xml"/><Relationship Id="rId7" Type="http://schemas.openxmlformats.org/officeDocument/2006/relationships/image" Target="../media/image446.wmf"/><Relationship Id="rId2" Type="http://schemas.openxmlformats.org/officeDocument/2006/relationships/slideLayout" Target="../slideLayouts/slideLayout2.xml"/><Relationship Id="rId1" Type="http://schemas.openxmlformats.org/officeDocument/2006/relationships/vmlDrawing" Target="../drawings/vmlDrawing90.vml"/><Relationship Id="rId6" Type="http://schemas.openxmlformats.org/officeDocument/2006/relationships/oleObject" Target="../embeddings/oleObject262.bin"/><Relationship Id="rId5" Type="http://schemas.openxmlformats.org/officeDocument/2006/relationships/image" Target="../media/image445.wmf"/><Relationship Id="rId4" Type="http://schemas.openxmlformats.org/officeDocument/2006/relationships/oleObject" Target="../embeddings/oleObject261.bin"/><Relationship Id="rId9" Type="http://schemas.openxmlformats.org/officeDocument/2006/relationships/image" Target="../media/image447.wmf"/></Relationships>
</file>

<file path=ppt/slides/_rels/slide186.xml.rels><?xml version="1.0" encoding="UTF-8" standalone="yes"?>
<Relationships xmlns="http://schemas.openxmlformats.org/package/2006/relationships"><Relationship Id="rId8" Type="http://schemas.openxmlformats.org/officeDocument/2006/relationships/oleObject" Target="../embeddings/oleObject266.bin"/><Relationship Id="rId3" Type="http://schemas.openxmlformats.org/officeDocument/2006/relationships/notesSlide" Target="../notesSlides/notesSlide16.xml"/><Relationship Id="rId7" Type="http://schemas.openxmlformats.org/officeDocument/2006/relationships/image" Target="../media/image448.wmf"/><Relationship Id="rId2" Type="http://schemas.openxmlformats.org/officeDocument/2006/relationships/slideLayout" Target="../slideLayouts/slideLayout2.xml"/><Relationship Id="rId1" Type="http://schemas.openxmlformats.org/officeDocument/2006/relationships/vmlDrawing" Target="../drawings/vmlDrawing91.vml"/><Relationship Id="rId6" Type="http://schemas.openxmlformats.org/officeDocument/2006/relationships/oleObject" Target="../embeddings/oleObject265.bin"/><Relationship Id="rId11" Type="http://schemas.openxmlformats.org/officeDocument/2006/relationships/image" Target="../media/image450.wmf"/><Relationship Id="rId5" Type="http://schemas.openxmlformats.org/officeDocument/2006/relationships/image" Target="../media/image396.wmf"/><Relationship Id="rId10" Type="http://schemas.openxmlformats.org/officeDocument/2006/relationships/oleObject" Target="../embeddings/oleObject267.bin"/><Relationship Id="rId4" Type="http://schemas.openxmlformats.org/officeDocument/2006/relationships/oleObject" Target="../embeddings/oleObject264.bin"/><Relationship Id="rId9" Type="http://schemas.openxmlformats.org/officeDocument/2006/relationships/image" Target="../media/image449.wmf"/></Relationships>
</file>

<file path=ppt/slides/_rels/slide187.xml.rels><?xml version="1.0" encoding="UTF-8" standalone="yes"?>
<Relationships xmlns="http://schemas.openxmlformats.org/package/2006/relationships"><Relationship Id="rId8" Type="http://schemas.openxmlformats.org/officeDocument/2006/relationships/image" Target="../media/image456.png"/><Relationship Id="rId3" Type="http://schemas.openxmlformats.org/officeDocument/2006/relationships/image" Target="../media/image451.png"/><Relationship Id="rId7" Type="http://schemas.openxmlformats.org/officeDocument/2006/relationships/image" Target="../media/image45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54.png"/><Relationship Id="rId5" Type="http://schemas.openxmlformats.org/officeDocument/2006/relationships/image" Target="../media/image453.png"/><Relationship Id="rId4" Type="http://schemas.openxmlformats.org/officeDocument/2006/relationships/image" Target="../media/image452.png"/></Relationships>
</file>

<file path=ppt/slides/_rels/slide188.xml.rels><?xml version="1.0" encoding="UTF-8" standalone="yes"?>
<Relationships xmlns="http://schemas.openxmlformats.org/package/2006/relationships"><Relationship Id="rId3" Type="http://schemas.openxmlformats.org/officeDocument/2006/relationships/image" Target="../media/image458.png"/><Relationship Id="rId2" Type="http://schemas.openxmlformats.org/officeDocument/2006/relationships/image" Target="../media/image457.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3" Type="http://schemas.openxmlformats.org/officeDocument/2006/relationships/image" Target="../media/image460.png"/><Relationship Id="rId7" Type="http://schemas.openxmlformats.org/officeDocument/2006/relationships/image" Target="../media/image464.png"/><Relationship Id="rId2" Type="http://schemas.openxmlformats.org/officeDocument/2006/relationships/image" Target="../media/image459.png"/><Relationship Id="rId1" Type="http://schemas.openxmlformats.org/officeDocument/2006/relationships/slideLayout" Target="../slideLayouts/slideLayout2.xml"/><Relationship Id="rId6" Type="http://schemas.openxmlformats.org/officeDocument/2006/relationships/image" Target="../media/image463.png"/><Relationship Id="rId5" Type="http://schemas.openxmlformats.org/officeDocument/2006/relationships/image" Target="../media/image462.png"/><Relationship Id="rId4" Type="http://schemas.openxmlformats.org/officeDocument/2006/relationships/image" Target="../media/image461.png"/></Relationships>
</file>

<file path=ppt/slides/_rels/slide192.xml.rels><?xml version="1.0" encoding="UTF-8" standalone="yes"?>
<Relationships xmlns="http://schemas.openxmlformats.org/package/2006/relationships"><Relationship Id="rId3" Type="http://schemas.openxmlformats.org/officeDocument/2006/relationships/oleObject" Target="../embeddings/oleObject268.bin"/><Relationship Id="rId2" Type="http://schemas.openxmlformats.org/officeDocument/2006/relationships/slideLayout" Target="../slideLayouts/slideLayout2.xml"/><Relationship Id="rId1" Type="http://schemas.openxmlformats.org/officeDocument/2006/relationships/vmlDrawing" Target="../drawings/vmlDrawing92.vml"/><Relationship Id="rId6" Type="http://schemas.openxmlformats.org/officeDocument/2006/relationships/image" Target="../media/image468.png"/><Relationship Id="rId5" Type="http://schemas.openxmlformats.org/officeDocument/2006/relationships/image" Target="../media/image466.png"/><Relationship Id="rId4" Type="http://schemas.openxmlformats.org/officeDocument/2006/relationships/image" Target="../media/image465.wmf"/></Relationships>
</file>

<file path=ppt/slides/_rels/slide193.xml.rels><?xml version="1.0" encoding="UTF-8" standalone="yes"?>
<Relationships xmlns="http://schemas.openxmlformats.org/package/2006/relationships"><Relationship Id="rId2" Type="http://schemas.openxmlformats.org/officeDocument/2006/relationships/image" Target="../media/image467.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469.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471.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472.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473.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47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200.xml.rels><?xml version="1.0" encoding="UTF-8" standalone="yes"?>
<Relationships xmlns="http://schemas.openxmlformats.org/package/2006/relationships"><Relationship Id="rId3" Type="http://schemas.openxmlformats.org/officeDocument/2006/relationships/image" Target="../media/image473.png"/><Relationship Id="rId2" Type="http://schemas.openxmlformats.org/officeDocument/2006/relationships/image" Target="../media/image475.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477.png"/><Relationship Id="rId2" Type="http://schemas.openxmlformats.org/officeDocument/2006/relationships/image" Target="../media/image476.png"/><Relationship Id="rId1" Type="http://schemas.openxmlformats.org/officeDocument/2006/relationships/slideLayout" Target="../slideLayouts/slideLayout2.xml"/><Relationship Id="rId4" Type="http://schemas.openxmlformats.org/officeDocument/2006/relationships/image" Target="../media/image478.png"/></Relationships>
</file>

<file path=ppt/slides/_rels/slide202.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481.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image" Target="../media/image479.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483.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8" Type="http://schemas.openxmlformats.org/officeDocument/2006/relationships/image" Target="../media/image486.wmf"/><Relationship Id="rId3" Type="http://schemas.openxmlformats.org/officeDocument/2006/relationships/oleObject" Target="../embeddings/oleObject269.bin"/><Relationship Id="rId7" Type="http://schemas.openxmlformats.org/officeDocument/2006/relationships/oleObject" Target="../embeddings/oleObject271.bin"/><Relationship Id="rId2" Type="http://schemas.openxmlformats.org/officeDocument/2006/relationships/slideLayout" Target="../slideLayouts/slideLayout2.xml"/><Relationship Id="rId1" Type="http://schemas.openxmlformats.org/officeDocument/2006/relationships/vmlDrawing" Target="../drawings/vmlDrawing93.vml"/><Relationship Id="rId6" Type="http://schemas.openxmlformats.org/officeDocument/2006/relationships/image" Target="../media/image485.wmf"/><Relationship Id="rId5" Type="http://schemas.openxmlformats.org/officeDocument/2006/relationships/oleObject" Target="../embeddings/oleObject270.bin"/><Relationship Id="rId10" Type="http://schemas.openxmlformats.org/officeDocument/2006/relationships/image" Target="../media/image487.wmf"/><Relationship Id="rId4" Type="http://schemas.openxmlformats.org/officeDocument/2006/relationships/image" Target="../media/image484.wmf"/><Relationship Id="rId9" Type="http://schemas.openxmlformats.org/officeDocument/2006/relationships/oleObject" Target="../embeddings/oleObject272.bin"/></Relationships>
</file>

<file path=ppt/slides/_rels/slide211.xml.rels><?xml version="1.0" encoding="UTF-8" standalone="yes"?>
<Relationships xmlns="http://schemas.openxmlformats.org/package/2006/relationships"><Relationship Id="rId8" Type="http://schemas.openxmlformats.org/officeDocument/2006/relationships/image" Target="../media/image490.wmf"/><Relationship Id="rId3" Type="http://schemas.openxmlformats.org/officeDocument/2006/relationships/oleObject" Target="../embeddings/oleObject273.bin"/><Relationship Id="rId7" Type="http://schemas.openxmlformats.org/officeDocument/2006/relationships/oleObject" Target="../embeddings/oleObject275.bin"/><Relationship Id="rId2" Type="http://schemas.openxmlformats.org/officeDocument/2006/relationships/slideLayout" Target="../slideLayouts/slideLayout2.xml"/><Relationship Id="rId1" Type="http://schemas.openxmlformats.org/officeDocument/2006/relationships/vmlDrawing" Target="../drawings/vmlDrawing94.vml"/><Relationship Id="rId6" Type="http://schemas.openxmlformats.org/officeDocument/2006/relationships/image" Target="../media/image489.wmf"/><Relationship Id="rId11" Type="http://schemas.openxmlformats.org/officeDocument/2006/relationships/image" Target="../media/image491.wmf"/><Relationship Id="rId5" Type="http://schemas.openxmlformats.org/officeDocument/2006/relationships/oleObject" Target="../embeddings/oleObject274.bin"/><Relationship Id="rId10" Type="http://schemas.openxmlformats.org/officeDocument/2006/relationships/oleObject" Target="../embeddings/oleObject276.bin"/><Relationship Id="rId4" Type="http://schemas.openxmlformats.org/officeDocument/2006/relationships/image" Target="../media/image488.wmf"/><Relationship Id="rId9" Type="http://schemas.openxmlformats.org/officeDocument/2006/relationships/image" Target="../media/image492.png"/></Relationships>
</file>

<file path=ppt/slides/_rels/slide212.xml.rels><?xml version="1.0" encoding="UTF-8" standalone="yes"?>
<Relationships xmlns="http://schemas.openxmlformats.org/package/2006/relationships"><Relationship Id="rId8" Type="http://schemas.openxmlformats.org/officeDocument/2006/relationships/oleObject" Target="../embeddings/oleObject279.bin"/><Relationship Id="rId3" Type="http://schemas.openxmlformats.org/officeDocument/2006/relationships/oleObject" Target="../embeddings/oleObject277.bin"/><Relationship Id="rId7" Type="http://schemas.openxmlformats.org/officeDocument/2006/relationships/image" Target="../media/image493.wmf"/><Relationship Id="rId12" Type="http://schemas.openxmlformats.org/officeDocument/2006/relationships/image" Target="../media/image498.png"/><Relationship Id="rId2" Type="http://schemas.openxmlformats.org/officeDocument/2006/relationships/slideLayout" Target="../slideLayouts/slideLayout2.xml"/><Relationship Id="rId1" Type="http://schemas.openxmlformats.org/officeDocument/2006/relationships/vmlDrawing" Target="../drawings/vmlDrawing95.vml"/><Relationship Id="rId6" Type="http://schemas.openxmlformats.org/officeDocument/2006/relationships/oleObject" Target="../embeddings/oleObject278.bin"/><Relationship Id="rId11" Type="http://schemas.openxmlformats.org/officeDocument/2006/relationships/image" Target="../media/image494.wmf"/><Relationship Id="rId5" Type="http://schemas.openxmlformats.org/officeDocument/2006/relationships/image" Target="../media/image495.png"/><Relationship Id="rId10" Type="http://schemas.openxmlformats.org/officeDocument/2006/relationships/oleObject" Target="../embeddings/oleObject280.bin"/><Relationship Id="rId4" Type="http://schemas.openxmlformats.org/officeDocument/2006/relationships/image" Target="../media/image492.wmf"/><Relationship Id="rId9" Type="http://schemas.openxmlformats.org/officeDocument/2006/relationships/image" Target="../media/image488.wmf"/></Relationships>
</file>

<file path=ppt/slides/_rels/slide213.xml.rels><?xml version="1.0" encoding="UTF-8" standalone="yes"?>
<Relationships xmlns="http://schemas.openxmlformats.org/package/2006/relationships"><Relationship Id="rId8" Type="http://schemas.openxmlformats.org/officeDocument/2006/relationships/image" Target="../media/image497.wmf"/><Relationship Id="rId3" Type="http://schemas.openxmlformats.org/officeDocument/2006/relationships/oleObject" Target="../embeddings/oleObject281.bin"/><Relationship Id="rId7" Type="http://schemas.openxmlformats.org/officeDocument/2006/relationships/oleObject" Target="../embeddings/oleObject283.bin"/><Relationship Id="rId2" Type="http://schemas.openxmlformats.org/officeDocument/2006/relationships/slideLayout" Target="../slideLayouts/slideLayout2.xml"/><Relationship Id="rId1" Type="http://schemas.openxmlformats.org/officeDocument/2006/relationships/vmlDrawing" Target="../drawings/vmlDrawing96.vml"/><Relationship Id="rId6" Type="http://schemas.openxmlformats.org/officeDocument/2006/relationships/image" Target="../media/image496.wmf"/><Relationship Id="rId5" Type="http://schemas.openxmlformats.org/officeDocument/2006/relationships/oleObject" Target="../embeddings/oleObject282.bin"/><Relationship Id="rId4" Type="http://schemas.openxmlformats.org/officeDocument/2006/relationships/image" Target="../media/image495.wmf"/></Relationships>
</file>

<file path=ppt/slides/_rels/slide214.xml.rels><?xml version="1.0" encoding="UTF-8" standalone="yes"?>
<Relationships xmlns="http://schemas.openxmlformats.org/package/2006/relationships"><Relationship Id="rId8" Type="http://schemas.openxmlformats.org/officeDocument/2006/relationships/image" Target="../media/image500.wmf"/><Relationship Id="rId3" Type="http://schemas.openxmlformats.org/officeDocument/2006/relationships/oleObject" Target="../embeddings/oleObject284.bin"/><Relationship Id="rId7" Type="http://schemas.openxmlformats.org/officeDocument/2006/relationships/oleObject" Target="../embeddings/oleObject286.bin"/><Relationship Id="rId12" Type="http://schemas.openxmlformats.org/officeDocument/2006/relationships/image" Target="../media/image502.wmf"/><Relationship Id="rId2" Type="http://schemas.openxmlformats.org/officeDocument/2006/relationships/slideLayout" Target="../slideLayouts/slideLayout2.xml"/><Relationship Id="rId1" Type="http://schemas.openxmlformats.org/officeDocument/2006/relationships/vmlDrawing" Target="../drawings/vmlDrawing97.vml"/><Relationship Id="rId6" Type="http://schemas.openxmlformats.org/officeDocument/2006/relationships/image" Target="../media/image499.wmf"/><Relationship Id="rId11" Type="http://schemas.openxmlformats.org/officeDocument/2006/relationships/oleObject" Target="../embeddings/oleObject288.bin"/><Relationship Id="rId5" Type="http://schemas.openxmlformats.org/officeDocument/2006/relationships/oleObject" Target="../embeddings/oleObject285.bin"/><Relationship Id="rId10" Type="http://schemas.openxmlformats.org/officeDocument/2006/relationships/image" Target="../media/image501.wmf"/><Relationship Id="rId4" Type="http://schemas.openxmlformats.org/officeDocument/2006/relationships/image" Target="../media/image498.wmf"/><Relationship Id="rId9" Type="http://schemas.openxmlformats.org/officeDocument/2006/relationships/oleObject" Target="../embeddings/oleObject287.bin"/></Relationships>
</file>

<file path=ppt/slides/_rels/slide215.xml.rels><?xml version="1.0" encoding="UTF-8" standalone="yes"?>
<Relationships xmlns="http://schemas.openxmlformats.org/package/2006/relationships"><Relationship Id="rId8" Type="http://schemas.openxmlformats.org/officeDocument/2006/relationships/image" Target="../media/image502.wmf"/><Relationship Id="rId13" Type="http://schemas.openxmlformats.org/officeDocument/2006/relationships/oleObject" Target="../embeddings/oleObject294.bin"/><Relationship Id="rId3" Type="http://schemas.openxmlformats.org/officeDocument/2006/relationships/oleObject" Target="../embeddings/oleObject289.bin"/><Relationship Id="rId7" Type="http://schemas.openxmlformats.org/officeDocument/2006/relationships/oleObject" Target="../embeddings/oleObject291.bin"/><Relationship Id="rId12" Type="http://schemas.openxmlformats.org/officeDocument/2006/relationships/image" Target="../media/image505.wmf"/><Relationship Id="rId2" Type="http://schemas.openxmlformats.org/officeDocument/2006/relationships/slideLayout" Target="../slideLayouts/slideLayout2.xml"/><Relationship Id="rId1" Type="http://schemas.openxmlformats.org/officeDocument/2006/relationships/vmlDrawing" Target="../drawings/vmlDrawing98.vml"/><Relationship Id="rId6" Type="http://schemas.openxmlformats.org/officeDocument/2006/relationships/image" Target="../media/image500.wmf"/><Relationship Id="rId11" Type="http://schemas.openxmlformats.org/officeDocument/2006/relationships/oleObject" Target="../embeddings/oleObject293.bin"/><Relationship Id="rId5" Type="http://schemas.openxmlformats.org/officeDocument/2006/relationships/oleObject" Target="../embeddings/oleObject290.bin"/><Relationship Id="rId10" Type="http://schemas.openxmlformats.org/officeDocument/2006/relationships/image" Target="../media/image504.wmf"/><Relationship Id="rId4" Type="http://schemas.openxmlformats.org/officeDocument/2006/relationships/image" Target="../media/image503.wmf"/><Relationship Id="rId9" Type="http://schemas.openxmlformats.org/officeDocument/2006/relationships/oleObject" Target="../embeddings/oleObject292.bin"/><Relationship Id="rId14" Type="http://schemas.openxmlformats.org/officeDocument/2006/relationships/image" Target="../media/image506.wmf"/></Relationships>
</file>

<file path=ppt/slides/_rels/slide216.xml.rels><?xml version="1.0" encoding="UTF-8" standalone="yes"?>
<Relationships xmlns="http://schemas.openxmlformats.org/package/2006/relationships"><Relationship Id="rId3" Type="http://schemas.openxmlformats.org/officeDocument/2006/relationships/oleObject" Target="../embeddings/oleObject295.bin"/><Relationship Id="rId2" Type="http://schemas.openxmlformats.org/officeDocument/2006/relationships/slideLayout" Target="../slideLayouts/slideLayout2.xml"/><Relationship Id="rId1" Type="http://schemas.openxmlformats.org/officeDocument/2006/relationships/vmlDrawing" Target="../drawings/vmlDrawing99.vml"/><Relationship Id="rId6" Type="http://schemas.openxmlformats.org/officeDocument/2006/relationships/image" Target="../media/image508.wmf"/><Relationship Id="rId5" Type="http://schemas.openxmlformats.org/officeDocument/2006/relationships/oleObject" Target="../embeddings/oleObject296.bin"/><Relationship Id="rId4" Type="http://schemas.openxmlformats.org/officeDocument/2006/relationships/image" Target="../media/image507.wmf"/></Relationships>
</file>

<file path=ppt/slides/_rels/slide217.xml.rels><?xml version="1.0" encoding="UTF-8" standalone="yes"?>
<Relationships xmlns="http://schemas.openxmlformats.org/package/2006/relationships"><Relationship Id="rId8" Type="http://schemas.openxmlformats.org/officeDocument/2006/relationships/image" Target="../media/image511.wmf"/><Relationship Id="rId3" Type="http://schemas.openxmlformats.org/officeDocument/2006/relationships/oleObject" Target="../embeddings/oleObject297.bin"/><Relationship Id="rId7" Type="http://schemas.openxmlformats.org/officeDocument/2006/relationships/oleObject" Target="../embeddings/oleObject299.bin"/><Relationship Id="rId2" Type="http://schemas.openxmlformats.org/officeDocument/2006/relationships/slideLayout" Target="../slideLayouts/slideLayout2.xml"/><Relationship Id="rId1" Type="http://schemas.openxmlformats.org/officeDocument/2006/relationships/vmlDrawing" Target="../drawings/vmlDrawing100.vml"/><Relationship Id="rId6" Type="http://schemas.openxmlformats.org/officeDocument/2006/relationships/image" Target="../media/image510.wmf"/><Relationship Id="rId5" Type="http://schemas.openxmlformats.org/officeDocument/2006/relationships/oleObject" Target="../embeddings/oleObject298.bin"/><Relationship Id="rId10" Type="http://schemas.openxmlformats.org/officeDocument/2006/relationships/image" Target="../media/image512.wmf"/><Relationship Id="rId4" Type="http://schemas.openxmlformats.org/officeDocument/2006/relationships/image" Target="../media/image509.wmf"/><Relationship Id="rId9" Type="http://schemas.openxmlformats.org/officeDocument/2006/relationships/oleObject" Target="../embeddings/oleObject300.bin"/></Relationships>
</file>

<file path=ppt/slides/_rels/slide218.xml.rels><?xml version="1.0" encoding="UTF-8" standalone="yes"?>
<Relationships xmlns="http://schemas.openxmlformats.org/package/2006/relationships"><Relationship Id="rId8" Type="http://schemas.openxmlformats.org/officeDocument/2006/relationships/image" Target="../media/image90.wmf"/><Relationship Id="rId13" Type="http://schemas.openxmlformats.org/officeDocument/2006/relationships/oleObject" Target="../embeddings/oleObject305.bin"/><Relationship Id="rId18" Type="http://schemas.openxmlformats.org/officeDocument/2006/relationships/image" Target="../media/image95.wmf"/><Relationship Id="rId3" Type="http://schemas.openxmlformats.org/officeDocument/2006/relationships/oleObject" Target="../embeddings/oleObject301.bin"/><Relationship Id="rId21" Type="http://schemas.openxmlformats.org/officeDocument/2006/relationships/oleObject" Target="../embeddings/oleObject309.bin"/><Relationship Id="rId7" Type="http://schemas.openxmlformats.org/officeDocument/2006/relationships/oleObject" Target="../embeddings/oleObject302.bin"/><Relationship Id="rId12" Type="http://schemas.openxmlformats.org/officeDocument/2006/relationships/image" Target="../media/image92.wmf"/><Relationship Id="rId17" Type="http://schemas.openxmlformats.org/officeDocument/2006/relationships/oleObject" Target="../embeddings/oleObject307.bin"/><Relationship Id="rId2" Type="http://schemas.openxmlformats.org/officeDocument/2006/relationships/slideLayout" Target="../slideLayouts/slideLayout2.xml"/><Relationship Id="rId16" Type="http://schemas.openxmlformats.org/officeDocument/2006/relationships/image" Target="../media/image94.wmf"/><Relationship Id="rId20" Type="http://schemas.openxmlformats.org/officeDocument/2006/relationships/image" Target="../media/image96.wmf"/><Relationship Id="rId1" Type="http://schemas.openxmlformats.org/officeDocument/2006/relationships/vmlDrawing" Target="../drawings/vmlDrawing101.vml"/><Relationship Id="rId6" Type="http://schemas.openxmlformats.org/officeDocument/2006/relationships/image" Target="../media/image99.png"/><Relationship Id="rId11" Type="http://schemas.openxmlformats.org/officeDocument/2006/relationships/oleObject" Target="../embeddings/oleObject304.bin"/><Relationship Id="rId5" Type="http://schemas.openxmlformats.org/officeDocument/2006/relationships/image" Target="../media/image98.png"/><Relationship Id="rId15" Type="http://schemas.openxmlformats.org/officeDocument/2006/relationships/oleObject" Target="../embeddings/oleObject306.bin"/><Relationship Id="rId10" Type="http://schemas.openxmlformats.org/officeDocument/2006/relationships/image" Target="../media/image91.wmf"/><Relationship Id="rId19" Type="http://schemas.openxmlformats.org/officeDocument/2006/relationships/oleObject" Target="../embeddings/oleObject308.bin"/><Relationship Id="rId4" Type="http://schemas.openxmlformats.org/officeDocument/2006/relationships/image" Target="../media/image89.wmf"/><Relationship Id="rId9" Type="http://schemas.openxmlformats.org/officeDocument/2006/relationships/oleObject" Target="../embeddings/oleObject303.bin"/><Relationship Id="rId14" Type="http://schemas.openxmlformats.org/officeDocument/2006/relationships/image" Target="../media/image93.wmf"/><Relationship Id="rId22" Type="http://schemas.openxmlformats.org/officeDocument/2006/relationships/image" Target="../media/image97.wmf"/></Relationships>
</file>

<file path=ppt/slides/_rels/slide219.xml.rels><?xml version="1.0" encoding="UTF-8" standalone="yes"?>
<Relationships xmlns="http://schemas.openxmlformats.org/package/2006/relationships"><Relationship Id="rId8" Type="http://schemas.openxmlformats.org/officeDocument/2006/relationships/image" Target="../media/image515.wmf"/><Relationship Id="rId13" Type="http://schemas.openxmlformats.org/officeDocument/2006/relationships/oleObject" Target="../embeddings/oleObject315.bin"/><Relationship Id="rId18" Type="http://schemas.openxmlformats.org/officeDocument/2006/relationships/image" Target="../media/image520.wmf"/><Relationship Id="rId3" Type="http://schemas.openxmlformats.org/officeDocument/2006/relationships/oleObject" Target="../embeddings/oleObject310.bin"/><Relationship Id="rId7" Type="http://schemas.openxmlformats.org/officeDocument/2006/relationships/oleObject" Target="../embeddings/oleObject312.bin"/><Relationship Id="rId12" Type="http://schemas.openxmlformats.org/officeDocument/2006/relationships/image" Target="../media/image517.wmf"/><Relationship Id="rId17" Type="http://schemas.openxmlformats.org/officeDocument/2006/relationships/oleObject" Target="../embeddings/oleObject317.bin"/><Relationship Id="rId2" Type="http://schemas.openxmlformats.org/officeDocument/2006/relationships/slideLayout" Target="../slideLayouts/slideLayout2.xml"/><Relationship Id="rId16" Type="http://schemas.openxmlformats.org/officeDocument/2006/relationships/image" Target="../media/image519.wmf"/><Relationship Id="rId20" Type="http://schemas.openxmlformats.org/officeDocument/2006/relationships/image" Target="../media/image521.wmf"/><Relationship Id="rId1" Type="http://schemas.openxmlformats.org/officeDocument/2006/relationships/vmlDrawing" Target="../drawings/vmlDrawing102.vml"/><Relationship Id="rId6" Type="http://schemas.openxmlformats.org/officeDocument/2006/relationships/image" Target="../media/image514.wmf"/><Relationship Id="rId11" Type="http://schemas.openxmlformats.org/officeDocument/2006/relationships/oleObject" Target="../embeddings/oleObject314.bin"/><Relationship Id="rId5" Type="http://schemas.openxmlformats.org/officeDocument/2006/relationships/oleObject" Target="../embeddings/oleObject311.bin"/><Relationship Id="rId15" Type="http://schemas.openxmlformats.org/officeDocument/2006/relationships/oleObject" Target="../embeddings/oleObject316.bin"/><Relationship Id="rId10" Type="http://schemas.openxmlformats.org/officeDocument/2006/relationships/image" Target="../media/image516.wmf"/><Relationship Id="rId19" Type="http://schemas.openxmlformats.org/officeDocument/2006/relationships/oleObject" Target="../embeddings/oleObject318.bin"/><Relationship Id="rId4" Type="http://schemas.openxmlformats.org/officeDocument/2006/relationships/image" Target="../media/image513.wmf"/><Relationship Id="rId9" Type="http://schemas.openxmlformats.org/officeDocument/2006/relationships/oleObject" Target="../embeddings/oleObject313.bin"/><Relationship Id="rId14" Type="http://schemas.openxmlformats.org/officeDocument/2006/relationships/image" Target="../media/image518.wmf"/></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8" Type="http://schemas.openxmlformats.org/officeDocument/2006/relationships/image" Target="../media/image524.wmf"/><Relationship Id="rId13" Type="http://schemas.openxmlformats.org/officeDocument/2006/relationships/image" Target="../media/image527.png"/><Relationship Id="rId3" Type="http://schemas.openxmlformats.org/officeDocument/2006/relationships/oleObject" Target="../embeddings/oleObject319.bin"/><Relationship Id="rId7" Type="http://schemas.openxmlformats.org/officeDocument/2006/relationships/oleObject" Target="../embeddings/oleObject321.bin"/><Relationship Id="rId12" Type="http://schemas.openxmlformats.org/officeDocument/2006/relationships/image" Target="../media/image526.wmf"/><Relationship Id="rId2" Type="http://schemas.openxmlformats.org/officeDocument/2006/relationships/slideLayout" Target="../slideLayouts/slideLayout2.xml"/><Relationship Id="rId1" Type="http://schemas.openxmlformats.org/officeDocument/2006/relationships/vmlDrawing" Target="../drawings/vmlDrawing103.vml"/><Relationship Id="rId6" Type="http://schemas.openxmlformats.org/officeDocument/2006/relationships/image" Target="../media/image523.wmf"/><Relationship Id="rId11" Type="http://schemas.openxmlformats.org/officeDocument/2006/relationships/oleObject" Target="../embeddings/oleObject323.bin"/><Relationship Id="rId5" Type="http://schemas.openxmlformats.org/officeDocument/2006/relationships/oleObject" Target="../embeddings/oleObject320.bin"/><Relationship Id="rId10" Type="http://schemas.openxmlformats.org/officeDocument/2006/relationships/image" Target="../media/image525.wmf"/><Relationship Id="rId4" Type="http://schemas.openxmlformats.org/officeDocument/2006/relationships/image" Target="../media/image522.wmf"/><Relationship Id="rId9" Type="http://schemas.openxmlformats.org/officeDocument/2006/relationships/oleObject" Target="../embeddings/oleObject322.bin"/><Relationship Id="rId14" Type="http://schemas.openxmlformats.org/officeDocument/2006/relationships/image" Target="../media/image528.png"/></Relationships>
</file>

<file path=ppt/slides/_rels/slide221.xml.rels><?xml version="1.0" encoding="UTF-8" standalone="yes"?>
<Relationships xmlns="http://schemas.openxmlformats.org/package/2006/relationships"><Relationship Id="rId8" Type="http://schemas.openxmlformats.org/officeDocument/2006/relationships/image" Target="../media/image531.wmf"/><Relationship Id="rId3" Type="http://schemas.openxmlformats.org/officeDocument/2006/relationships/oleObject" Target="../embeddings/oleObject324.bin"/><Relationship Id="rId7" Type="http://schemas.openxmlformats.org/officeDocument/2006/relationships/oleObject" Target="../embeddings/oleObject326.bin"/><Relationship Id="rId2" Type="http://schemas.openxmlformats.org/officeDocument/2006/relationships/slideLayout" Target="../slideLayouts/slideLayout2.xml"/><Relationship Id="rId1" Type="http://schemas.openxmlformats.org/officeDocument/2006/relationships/vmlDrawing" Target="../drawings/vmlDrawing104.vml"/><Relationship Id="rId6" Type="http://schemas.openxmlformats.org/officeDocument/2006/relationships/image" Target="../media/image530.wmf"/><Relationship Id="rId5" Type="http://schemas.openxmlformats.org/officeDocument/2006/relationships/oleObject" Target="../embeddings/oleObject325.bin"/><Relationship Id="rId10" Type="http://schemas.openxmlformats.org/officeDocument/2006/relationships/image" Target="../media/image533.png"/><Relationship Id="rId4" Type="http://schemas.openxmlformats.org/officeDocument/2006/relationships/image" Target="../media/image529.wmf"/><Relationship Id="rId9" Type="http://schemas.openxmlformats.org/officeDocument/2006/relationships/image" Target="../media/image532.png"/></Relationships>
</file>

<file path=ppt/slides/_rels/slide222.xml.rels><?xml version="1.0" encoding="UTF-8" standalone="yes"?>
<Relationships xmlns="http://schemas.openxmlformats.org/package/2006/relationships"><Relationship Id="rId8" Type="http://schemas.openxmlformats.org/officeDocument/2006/relationships/image" Target="../media/image534.wmf"/><Relationship Id="rId13" Type="http://schemas.openxmlformats.org/officeDocument/2006/relationships/oleObject" Target="../embeddings/oleObject332.bin"/><Relationship Id="rId18" Type="http://schemas.openxmlformats.org/officeDocument/2006/relationships/image" Target="../media/image525.wmf"/><Relationship Id="rId3" Type="http://schemas.openxmlformats.org/officeDocument/2006/relationships/oleObject" Target="../embeddings/oleObject327.bin"/><Relationship Id="rId7" Type="http://schemas.openxmlformats.org/officeDocument/2006/relationships/oleObject" Target="../embeddings/oleObject329.bin"/><Relationship Id="rId12" Type="http://schemas.openxmlformats.org/officeDocument/2006/relationships/image" Target="../media/image536.wmf"/><Relationship Id="rId17" Type="http://schemas.openxmlformats.org/officeDocument/2006/relationships/oleObject" Target="../embeddings/oleObject334.bin"/><Relationship Id="rId2" Type="http://schemas.openxmlformats.org/officeDocument/2006/relationships/slideLayout" Target="../slideLayouts/slideLayout2.xml"/><Relationship Id="rId16" Type="http://schemas.openxmlformats.org/officeDocument/2006/relationships/image" Target="../media/image538.wmf"/><Relationship Id="rId1" Type="http://schemas.openxmlformats.org/officeDocument/2006/relationships/vmlDrawing" Target="../drawings/vmlDrawing105.vml"/><Relationship Id="rId6" Type="http://schemas.openxmlformats.org/officeDocument/2006/relationships/image" Target="../media/image523.wmf"/><Relationship Id="rId11" Type="http://schemas.openxmlformats.org/officeDocument/2006/relationships/oleObject" Target="../embeddings/oleObject331.bin"/><Relationship Id="rId5" Type="http://schemas.openxmlformats.org/officeDocument/2006/relationships/oleObject" Target="../embeddings/oleObject328.bin"/><Relationship Id="rId15" Type="http://schemas.openxmlformats.org/officeDocument/2006/relationships/oleObject" Target="../embeddings/oleObject333.bin"/><Relationship Id="rId10" Type="http://schemas.openxmlformats.org/officeDocument/2006/relationships/image" Target="../media/image535.wmf"/><Relationship Id="rId4" Type="http://schemas.openxmlformats.org/officeDocument/2006/relationships/image" Target="../media/image522.wmf"/><Relationship Id="rId9" Type="http://schemas.openxmlformats.org/officeDocument/2006/relationships/oleObject" Target="../embeddings/oleObject330.bin"/><Relationship Id="rId14" Type="http://schemas.openxmlformats.org/officeDocument/2006/relationships/image" Target="../media/image537.wmf"/></Relationships>
</file>

<file path=ppt/slides/_rels/slide223.xml.rels><?xml version="1.0" encoding="UTF-8" standalone="yes"?>
<Relationships xmlns="http://schemas.openxmlformats.org/package/2006/relationships"><Relationship Id="rId8" Type="http://schemas.openxmlformats.org/officeDocument/2006/relationships/image" Target="../media/image540.wmf"/><Relationship Id="rId3" Type="http://schemas.openxmlformats.org/officeDocument/2006/relationships/oleObject" Target="../embeddings/oleObject335.bin"/><Relationship Id="rId7" Type="http://schemas.openxmlformats.org/officeDocument/2006/relationships/oleObject" Target="../embeddings/oleObject337.bin"/><Relationship Id="rId2" Type="http://schemas.openxmlformats.org/officeDocument/2006/relationships/slideLayout" Target="../slideLayouts/slideLayout2.xml"/><Relationship Id="rId1" Type="http://schemas.openxmlformats.org/officeDocument/2006/relationships/vmlDrawing" Target="../drawings/vmlDrawing106.vml"/><Relationship Id="rId6" Type="http://schemas.openxmlformats.org/officeDocument/2006/relationships/image" Target="../media/image539.wmf"/><Relationship Id="rId5" Type="http://schemas.openxmlformats.org/officeDocument/2006/relationships/oleObject" Target="../embeddings/oleObject336.bin"/><Relationship Id="rId10" Type="http://schemas.openxmlformats.org/officeDocument/2006/relationships/image" Target="../media/image541.wmf"/><Relationship Id="rId4" Type="http://schemas.openxmlformats.org/officeDocument/2006/relationships/image" Target="../media/image529.wmf"/><Relationship Id="rId9" Type="http://schemas.openxmlformats.org/officeDocument/2006/relationships/oleObject" Target="../embeddings/oleObject338.bin"/></Relationships>
</file>

<file path=ppt/slides/_rels/slide224.xml.rels><?xml version="1.0" encoding="UTF-8" standalone="yes"?>
<Relationships xmlns="http://schemas.openxmlformats.org/package/2006/relationships"><Relationship Id="rId8" Type="http://schemas.openxmlformats.org/officeDocument/2006/relationships/image" Target="../media/image544.wmf"/><Relationship Id="rId13" Type="http://schemas.openxmlformats.org/officeDocument/2006/relationships/oleObject" Target="../embeddings/oleObject344.bin"/><Relationship Id="rId18" Type="http://schemas.openxmlformats.org/officeDocument/2006/relationships/image" Target="../media/image549.wmf"/><Relationship Id="rId3" Type="http://schemas.openxmlformats.org/officeDocument/2006/relationships/oleObject" Target="../embeddings/oleObject339.bin"/><Relationship Id="rId21" Type="http://schemas.openxmlformats.org/officeDocument/2006/relationships/oleObject" Target="../embeddings/oleObject348.bin"/><Relationship Id="rId7" Type="http://schemas.openxmlformats.org/officeDocument/2006/relationships/oleObject" Target="../embeddings/oleObject341.bin"/><Relationship Id="rId12" Type="http://schemas.openxmlformats.org/officeDocument/2006/relationships/image" Target="../media/image546.wmf"/><Relationship Id="rId17" Type="http://schemas.openxmlformats.org/officeDocument/2006/relationships/oleObject" Target="../embeddings/oleObject346.bin"/><Relationship Id="rId2" Type="http://schemas.openxmlformats.org/officeDocument/2006/relationships/slideLayout" Target="../slideLayouts/slideLayout2.xml"/><Relationship Id="rId16" Type="http://schemas.openxmlformats.org/officeDocument/2006/relationships/image" Target="../media/image548.wmf"/><Relationship Id="rId20" Type="http://schemas.openxmlformats.org/officeDocument/2006/relationships/image" Target="../media/image550.wmf"/><Relationship Id="rId1" Type="http://schemas.openxmlformats.org/officeDocument/2006/relationships/vmlDrawing" Target="../drawings/vmlDrawing107.vml"/><Relationship Id="rId6" Type="http://schemas.openxmlformats.org/officeDocument/2006/relationships/image" Target="../media/image543.wmf"/><Relationship Id="rId11" Type="http://schemas.openxmlformats.org/officeDocument/2006/relationships/oleObject" Target="../embeddings/oleObject343.bin"/><Relationship Id="rId24" Type="http://schemas.openxmlformats.org/officeDocument/2006/relationships/image" Target="../media/image552.wmf"/><Relationship Id="rId5" Type="http://schemas.openxmlformats.org/officeDocument/2006/relationships/oleObject" Target="../embeddings/oleObject340.bin"/><Relationship Id="rId15" Type="http://schemas.openxmlformats.org/officeDocument/2006/relationships/oleObject" Target="../embeddings/oleObject345.bin"/><Relationship Id="rId23" Type="http://schemas.openxmlformats.org/officeDocument/2006/relationships/oleObject" Target="../embeddings/oleObject349.bin"/><Relationship Id="rId10" Type="http://schemas.openxmlformats.org/officeDocument/2006/relationships/image" Target="../media/image545.wmf"/><Relationship Id="rId19" Type="http://schemas.openxmlformats.org/officeDocument/2006/relationships/oleObject" Target="../embeddings/oleObject347.bin"/><Relationship Id="rId4" Type="http://schemas.openxmlformats.org/officeDocument/2006/relationships/image" Target="../media/image542.wmf"/><Relationship Id="rId9" Type="http://schemas.openxmlformats.org/officeDocument/2006/relationships/oleObject" Target="../embeddings/oleObject342.bin"/><Relationship Id="rId14" Type="http://schemas.openxmlformats.org/officeDocument/2006/relationships/image" Target="../media/image547.wmf"/><Relationship Id="rId22" Type="http://schemas.openxmlformats.org/officeDocument/2006/relationships/image" Target="../media/image551.wmf"/></Relationships>
</file>

<file path=ppt/slides/_rels/slide225.xml.rels><?xml version="1.0" encoding="UTF-8" standalone="yes"?>
<Relationships xmlns="http://schemas.openxmlformats.org/package/2006/relationships"><Relationship Id="rId3" Type="http://schemas.openxmlformats.org/officeDocument/2006/relationships/image" Target="../media/image554.png"/><Relationship Id="rId2" Type="http://schemas.openxmlformats.org/officeDocument/2006/relationships/image" Target="../media/image55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oleObject" Target="../embeddings/oleObject15.bin"/><Relationship Id="rId7" Type="http://schemas.openxmlformats.org/officeDocument/2006/relationships/image" Target="../media/image30.jpe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40.wmf"/><Relationship Id="rId5" Type="http://schemas.openxmlformats.org/officeDocument/2006/relationships/oleObject" Target="../embeddings/oleObject16.bin"/><Relationship Id="rId4" Type="http://schemas.openxmlformats.org/officeDocument/2006/relationships/image" Target="../media/image39.wmf"/><Relationship Id="rId9" Type="http://schemas.openxmlformats.org/officeDocument/2006/relationships/image" Target="../media/image28.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image" Target="../media/image43.wmf"/><Relationship Id="rId3" Type="http://schemas.openxmlformats.org/officeDocument/2006/relationships/oleObject" Target="../embeddings/oleObject18.bin"/><Relationship Id="rId7"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42.wmf"/><Relationship Id="rId5" Type="http://schemas.openxmlformats.org/officeDocument/2006/relationships/oleObject" Target="../embeddings/oleObject19.bin"/><Relationship Id="rId4" Type="http://schemas.openxmlformats.org/officeDocument/2006/relationships/image" Target="../media/image41.w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46.wmf"/><Relationship Id="rId3" Type="http://schemas.openxmlformats.org/officeDocument/2006/relationships/oleObject" Target="../embeddings/oleObject21.bin"/><Relationship Id="rId7"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45.wmf"/><Relationship Id="rId11" Type="http://schemas.openxmlformats.org/officeDocument/2006/relationships/image" Target="../media/image69.png"/><Relationship Id="rId5" Type="http://schemas.openxmlformats.org/officeDocument/2006/relationships/oleObject" Target="../embeddings/oleObject22.bin"/><Relationship Id="rId10" Type="http://schemas.openxmlformats.org/officeDocument/2006/relationships/image" Target="../media/image47.wmf"/><Relationship Id="rId4" Type="http://schemas.openxmlformats.org/officeDocument/2006/relationships/image" Target="../media/image44.wmf"/><Relationship Id="rId9" Type="http://schemas.openxmlformats.org/officeDocument/2006/relationships/oleObject" Target="../embeddings/oleObject24.bin"/></Relationships>
</file>

<file path=ppt/slides/_rels/slide29.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image" Target="../media/image51.emf"/><Relationship Id="rId7"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48.wmf"/><Relationship Id="rId5" Type="http://schemas.openxmlformats.org/officeDocument/2006/relationships/oleObject" Target="../embeddings/oleObject25.bin"/><Relationship Id="rId10" Type="http://schemas.openxmlformats.org/officeDocument/2006/relationships/image" Target="../media/image50.wmf"/><Relationship Id="rId4" Type="http://schemas.openxmlformats.org/officeDocument/2006/relationships/image" Target="../media/image59.png"/><Relationship Id="rId9" Type="http://schemas.openxmlformats.org/officeDocument/2006/relationships/oleObject" Target="../embeddings/oleObject27.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60.wmf"/><Relationship Id="rId4" Type="http://schemas.openxmlformats.org/officeDocument/2006/relationships/oleObject" Target="../embeddings/oleObject28.bin"/></Relationships>
</file>

<file path=ppt/slides/_rels/slide3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oleObject" Target="../embeddings/oleObject29.bin"/><Relationship Id="rId7" Type="http://schemas.openxmlformats.org/officeDocument/2006/relationships/image" Target="../media/image64.e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63.wmf"/><Relationship Id="rId5" Type="http://schemas.openxmlformats.org/officeDocument/2006/relationships/oleObject" Target="../embeddings/oleObject30.bin"/><Relationship Id="rId4" Type="http://schemas.openxmlformats.org/officeDocument/2006/relationships/image" Target="../media/image62.wmf"/></Relationships>
</file>

<file path=ppt/slides/_rels/slide32.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slideLayout" Target="../slideLayouts/slideLayout1.xml"/><Relationship Id="rId4" Type="http://schemas.openxmlformats.org/officeDocument/2006/relationships/image" Target="../media/image83.png"/></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1.bin"/><Relationship Id="rId7" Type="http://schemas.openxmlformats.org/officeDocument/2006/relationships/image" Target="../media/image71.png"/><Relationship Id="rId2" Type="http://schemas.openxmlformats.org/officeDocument/2006/relationships/slideLayout" Target="../slideLayouts/slideLayout1.xml"/><Relationship Id="rId1" Type="http://schemas.openxmlformats.org/officeDocument/2006/relationships/vmlDrawing" Target="../drawings/vmlDrawing14.vml"/><Relationship Id="rId6" Type="http://schemas.openxmlformats.org/officeDocument/2006/relationships/image" Target="../media/image70.png"/><Relationship Id="rId5" Type="http://schemas.openxmlformats.org/officeDocument/2006/relationships/image" Target="../media/image68.emf"/><Relationship Id="rId4" Type="http://schemas.openxmlformats.org/officeDocument/2006/relationships/image" Target="../media/image67.w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1.xml"/><Relationship Id="rId1" Type="http://schemas.openxmlformats.org/officeDocument/2006/relationships/vmlDrawing" Target="../drawings/vmlDrawing15.vml"/><Relationship Id="rId5" Type="http://schemas.openxmlformats.org/officeDocument/2006/relationships/image" Target="../media/image73.png"/><Relationship Id="rId4" Type="http://schemas.openxmlformats.org/officeDocument/2006/relationships/image" Target="../media/image72.wmf"/></Relationships>
</file>

<file path=ppt/slides/_rels/slide35.xml.rels><?xml version="1.0" encoding="UTF-8" standalone="yes"?>
<Relationships xmlns="http://schemas.openxmlformats.org/package/2006/relationships"><Relationship Id="rId8" Type="http://schemas.openxmlformats.org/officeDocument/2006/relationships/image" Target="../media/image75.wmf"/><Relationship Id="rId3" Type="http://schemas.openxmlformats.org/officeDocument/2006/relationships/image" Target="../media/image90.png"/><Relationship Id="rId7"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92.png"/><Relationship Id="rId5" Type="http://schemas.openxmlformats.org/officeDocument/2006/relationships/image" Target="../media/image74.wmf"/><Relationship Id="rId4" Type="http://schemas.openxmlformats.org/officeDocument/2006/relationships/oleObject" Target="../embeddings/oleObject33.bin"/><Relationship Id="rId9" Type="http://schemas.openxmlformats.org/officeDocument/2006/relationships/image" Target="../media/image94.png"/></Relationships>
</file>

<file path=ppt/slides/_rels/slide3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76.wmf"/><Relationship Id="rId4" Type="http://schemas.openxmlformats.org/officeDocument/2006/relationships/oleObject" Target="../embeddings/oleObject35.bin"/></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77.w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8" Type="http://schemas.openxmlformats.org/officeDocument/2006/relationships/image" Target="../media/image80.wmf"/><Relationship Id="rId13" Type="http://schemas.openxmlformats.org/officeDocument/2006/relationships/image" Target="../media/image85.emf"/><Relationship Id="rId18" Type="http://schemas.openxmlformats.org/officeDocument/2006/relationships/image" Target="../media/image88.png"/><Relationship Id="rId3" Type="http://schemas.openxmlformats.org/officeDocument/2006/relationships/oleObject" Target="../embeddings/oleObject37.bin"/><Relationship Id="rId7" Type="http://schemas.openxmlformats.org/officeDocument/2006/relationships/oleObject" Target="../embeddings/oleObject39.bin"/><Relationship Id="rId12" Type="http://schemas.openxmlformats.org/officeDocument/2006/relationships/image" Target="../media/image82.wmf"/><Relationship Id="rId17" Type="http://schemas.openxmlformats.org/officeDocument/2006/relationships/image" Target="../media/image87.png"/><Relationship Id="rId2" Type="http://schemas.openxmlformats.org/officeDocument/2006/relationships/slideLayout" Target="../slideLayouts/slideLayout2.xml"/><Relationship Id="rId16" Type="http://schemas.openxmlformats.org/officeDocument/2006/relationships/image" Target="../media/image86.png"/><Relationship Id="rId20" Type="http://schemas.openxmlformats.org/officeDocument/2006/relationships/image" Target="../media/image84.wmf"/><Relationship Id="rId1" Type="http://schemas.openxmlformats.org/officeDocument/2006/relationships/vmlDrawing" Target="../drawings/vmlDrawing19.vml"/><Relationship Id="rId6" Type="http://schemas.openxmlformats.org/officeDocument/2006/relationships/image" Target="../media/image79.wmf"/><Relationship Id="rId11" Type="http://schemas.openxmlformats.org/officeDocument/2006/relationships/oleObject" Target="../embeddings/oleObject41.bin"/><Relationship Id="rId5" Type="http://schemas.openxmlformats.org/officeDocument/2006/relationships/oleObject" Target="../embeddings/oleObject38.bin"/><Relationship Id="rId15" Type="http://schemas.openxmlformats.org/officeDocument/2006/relationships/image" Target="../media/image83.wmf"/><Relationship Id="rId10" Type="http://schemas.openxmlformats.org/officeDocument/2006/relationships/image" Target="../media/image81.wmf"/><Relationship Id="rId19" Type="http://schemas.openxmlformats.org/officeDocument/2006/relationships/oleObject" Target="../embeddings/oleObject43.bin"/><Relationship Id="rId4" Type="http://schemas.openxmlformats.org/officeDocument/2006/relationships/image" Target="../media/image78.wmf"/><Relationship Id="rId9" Type="http://schemas.openxmlformats.org/officeDocument/2006/relationships/oleObject" Target="../embeddings/oleObject40.bin"/><Relationship Id="rId14" Type="http://schemas.openxmlformats.org/officeDocument/2006/relationships/oleObject" Target="../embeddings/oleObject42.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90.wmf"/><Relationship Id="rId13" Type="http://schemas.openxmlformats.org/officeDocument/2006/relationships/oleObject" Target="../embeddings/oleObject48.bin"/><Relationship Id="rId18" Type="http://schemas.openxmlformats.org/officeDocument/2006/relationships/image" Target="../media/image95.wmf"/><Relationship Id="rId3" Type="http://schemas.openxmlformats.org/officeDocument/2006/relationships/oleObject" Target="../embeddings/oleObject44.bin"/><Relationship Id="rId21" Type="http://schemas.openxmlformats.org/officeDocument/2006/relationships/oleObject" Target="../embeddings/oleObject52.bin"/><Relationship Id="rId7" Type="http://schemas.openxmlformats.org/officeDocument/2006/relationships/oleObject" Target="../embeddings/oleObject45.bin"/><Relationship Id="rId12" Type="http://schemas.openxmlformats.org/officeDocument/2006/relationships/image" Target="../media/image92.wmf"/><Relationship Id="rId17" Type="http://schemas.openxmlformats.org/officeDocument/2006/relationships/oleObject" Target="../embeddings/oleObject50.bin"/><Relationship Id="rId2" Type="http://schemas.openxmlformats.org/officeDocument/2006/relationships/slideLayout" Target="../slideLayouts/slideLayout2.xml"/><Relationship Id="rId16" Type="http://schemas.openxmlformats.org/officeDocument/2006/relationships/image" Target="../media/image94.wmf"/><Relationship Id="rId20" Type="http://schemas.openxmlformats.org/officeDocument/2006/relationships/image" Target="../media/image96.wmf"/><Relationship Id="rId1" Type="http://schemas.openxmlformats.org/officeDocument/2006/relationships/vmlDrawing" Target="../drawings/vmlDrawing20.vml"/><Relationship Id="rId6" Type="http://schemas.openxmlformats.org/officeDocument/2006/relationships/image" Target="../media/image99.png"/><Relationship Id="rId11" Type="http://schemas.openxmlformats.org/officeDocument/2006/relationships/oleObject" Target="../embeddings/oleObject47.bin"/><Relationship Id="rId5" Type="http://schemas.openxmlformats.org/officeDocument/2006/relationships/image" Target="../media/image98.png"/><Relationship Id="rId15" Type="http://schemas.openxmlformats.org/officeDocument/2006/relationships/oleObject" Target="../embeddings/oleObject49.bin"/><Relationship Id="rId10" Type="http://schemas.openxmlformats.org/officeDocument/2006/relationships/image" Target="../media/image91.wmf"/><Relationship Id="rId19" Type="http://schemas.openxmlformats.org/officeDocument/2006/relationships/oleObject" Target="../embeddings/oleObject51.bin"/><Relationship Id="rId4" Type="http://schemas.openxmlformats.org/officeDocument/2006/relationships/image" Target="../media/image89.wmf"/><Relationship Id="rId9" Type="http://schemas.openxmlformats.org/officeDocument/2006/relationships/oleObject" Target="../embeddings/oleObject46.bin"/><Relationship Id="rId14" Type="http://schemas.openxmlformats.org/officeDocument/2006/relationships/image" Target="../media/image93.wmf"/><Relationship Id="rId22" Type="http://schemas.openxmlformats.org/officeDocument/2006/relationships/image" Target="../media/image97.w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77.wmf"/><Relationship Id="rId5" Type="http://schemas.openxmlformats.org/officeDocument/2006/relationships/oleObject" Target="../embeddings/oleObject54.bin"/><Relationship Id="rId4" Type="http://schemas.openxmlformats.org/officeDocument/2006/relationships/image" Target="../media/image100.w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8" Type="http://schemas.openxmlformats.org/officeDocument/2006/relationships/image" Target="../media/image103.wmf"/><Relationship Id="rId3" Type="http://schemas.openxmlformats.org/officeDocument/2006/relationships/oleObject" Target="../embeddings/oleObject55.bin"/><Relationship Id="rId7" Type="http://schemas.openxmlformats.org/officeDocument/2006/relationships/oleObject" Target="../embeddings/oleObject57.bin"/><Relationship Id="rId12" Type="http://schemas.openxmlformats.org/officeDocument/2006/relationships/image" Target="../media/image105.wmf"/><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102.wmf"/><Relationship Id="rId11" Type="http://schemas.openxmlformats.org/officeDocument/2006/relationships/oleObject" Target="../embeddings/oleObject59.bin"/><Relationship Id="rId5" Type="http://schemas.openxmlformats.org/officeDocument/2006/relationships/oleObject" Target="../embeddings/oleObject56.bin"/><Relationship Id="rId10" Type="http://schemas.openxmlformats.org/officeDocument/2006/relationships/image" Target="../media/image104.wmf"/><Relationship Id="rId4" Type="http://schemas.openxmlformats.org/officeDocument/2006/relationships/image" Target="../media/image101.wmf"/><Relationship Id="rId9" Type="http://schemas.openxmlformats.org/officeDocument/2006/relationships/oleObject" Target="../embeddings/oleObject58.bin"/></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62.bin"/><Relationship Id="rId3" Type="http://schemas.openxmlformats.org/officeDocument/2006/relationships/image" Target="../media/image109.png"/><Relationship Id="rId7" Type="http://schemas.openxmlformats.org/officeDocument/2006/relationships/image" Target="../media/image107.wmf"/><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oleObject" Target="../embeddings/oleObject61.bin"/><Relationship Id="rId5" Type="http://schemas.openxmlformats.org/officeDocument/2006/relationships/image" Target="../media/image106.wmf"/><Relationship Id="rId4" Type="http://schemas.openxmlformats.org/officeDocument/2006/relationships/oleObject" Target="../embeddings/oleObject60.bin"/><Relationship Id="rId9" Type="http://schemas.openxmlformats.org/officeDocument/2006/relationships/image" Target="../media/image108.wmf"/></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64.bin"/><Relationship Id="rId3" Type="http://schemas.openxmlformats.org/officeDocument/2006/relationships/image" Target="../media/image130.png"/><Relationship Id="rId7" Type="http://schemas.openxmlformats.org/officeDocument/2006/relationships/image" Target="../media/image113.emf"/><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112.emf"/><Relationship Id="rId5" Type="http://schemas.openxmlformats.org/officeDocument/2006/relationships/image" Target="../media/image110.wmf"/><Relationship Id="rId4" Type="http://schemas.openxmlformats.org/officeDocument/2006/relationships/oleObject" Target="../embeddings/oleObject63.bin"/><Relationship Id="rId9" Type="http://schemas.openxmlformats.org/officeDocument/2006/relationships/image" Target="../media/image111.wmf"/></Relationships>
</file>

<file path=ppt/slides/_rels/slide46.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35.png"/><Relationship Id="rId7" Type="http://schemas.openxmlformats.org/officeDocument/2006/relationships/image" Target="../media/image116.emf"/><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115.emf"/><Relationship Id="rId5" Type="http://schemas.openxmlformats.org/officeDocument/2006/relationships/image" Target="../media/image114.wmf"/><Relationship Id="rId4" Type="http://schemas.openxmlformats.org/officeDocument/2006/relationships/oleObject" Target="../embeddings/oleObject65.bin"/><Relationship Id="rId9" Type="http://schemas.openxmlformats.org/officeDocument/2006/relationships/image" Target="../media/image118.png"/></Relationships>
</file>

<file path=ppt/slides/_rels/slide47.xml.rels><?xml version="1.0" encoding="UTF-8" standalone="yes"?>
<Relationships xmlns="http://schemas.openxmlformats.org/package/2006/relationships"><Relationship Id="rId8" Type="http://schemas.openxmlformats.org/officeDocument/2006/relationships/image" Target="../media/image121.wmf"/><Relationship Id="rId13" Type="http://schemas.openxmlformats.org/officeDocument/2006/relationships/oleObject" Target="../embeddings/oleObject71.bin"/><Relationship Id="rId3" Type="http://schemas.openxmlformats.org/officeDocument/2006/relationships/oleObject" Target="../embeddings/oleObject66.bin"/><Relationship Id="rId7" Type="http://schemas.openxmlformats.org/officeDocument/2006/relationships/oleObject" Target="../embeddings/oleObject68.bin"/><Relationship Id="rId12" Type="http://schemas.openxmlformats.org/officeDocument/2006/relationships/image" Target="../media/image123.wmf"/><Relationship Id="rId2" Type="http://schemas.openxmlformats.org/officeDocument/2006/relationships/slideLayout" Target="../slideLayouts/slideLayout2.xml"/><Relationship Id="rId16" Type="http://schemas.openxmlformats.org/officeDocument/2006/relationships/image" Target="../media/image125.wmf"/><Relationship Id="rId1" Type="http://schemas.openxmlformats.org/officeDocument/2006/relationships/vmlDrawing" Target="../drawings/vmlDrawing26.vml"/><Relationship Id="rId6" Type="http://schemas.openxmlformats.org/officeDocument/2006/relationships/image" Target="../media/image120.wmf"/><Relationship Id="rId11" Type="http://schemas.openxmlformats.org/officeDocument/2006/relationships/oleObject" Target="../embeddings/oleObject70.bin"/><Relationship Id="rId5" Type="http://schemas.openxmlformats.org/officeDocument/2006/relationships/oleObject" Target="../embeddings/oleObject67.bin"/><Relationship Id="rId15" Type="http://schemas.openxmlformats.org/officeDocument/2006/relationships/oleObject" Target="../embeddings/oleObject72.bin"/><Relationship Id="rId10" Type="http://schemas.openxmlformats.org/officeDocument/2006/relationships/image" Target="../media/image122.wmf"/><Relationship Id="rId4" Type="http://schemas.openxmlformats.org/officeDocument/2006/relationships/image" Target="../media/image119.wmf"/><Relationship Id="rId9" Type="http://schemas.openxmlformats.org/officeDocument/2006/relationships/oleObject" Target="../embeddings/oleObject69.bin"/><Relationship Id="rId14" Type="http://schemas.openxmlformats.org/officeDocument/2006/relationships/image" Target="../media/image124.wmf"/></Relationships>
</file>

<file path=ppt/slides/_rels/slide48.xml.rels><?xml version="1.0" encoding="UTF-8" standalone="yes"?>
<Relationships xmlns="http://schemas.openxmlformats.org/package/2006/relationships"><Relationship Id="rId8" Type="http://schemas.openxmlformats.org/officeDocument/2006/relationships/image" Target="../media/image128.wmf"/><Relationship Id="rId13" Type="http://schemas.openxmlformats.org/officeDocument/2006/relationships/oleObject" Target="../embeddings/oleObject78.bin"/><Relationship Id="rId3" Type="http://schemas.openxmlformats.org/officeDocument/2006/relationships/oleObject" Target="../embeddings/oleObject73.bin"/><Relationship Id="rId7" Type="http://schemas.openxmlformats.org/officeDocument/2006/relationships/oleObject" Target="../embeddings/oleObject75.bin"/><Relationship Id="rId12" Type="http://schemas.openxmlformats.org/officeDocument/2006/relationships/image" Target="../media/image130.wmf"/><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127.wmf"/><Relationship Id="rId11" Type="http://schemas.openxmlformats.org/officeDocument/2006/relationships/oleObject" Target="../embeddings/oleObject77.bin"/><Relationship Id="rId5" Type="http://schemas.openxmlformats.org/officeDocument/2006/relationships/oleObject" Target="../embeddings/oleObject74.bin"/><Relationship Id="rId10" Type="http://schemas.openxmlformats.org/officeDocument/2006/relationships/image" Target="../media/image129.wmf"/><Relationship Id="rId4" Type="http://schemas.openxmlformats.org/officeDocument/2006/relationships/image" Target="../media/image126.wmf"/><Relationship Id="rId9" Type="http://schemas.openxmlformats.org/officeDocument/2006/relationships/oleObject" Target="../embeddings/oleObject76.bin"/><Relationship Id="rId14" Type="http://schemas.openxmlformats.org/officeDocument/2006/relationships/image" Target="../media/image131.wmf"/></Relationships>
</file>

<file path=ppt/slides/_rels/slide49.xml.rels><?xml version="1.0" encoding="UTF-8" standalone="yes"?>
<Relationships xmlns="http://schemas.openxmlformats.org/package/2006/relationships"><Relationship Id="rId8" Type="http://schemas.openxmlformats.org/officeDocument/2006/relationships/image" Target="../media/image133.wmf"/><Relationship Id="rId3" Type="http://schemas.openxmlformats.org/officeDocument/2006/relationships/oleObject" Target="../embeddings/oleObject79.bin"/><Relationship Id="rId7" Type="http://schemas.openxmlformats.org/officeDocument/2006/relationships/oleObject" Target="../embeddings/oleObject80.bin"/><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image" Target="../media/image136.png"/><Relationship Id="rId5" Type="http://schemas.openxmlformats.org/officeDocument/2006/relationships/image" Target="../media/image134.png"/><Relationship Id="rId4" Type="http://schemas.openxmlformats.org/officeDocument/2006/relationships/image" Target="../media/image132.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81.bin"/><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image" Target="../media/image138.wmf"/><Relationship Id="rId5" Type="http://schemas.openxmlformats.org/officeDocument/2006/relationships/oleObject" Target="../embeddings/oleObject82.bin"/><Relationship Id="rId4" Type="http://schemas.openxmlformats.org/officeDocument/2006/relationships/image" Target="../media/image137.w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8" Type="http://schemas.openxmlformats.org/officeDocument/2006/relationships/image" Target="../media/image141.wmf"/><Relationship Id="rId3" Type="http://schemas.openxmlformats.org/officeDocument/2006/relationships/oleObject" Target="../embeddings/oleObject83.bin"/><Relationship Id="rId7" Type="http://schemas.openxmlformats.org/officeDocument/2006/relationships/oleObject" Target="../embeddings/oleObject85.bin"/><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media/image140.wmf"/><Relationship Id="rId5" Type="http://schemas.openxmlformats.org/officeDocument/2006/relationships/oleObject" Target="../embeddings/oleObject84.bin"/><Relationship Id="rId4" Type="http://schemas.openxmlformats.org/officeDocument/2006/relationships/image" Target="../media/image139.wmf"/></Relationships>
</file>

<file path=ppt/slides/_rels/slide53.xml.rels><?xml version="1.0" encoding="UTF-8" standalone="yes"?>
<Relationships xmlns="http://schemas.openxmlformats.org/package/2006/relationships"><Relationship Id="rId8" Type="http://schemas.openxmlformats.org/officeDocument/2006/relationships/image" Target="../media/image144.wmf"/><Relationship Id="rId3" Type="http://schemas.openxmlformats.org/officeDocument/2006/relationships/oleObject" Target="../embeddings/oleObject86.bin"/><Relationship Id="rId7" Type="http://schemas.openxmlformats.org/officeDocument/2006/relationships/oleObject" Target="../embeddings/oleObject88.bin"/><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143.wmf"/><Relationship Id="rId5" Type="http://schemas.openxmlformats.org/officeDocument/2006/relationships/oleObject" Target="../embeddings/oleObject87.bin"/><Relationship Id="rId4" Type="http://schemas.openxmlformats.org/officeDocument/2006/relationships/image" Target="../media/image142.w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89.bin"/><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image" Target="../media/image146.wmf"/><Relationship Id="rId5" Type="http://schemas.openxmlformats.org/officeDocument/2006/relationships/oleObject" Target="../embeddings/oleObject90.bin"/><Relationship Id="rId4" Type="http://schemas.openxmlformats.org/officeDocument/2006/relationships/image" Target="../media/image145.wmf"/></Relationships>
</file>

<file path=ppt/slides/_rels/slide5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47.emf"/><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56.xml.rels><?xml version="1.0" encoding="UTF-8" standalone="yes"?>
<Relationships xmlns="http://schemas.openxmlformats.org/package/2006/relationships"><Relationship Id="rId3" Type="http://schemas.openxmlformats.org/officeDocument/2006/relationships/image" Target="../media/image150.emf"/><Relationship Id="rId7" Type="http://schemas.openxmlformats.org/officeDocument/2006/relationships/image" Target="../media/image149.wmf"/><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oleObject" Target="../embeddings/oleObject92.bin"/><Relationship Id="rId5" Type="http://schemas.openxmlformats.org/officeDocument/2006/relationships/image" Target="../media/image148.wmf"/><Relationship Id="rId4" Type="http://schemas.openxmlformats.org/officeDocument/2006/relationships/oleObject" Target="../embeddings/oleObject91.bin"/></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95.bin"/><Relationship Id="rId13" Type="http://schemas.openxmlformats.org/officeDocument/2006/relationships/image" Target="../media/image155.wmf"/><Relationship Id="rId18" Type="http://schemas.openxmlformats.org/officeDocument/2006/relationships/oleObject" Target="../embeddings/oleObject100.bin"/><Relationship Id="rId3" Type="http://schemas.openxmlformats.org/officeDocument/2006/relationships/notesSlide" Target="../notesSlides/notesSlide4.xml"/><Relationship Id="rId21" Type="http://schemas.openxmlformats.org/officeDocument/2006/relationships/image" Target="../media/image159.wmf"/><Relationship Id="rId7" Type="http://schemas.openxmlformats.org/officeDocument/2006/relationships/image" Target="../media/image152.wmf"/><Relationship Id="rId12" Type="http://schemas.openxmlformats.org/officeDocument/2006/relationships/oleObject" Target="../embeddings/oleObject97.bin"/><Relationship Id="rId17" Type="http://schemas.openxmlformats.org/officeDocument/2006/relationships/image" Target="../media/image157.wmf"/><Relationship Id="rId2" Type="http://schemas.openxmlformats.org/officeDocument/2006/relationships/slideLayout" Target="../slideLayouts/slideLayout2.xml"/><Relationship Id="rId16" Type="http://schemas.openxmlformats.org/officeDocument/2006/relationships/oleObject" Target="../embeddings/oleObject99.bin"/><Relationship Id="rId20" Type="http://schemas.openxmlformats.org/officeDocument/2006/relationships/oleObject" Target="../embeddings/oleObject101.bin"/><Relationship Id="rId1" Type="http://schemas.openxmlformats.org/officeDocument/2006/relationships/vmlDrawing" Target="../drawings/vmlDrawing34.vml"/><Relationship Id="rId6" Type="http://schemas.openxmlformats.org/officeDocument/2006/relationships/oleObject" Target="../embeddings/oleObject94.bin"/><Relationship Id="rId11" Type="http://schemas.openxmlformats.org/officeDocument/2006/relationships/image" Target="../media/image154.wmf"/><Relationship Id="rId5" Type="http://schemas.openxmlformats.org/officeDocument/2006/relationships/image" Target="../media/image151.wmf"/><Relationship Id="rId15" Type="http://schemas.openxmlformats.org/officeDocument/2006/relationships/image" Target="../media/image156.wmf"/><Relationship Id="rId10" Type="http://schemas.openxmlformats.org/officeDocument/2006/relationships/oleObject" Target="../embeddings/oleObject96.bin"/><Relationship Id="rId19" Type="http://schemas.openxmlformats.org/officeDocument/2006/relationships/image" Target="../media/image158.wmf"/><Relationship Id="rId4" Type="http://schemas.openxmlformats.org/officeDocument/2006/relationships/oleObject" Target="../embeddings/oleObject93.bin"/><Relationship Id="rId9" Type="http://schemas.openxmlformats.org/officeDocument/2006/relationships/image" Target="../media/image153.wmf"/><Relationship Id="rId14" Type="http://schemas.openxmlformats.org/officeDocument/2006/relationships/oleObject" Target="../embeddings/oleObject98.bin"/></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02.bin"/><Relationship Id="rId2" Type="http://schemas.openxmlformats.org/officeDocument/2006/relationships/slideLayout" Target="../slideLayouts/slideLayout2.xml"/><Relationship Id="rId1" Type="http://schemas.openxmlformats.org/officeDocument/2006/relationships/vmlDrawing" Target="../drawings/vmlDrawing35.vml"/><Relationship Id="rId4" Type="http://schemas.openxmlformats.org/officeDocument/2006/relationships/image" Target="../media/image160.w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5.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wmf"/><Relationship Id="rId5" Type="http://schemas.openxmlformats.org/officeDocument/2006/relationships/oleObject" Target="../embeddings/oleObject2.bin"/><Relationship Id="rId4" Type="http://schemas.openxmlformats.org/officeDocument/2006/relationships/image" Target="../media/image3.wmf"/></Relationships>
</file>

<file path=ppt/slides/_rels/slide60.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62.wmf"/><Relationship Id="rId2" Type="http://schemas.openxmlformats.org/officeDocument/2006/relationships/slideLayout" Target="../slideLayouts/slideLayout3.xml"/><Relationship Id="rId1" Type="http://schemas.openxmlformats.org/officeDocument/2006/relationships/vmlDrawing" Target="../drawings/vmlDrawing36.vml"/><Relationship Id="rId6" Type="http://schemas.openxmlformats.org/officeDocument/2006/relationships/oleObject" Target="../embeddings/oleObject104.bin"/><Relationship Id="rId5" Type="http://schemas.openxmlformats.org/officeDocument/2006/relationships/image" Target="../media/image161.wmf"/><Relationship Id="rId4" Type="http://schemas.openxmlformats.org/officeDocument/2006/relationships/oleObject" Target="../embeddings/oleObject103.bin"/></Relationships>
</file>

<file path=ppt/slides/_rels/slide6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slideLayout" Target="../slideLayouts/slideLayout2.xml"/><Relationship Id="rId1" Type="http://schemas.openxmlformats.org/officeDocument/2006/relationships/vmlDrawing" Target="../drawings/vmlDrawing37.vml"/><Relationship Id="rId6" Type="http://schemas.openxmlformats.org/officeDocument/2006/relationships/image" Target="../media/image164.wmf"/><Relationship Id="rId5" Type="http://schemas.openxmlformats.org/officeDocument/2006/relationships/oleObject" Target="../embeddings/oleObject105.bin"/><Relationship Id="rId4" Type="http://schemas.openxmlformats.org/officeDocument/2006/relationships/image" Target="../media/image166.png"/></Relationships>
</file>

<file path=ppt/slides/_rels/slide6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slideLayout" Target="../slideLayouts/slideLayout2.xml"/><Relationship Id="rId1" Type="http://schemas.openxmlformats.org/officeDocument/2006/relationships/vmlDrawing" Target="../drawings/vmlDrawing38.vml"/><Relationship Id="rId5" Type="http://schemas.openxmlformats.org/officeDocument/2006/relationships/image" Target="../media/image167.wmf"/><Relationship Id="rId4" Type="http://schemas.openxmlformats.org/officeDocument/2006/relationships/oleObject" Target="../embeddings/oleObject106.bin"/></Relationships>
</file>

<file path=ppt/slides/_rels/slide63.xml.rels><?xml version="1.0" encoding="UTF-8" standalone="yes"?>
<Relationships xmlns="http://schemas.openxmlformats.org/package/2006/relationships"><Relationship Id="rId3" Type="http://schemas.openxmlformats.org/officeDocument/2006/relationships/image" Target="../media/image171.png"/><Relationship Id="rId7" Type="http://schemas.openxmlformats.org/officeDocument/2006/relationships/image" Target="../media/image173.png"/><Relationship Id="rId2" Type="http://schemas.openxmlformats.org/officeDocument/2006/relationships/slideLayout" Target="../slideLayouts/slideLayout3.xml"/><Relationship Id="rId1" Type="http://schemas.openxmlformats.org/officeDocument/2006/relationships/vmlDrawing" Target="../drawings/vmlDrawing39.vml"/><Relationship Id="rId6" Type="http://schemas.openxmlformats.org/officeDocument/2006/relationships/image" Target="../media/image169.wmf"/><Relationship Id="rId5" Type="http://schemas.openxmlformats.org/officeDocument/2006/relationships/oleObject" Target="../embeddings/oleObject107.bin"/><Relationship Id="rId4" Type="http://schemas.openxmlformats.org/officeDocument/2006/relationships/image" Target="../media/image172.png"/></Relationships>
</file>

<file path=ppt/slides/_rels/slide6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slideLayout" Target="../slideLayouts/slideLayout2.xml"/><Relationship Id="rId1" Type="http://schemas.openxmlformats.org/officeDocument/2006/relationships/vmlDrawing" Target="../drawings/vmlDrawing40.vml"/><Relationship Id="rId5" Type="http://schemas.openxmlformats.org/officeDocument/2006/relationships/image" Target="../media/image175.wmf"/><Relationship Id="rId4" Type="http://schemas.openxmlformats.org/officeDocument/2006/relationships/oleObject" Target="../embeddings/oleObject108.bin"/></Relationships>
</file>

<file path=ppt/slides/_rels/slide66.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slideLayout" Target="../slideLayouts/slideLayout2.xml"/><Relationship Id="rId1" Type="http://schemas.openxmlformats.org/officeDocument/2006/relationships/vmlDrawing" Target="../drawings/vmlDrawing41.vml"/><Relationship Id="rId6" Type="http://schemas.openxmlformats.org/officeDocument/2006/relationships/image" Target="../media/image179.png"/><Relationship Id="rId5" Type="http://schemas.openxmlformats.org/officeDocument/2006/relationships/image" Target="../media/image177.wmf"/><Relationship Id="rId4" Type="http://schemas.openxmlformats.org/officeDocument/2006/relationships/oleObject" Target="../embeddings/oleObject109.bin"/></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110.bin"/><Relationship Id="rId2" Type="http://schemas.openxmlformats.org/officeDocument/2006/relationships/slideLayout" Target="../slideLayouts/slideLayout2.xml"/><Relationship Id="rId1" Type="http://schemas.openxmlformats.org/officeDocument/2006/relationships/vmlDrawing" Target="../drawings/vmlDrawing42.vml"/><Relationship Id="rId6" Type="http://schemas.openxmlformats.org/officeDocument/2006/relationships/image" Target="../media/image181.wmf"/><Relationship Id="rId5" Type="http://schemas.openxmlformats.org/officeDocument/2006/relationships/oleObject" Target="../embeddings/oleObject111.bin"/><Relationship Id="rId4" Type="http://schemas.openxmlformats.org/officeDocument/2006/relationships/image" Target="../media/image180.w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112.bin"/><Relationship Id="rId2" Type="http://schemas.openxmlformats.org/officeDocument/2006/relationships/slideLayout" Target="../slideLayouts/slideLayout2.xml"/><Relationship Id="rId1" Type="http://schemas.openxmlformats.org/officeDocument/2006/relationships/vmlDrawing" Target="../drawings/vmlDrawing43.v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w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oleObject" Target="../embeddings/oleObject4.bin"/><Relationship Id="rId7" Type="http://schemas.openxmlformats.org/officeDocument/2006/relationships/oleObject" Target="../embeddings/oleObject6.bin"/><Relationship Id="rId12" Type="http://schemas.openxmlformats.org/officeDocument/2006/relationships/image" Target="../media/image10.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7.wmf"/><Relationship Id="rId11" Type="http://schemas.openxmlformats.org/officeDocument/2006/relationships/oleObject" Target="../embeddings/oleObject8.bin"/><Relationship Id="rId5" Type="http://schemas.openxmlformats.org/officeDocument/2006/relationships/oleObject" Target="../embeddings/oleObject5.bin"/><Relationship Id="rId10" Type="http://schemas.openxmlformats.org/officeDocument/2006/relationships/image" Target="../media/image9.wmf"/><Relationship Id="rId4" Type="http://schemas.openxmlformats.org/officeDocument/2006/relationships/image" Target="../media/image6.wmf"/><Relationship Id="rId9" Type="http://schemas.openxmlformats.org/officeDocument/2006/relationships/oleObject" Target="../embeddings/oleObject7.bin"/></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113.bin"/><Relationship Id="rId2" Type="http://schemas.openxmlformats.org/officeDocument/2006/relationships/slideLayout" Target="../slideLayouts/slideLayout2.xml"/><Relationship Id="rId1" Type="http://schemas.openxmlformats.org/officeDocument/2006/relationships/vmlDrawing" Target="../drawings/vmlDrawing44.v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wmf"/></Relationships>
</file>

<file path=ppt/slides/_rels/slide71.xml.rels><?xml version="1.0" encoding="UTF-8" standalone="yes"?>
<Relationships xmlns="http://schemas.openxmlformats.org/package/2006/relationships"><Relationship Id="rId8" Type="http://schemas.openxmlformats.org/officeDocument/2006/relationships/image" Target="../media/image188.wmf"/><Relationship Id="rId3" Type="http://schemas.openxmlformats.org/officeDocument/2006/relationships/image" Target="../media/image189.png"/><Relationship Id="rId7" Type="http://schemas.openxmlformats.org/officeDocument/2006/relationships/oleObject" Target="../embeddings/oleObject114.bin"/><Relationship Id="rId2" Type="http://schemas.openxmlformats.org/officeDocument/2006/relationships/slideLayout" Target="../slideLayouts/slideLayout1.xml"/><Relationship Id="rId1" Type="http://schemas.openxmlformats.org/officeDocument/2006/relationships/vmlDrawing" Target="../drawings/vmlDrawing45.v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9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8" Type="http://schemas.openxmlformats.org/officeDocument/2006/relationships/image" Target="../media/image195.wmf"/><Relationship Id="rId3" Type="http://schemas.openxmlformats.org/officeDocument/2006/relationships/oleObject" Target="../embeddings/oleObject115.bin"/><Relationship Id="rId7" Type="http://schemas.openxmlformats.org/officeDocument/2006/relationships/oleObject" Target="../embeddings/oleObject117.bin"/><Relationship Id="rId12" Type="http://schemas.openxmlformats.org/officeDocument/2006/relationships/image" Target="../media/image197.wmf"/><Relationship Id="rId2" Type="http://schemas.openxmlformats.org/officeDocument/2006/relationships/slideLayout" Target="../slideLayouts/slideLayout2.xml"/><Relationship Id="rId1" Type="http://schemas.openxmlformats.org/officeDocument/2006/relationships/vmlDrawing" Target="../drawings/vmlDrawing46.vml"/><Relationship Id="rId6" Type="http://schemas.openxmlformats.org/officeDocument/2006/relationships/image" Target="../media/image194.wmf"/><Relationship Id="rId11" Type="http://schemas.openxmlformats.org/officeDocument/2006/relationships/oleObject" Target="../embeddings/oleObject119.bin"/><Relationship Id="rId5" Type="http://schemas.openxmlformats.org/officeDocument/2006/relationships/oleObject" Target="../embeddings/oleObject116.bin"/><Relationship Id="rId10" Type="http://schemas.openxmlformats.org/officeDocument/2006/relationships/image" Target="../media/image196.wmf"/><Relationship Id="rId4" Type="http://schemas.openxmlformats.org/officeDocument/2006/relationships/image" Target="../media/image193.wmf"/><Relationship Id="rId9" Type="http://schemas.openxmlformats.org/officeDocument/2006/relationships/oleObject" Target="../embeddings/oleObject118.bin"/></Relationships>
</file>

<file path=ppt/slides/_rels/slide76.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8" Type="http://schemas.openxmlformats.org/officeDocument/2006/relationships/image" Target="../media/image207.wmf"/><Relationship Id="rId13" Type="http://schemas.openxmlformats.org/officeDocument/2006/relationships/oleObject" Target="../embeddings/oleObject125.bin"/><Relationship Id="rId3" Type="http://schemas.openxmlformats.org/officeDocument/2006/relationships/oleObject" Target="../embeddings/oleObject120.bin"/><Relationship Id="rId7" Type="http://schemas.openxmlformats.org/officeDocument/2006/relationships/oleObject" Target="../embeddings/oleObject122.bin"/><Relationship Id="rId12" Type="http://schemas.openxmlformats.org/officeDocument/2006/relationships/image" Target="../media/image209.wmf"/><Relationship Id="rId2" Type="http://schemas.openxmlformats.org/officeDocument/2006/relationships/slideLayout" Target="../slideLayouts/slideLayout2.xml"/><Relationship Id="rId16" Type="http://schemas.openxmlformats.org/officeDocument/2006/relationships/image" Target="../media/image211.wmf"/><Relationship Id="rId1" Type="http://schemas.openxmlformats.org/officeDocument/2006/relationships/vmlDrawing" Target="../drawings/vmlDrawing47.vml"/><Relationship Id="rId6" Type="http://schemas.openxmlformats.org/officeDocument/2006/relationships/image" Target="../media/image206.wmf"/><Relationship Id="rId11" Type="http://schemas.openxmlformats.org/officeDocument/2006/relationships/oleObject" Target="../embeddings/oleObject124.bin"/><Relationship Id="rId5" Type="http://schemas.openxmlformats.org/officeDocument/2006/relationships/oleObject" Target="../embeddings/oleObject121.bin"/><Relationship Id="rId15" Type="http://schemas.openxmlformats.org/officeDocument/2006/relationships/oleObject" Target="../embeddings/oleObject126.bin"/><Relationship Id="rId10" Type="http://schemas.openxmlformats.org/officeDocument/2006/relationships/image" Target="../media/image208.wmf"/><Relationship Id="rId4" Type="http://schemas.openxmlformats.org/officeDocument/2006/relationships/image" Target="../media/image205.wmf"/><Relationship Id="rId9" Type="http://schemas.openxmlformats.org/officeDocument/2006/relationships/oleObject" Target="../embeddings/oleObject123.bin"/><Relationship Id="rId14" Type="http://schemas.openxmlformats.org/officeDocument/2006/relationships/image" Target="../media/image210.wmf"/></Relationships>
</file>

<file path=ppt/slides/_rels/slide83.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8" Type="http://schemas.openxmlformats.org/officeDocument/2006/relationships/image" Target="../media/image217.wmf"/><Relationship Id="rId3" Type="http://schemas.openxmlformats.org/officeDocument/2006/relationships/oleObject" Target="../embeddings/oleObject127.bin"/><Relationship Id="rId7" Type="http://schemas.openxmlformats.org/officeDocument/2006/relationships/oleObject" Target="../embeddings/oleObject129.bin"/><Relationship Id="rId12" Type="http://schemas.openxmlformats.org/officeDocument/2006/relationships/image" Target="../media/image219.wmf"/><Relationship Id="rId2" Type="http://schemas.openxmlformats.org/officeDocument/2006/relationships/slideLayout" Target="../slideLayouts/slideLayout2.xml"/><Relationship Id="rId1" Type="http://schemas.openxmlformats.org/officeDocument/2006/relationships/vmlDrawing" Target="../drawings/vmlDrawing48.vml"/><Relationship Id="rId6" Type="http://schemas.openxmlformats.org/officeDocument/2006/relationships/image" Target="../media/image216.wmf"/><Relationship Id="rId11" Type="http://schemas.openxmlformats.org/officeDocument/2006/relationships/oleObject" Target="../embeddings/oleObject131.bin"/><Relationship Id="rId5" Type="http://schemas.openxmlformats.org/officeDocument/2006/relationships/oleObject" Target="../embeddings/oleObject128.bin"/><Relationship Id="rId10" Type="http://schemas.openxmlformats.org/officeDocument/2006/relationships/image" Target="../media/image218.wmf"/><Relationship Id="rId4" Type="http://schemas.openxmlformats.org/officeDocument/2006/relationships/image" Target="../media/image215.wmf"/><Relationship Id="rId9" Type="http://schemas.openxmlformats.org/officeDocument/2006/relationships/oleObject" Target="../embeddings/oleObject130.bin"/></Relationships>
</file>

<file path=ppt/slides/_rels/slide86.xml.rels><?xml version="1.0" encoding="UTF-8" standalone="yes"?>
<Relationships xmlns="http://schemas.openxmlformats.org/package/2006/relationships"><Relationship Id="rId3" Type="http://schemas.openxmlformats.org/officeDocument/2006/relationships/image" Target="../media/image221.emf"/><Relationship Id="rId2" Type="http://schemas.openxmlformats.org/officeDocument/2006/relationships/slideLayout" Target="../slideLayouts/slideLayout2.xml"/><Relationship Id="rId1" Type="http://schemas.openxmlformats.org/officeDocument/2006/relationships/vmlDrawing" Target="../drawings/vmlDrawing49.vml"/><Relationship Id="rId5" Type="http://schemas.openxmlformats.org/officeDocument/2006/relationships/image" Target="../media/image220.wmf"/><Relationship Id="rId4" Type="http://schemas.openxmlformats.org/officeDocument/2006/relationships/oleObject" Target="../embeddings/oleObject132.bin"/></Relationships>
</file>

<file path=ppt/slides/_rels/slide87.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24.emf"/><Relationship Id="rId2" Type="http://schemas.openxmlformats.org/officeDocument/2006/relationships/image" Target="../media/image223.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3" Type="http://schemas.openxmlformats.org/officeDocument/2006/relationships/hyperlink" Target="https://media.pearsoncmg.com/ph/bp/bp_stock_econometrics_4_cw/content/datapages/replication/Econometrics4e_Replication_Files.zip" TargetMode="External"/><Relationship Id="rId2" Type="http://schemas.openxmlformats.org/officeDocument/2006/relationships/hyperlink" Target="https://media.pearsoncmg.com/ph/bp/bp_stock_econometrics_4_cw/#datafiles" TargetMode="Externa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8" Type="http://schemas.openxmlformats.org/officeDocument/2006/relationships/image" Target="../media/image227.wmf"/><Relationship Id="rId13" Type="http://schemas.openxmlformats.org/officeDocument/2006/relationships/oleObject" Target="../embeddings/oleObject138.bin"/><Relationship Id="rId3" Type="http://schemas.openxmlformats.org/officeDocument/2006/relationships/oleObject" Target="../embeddings/oleObject133.bin"/><Relationship Id="rId7" Type="http://schemas.openxmlformats.org/officeDocument/2006/relationships/oleObject" Target="../embeddings/oleObject135.bin"/><Relationship Id="rId12" Type="http://schemas.openxmlformats.org/officeDocument/2006/relationships/image" Target="../media/image229.wmf"/><Relationship Id="rId2" Type="http://schemas.openxmlformats.org/officeDocument/2006/relationships/slideLayout" Target="../slideLayouts/slideLayout2.xml"/><Relationship Id="rId16" Type="http://schemas.openxmlformats.org/officeDocument/2006/relationships/image" Target="../media/image232.png"/><Relationship Id="rId1" Type="http://schemas.openxmlformats.org/officeDocument/2006/relationships/vmlDrawing" Target="../drawings/vmlDrawing50.vml"/><Relationship Id="rId6" Type="http://schemas.openxmlformats.org/officeDocument/2006/relationships/image" Target="../media/image226.wmf"/><Relationship Id="rId11" Type="http://schemas.openxmlformats.org/officeDocument/2006/relationships/oleObject" Target="../embeddings/oleObject137.bin"/><Relationship Id="rId5" Type="http://schemas.openxmlformats.org/officeDocument/2006/relationships/oleObject" Target="../embeddings/oleObject134.bin"/><Relationship Id="rId15" Type="http://schemas.openxmlformats.org/officeDocument/2006/relationships/image" Target="../media/image231.png"/><Relationship Id="rId10" Type="http://schemas.openxmlformats.org/officeDocument/2006/relationships/image" Target="../media/image228.wmf"/><Relationship Id="rId4" Type="http://schemas.openxmlformats.org/officeDocument/2006/relationships/image" Target="../media/image225.wmf"/><Relationship Id="rId9" Type="http://schemas.openxmlformats.org/officeDocument/2006/relationships/oleObject" Target="../embeddings/oleObject136.bin"/><Relationship Id="rId14" Type="http://schemas.openxmlformats.org/officeDocument/2006/relationships/image" Target="../media/image230.wmf"/></Relationships>
</file>

<file path=ppt/slides/_rels/slide93.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8" Type="http://schemas.openxmlformats.org/officeDocument/2006/relationships/image" Target="../media/image237.wmf"/><Relationship Id="rId3" Type="http://schemas.openxmlformats.org/officeDocument/2006/relationships/oleObject" Target="../embeddings/oleObject139.bin"/><Relationship Id="rId7" Type="http://schemas.openxmlformats.org/officeDocument/2006/relationships/oleObject" Target="../embeddings/oleObject141.bin"/><Relationship Id="rId2" Type="http://schemas.openxmlformats.org/officeDocument/2006/relationships/slideLayout" Target="../slideLayouts/slideLayout2.xml"/><Relationship Id="rId1" Type="http://schemas.openxmlformats.org/officeDocument/2006/relationships/vmlDrawing" Target="../drawings/vmlDrawing51.vml"/><Relationship Id="rId6" Type="http://schemas.openxmlformats.org/officeDocument/2006/relationships/image" Target="../media/image236.wmf"/><Relationship Id="rId11" Type="http://schemas.openxmlformats.org/officeDocument/2006/relationships/image" Target="../media/image239.emf"/><Relationship Id="rId5" Type="http://schemas.openxmlformats.org/officeDocument/2006/relationships/oleObject" Target="../embeddings/oleObject140.bin"/><Relationship Id="rId10" Type="http://schemas.openxmlformats.org/officeDocument/2006/relationships/image" Target="../media/image238.wmf"/><Relationship Id="rId4" Type="http://schemas.openxmlformats.org/officeDocument/2006/relationships/image" Target="../media/image235.wmf"/><Relationship Id="rId9" Type="http://schemas.openxmlformats.org/officeDocument/2006/relationships/oleObject" Target="../embeddings/oleObject142.bin"/></Relationships>
</file>

<file path=ppt/slides/_rels/slide96.xml.rels><?xml version="1.0" encoding="UTF-8" standalone="yes"?>
<Relationships xmlns="http://schemas.openxmlformats.org/package/2006/relationships"><Relationship Id="rId8" Type="http://schemas.openxmlformats.org/officeDocument/2006/relationships/image" Target="../media/image242.wmf"/><Relationship Id="rId3" Type="http://schemas.openxmlformats.org/officeDocument/2006/relationships/oleObject" Target="../embeddings/oleObject143.bin"/><Relationship Id="rId7" Type="http://schemas.openxmlformats.org/officeDocument/2006/relationships/oleObject" Target="../embeddings/oleObject145.bin"/><Relationship Id="rId2" Type="http://schemas.openxmlformats.org/officeDocument/2006/relationships/slideLayout" Target="../slideLayouts/slideLayout1.xml"/><Relationship Id="rId1" Type="http://schemas.openxmlformats.org/officeDocument/2006/relationships/vmlDrawing" Target="../drawings/vmlDrawing52.vml"/><Relationship Id="rId6" Type="http://schemas.openxmlformats.org/officeDocument/2006/relationships/image" Target="../media/image241.wmf"/><Relationship Id="rId5" Type="http://schemas.openxmlformats.org/officeDocument/2006/relationships/oleObject" Target="../embeddings/oleObject144.bin"/><Relationship Id="rId10" Type="http://schemas.openxmlformats.org/officeDocument/2006/relationships/image" Target="../media/image243.wmf"/><Relationship Id="rId4" Type="http://schemas.openxmlformats.org/officeDocument/2006/relationships/image" Target="../media/image240.wmf"/><Relationship Id="rId9" Type="http://schemas.openxmlformats.org/officeDocument/2006/relationships/oleObject" Target="../embeddings/oleObject146.bin"/></Relationships>
</file>

<file path=ppt/slides/_rels/slide97.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s://media.pearsoncmg.com/ph/bp/bp_stock_econometrics_4_cw/content/datapages/replication/Econometrics4e_Replication_Files.zip" TargetMode="External"/><Relationship Id="rId2" Type="http://schemas.openxmlformats.org/officeDocument/2006/relationships/hyperlink" Target="https://media.pearsoncmg.com/ph/bp/bp_stock_econometrics_4_cw/#datafiles"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1783117"/>
            <a:ext cx="9144000" cy="1015663"/>
          </a:xfrm>
          <a:prstGeom prst="rect">
            <a:avLst/>
          </a:prstGeom>
          <a:noFill/>
        </p:spPr>
        <p:txBody>
          <a:bodyPr wrap="square" rtlCol="0">
            <a:spAutoFit/>
          </a:bodyPr>
          <a:lstStyle/>
          <a:p>
            <a:pPr algn="ctr"/>
            <a:r>
              <a:rPr lang="zh-CN" altLang="en-US" sz="6000" dirty="0">
                <a:solidFill>
                  <a:srgbClr val="CD0A1A"/>
                </a:solidFill>
                <a:latin typeface="华文琥珀" panose="02010800040101010101" pitchFamily="2" charset="-122"/>
                <a:ea typeface="华文琥珀" panose="02010800040101010101" pitchFamily="2" charset="-122"/>
              </a:rPr>
              <a:t>内生性与</a:t>
            </a:r>
            <a:r>
              <a:rPr lang="en-US" altLang="zh-CN" sz="6000" dirty="0">
                <a:solidFill>
                  <a:srgbClr val="CD0A1A"/>
                </a:solidFill>
                <a:latin typeface="华文琥珀" panose="02010800040101010101" pitchFamily="2" charset="-122"/>
                <a:ea typeface="华文琥珀" panose="02010800040101010101" pitchFamily="2" charset="-122"/>
              </a:rPr>
              <a:t>ERM</a:t>
            </a:r>
            <a:r>
              <a:rPr lang="zh-CN" altLang="en-US" sz="6000" dirty="0">
                <a:solidFill>
                  <a:srgbClr val="CD0A1A"/>
                </a:solidFill>
                <a:latin typeface="华文琥珀" panose="02010800040101010101" pitchFamily="2" charset="-122"/>
                <a:ea typeface="华文琥珀" panose="02010800040101010101" pitchFamily="2" charset="-122"/>
              </a:rPr>
              <a:t>专题</a:t>
            </a:r>
          </a:p>
        </p:txBody>
      </p:sp>
      <p:sp>
        <p:nvSpPr>
          <p:cNvPr id="3" name="文本框 2"/>
          <p:cNvSpPr txBox="1"/>
          <p:nvPr/>
        </p:nvSpPr>
        <p:spPr>
          <a:xfrm>
            <a:off x="2426863" y="3601058"/>
            <a:ext cx="4031087" cy="1508105"/>
          </a:xfrm>
          <a:prstGeom prst="rect">
            <a:avLst/>
          </a:prstGeom>
          <a:noFill/>
        </p:spPr>
        <p:txBody>
          <a:bodyPr wrap="square" rtlCol="0">
            <a:spAutoFit/>
          </a:bodyPr>
          <a:lstStyle/>
          <a:p>
            <a:pPr algn="ctr"/>
            <a:r>
              <a:rPr lang="zh-CN" altLang="en-US" sz="4000" dirty="0">
                <a:solidFill>
                  <a:srgbClr val="0070C0"/>
                </a:solidFill>
                <a:latin typeface="华文行楷" panose="02010800040101010101" pitchFamily="2" charset="-122"/>
                <a:ea typeface="华文行楷" panose="02010800040101010101" pitchFamily="2" charset="-122"/>
              </a:rPr>
              <a:t>陈传波</a:t>
            </a:r>
            <a:endParaRPr lang="en-US" altLang="zh-CN" sz="4000" dirty="0">
              <a:solidFill>
                <a:srgbClr val="0070C0"/>
              </a:solidFill>
              <a:latin typeface="华文行楷" panose="02010800040101010101" pitchFamily="2" charset="-122"/>
              <a:ea typeface="华文行楷" panose="02010800040101010101" pitchFamily="2" charset="-122"/>
            </a:endParaRPr>
          </a:p>
          <a:p>
            <a:pPr algn="ctr"/>
            <a:endParaRPr lang="en-US" altLang="zh-CN" sz="2800" dirty="0">
              <a:solidFill>
                <a:srgbClr val="CD0A1A"/>
              </a:solidFill>
              <a:latin typeface="微软雅黑" panose="020B0503020204020204" pitchFamily="34" charset="-122"/>
              <a:ea typeface="微软雅黑" panose="020B0503020204020204" pitchFamily="34" charset="-122"/>
            </a:endParaRPr>
          </a:p>
          <a:p>
            <a:pPr algn="ctr"/>
            <a:r>
              <a:rPr lang="en-US" altLang="zh-CN" sz="2400" dirty="0">
                <a:solidFill>
                  <a:srgbClr val="CD0A1A"/>
                </a:solidFill>
                <a:latin typeface="微软雅黑" panose="020B0503020204020204" pitchFamily="34" charset="-122"/>
                <a:ea typeface="微软雅黑" panose="020B0503020204020204" pitchFamily="34" charset="-122"/>
                <a:hlinkClick r:id="rId2"/>
              </a:rPr>
              <a:t>chris@ruc.edu.cn</a:t>
            </a:r>
            <a:endParaRPr lang="en-US" altLang="zh-CN" sz="2400" dirty="0">
              <a:solidFill>
                <a:srgbClr val="CD0A1A"/>
              </a:solidFill>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a:t>中国人民大学，陈传波</a:t>
            </a:r>
            <a:endParaRPr lang="zh-CN" altLang="en-US" dirty="0"/>
          </a:p>
        </p:txBody>
      </p:sp>
      <p:sp>
        <p:nvSpPr>
          <p:cNvPr id="5" name="日期占位符 4"/>
          <p:cNvSpPr>
            <a:spLocks noGrp="1"/>
          </p:cNvSpPr>
          <p:nvPr>
            <p:ph type="dt" sz="half" idx="10"/>
          </p:nvPr>
        </p:nvSpPr>
        <p:spPr/>
        <p:txBody>
          <a:bodyPr/>
          <a:lstStyle/>
          <a:p>
            <a:fld id="{7E3E3A50-9FFF-4CCB-BD1C-0FCEB5B9F5CE}" type="datetime1">
              <a:rPr lang="zh-CN" altLang="en-US" smtClean="0"/>
              <a:t>2021/3/2</a:t>
            </a:fld>
            <a:endParaRPr lang="zh-CN" altLang="en-US"/>
          </a:p>
        </p:txBody>
      </p:sp>
      <p:sp>
        <p:nvSpPr>
          <p:cNvPr id="6" name="灯片编号占位符 5"/>
          <p:cNvSpPr>
            <a:spLocks noGrp="1"/>
          </p:cNvSpPr>
          <p:nvPr>
            <p:ph type="sldNum" sz="quarter" idx="12"/>
          </p:nvPr>
        </p:nvSpPr>
        <p:spPr/>
        <p:txBody>
          <a:bodyPr/>
          <a:lstStyle/>
          <a:p>
            <a:fld id="{830A7F27-03B8-4061-A296-0403CCA889D8}" type="slidenum">
              <a:rPr lang="zh-CN" altLang="en-US" smtClean="0"/>
              <a:t>1</a:t>
            </a:fld>
            <a:endParaRPr lang="zh-CN" altLang="en-US"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857500" cy="4572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94891" y="160213"/>
            <a:ext cx="8807570" cy="584775"/>
          </a:xfrm>
          <a:prstGeom prst="rect">
            <a:avLst/>
          </a:prstGeom>
        </p:spPr>
        <p:txBody>
          <a:bodyPr wrap="square">
            <a:spAutoFit/>
          </a:bodyPr>
          <a:lstStyle/>
          <a:p>
            <a:pPr algn="ctr"/>
            <a:r>
              <a:rPr lang="zh-CN" altLang="en-US" sz="3200" dirty="0"/>
              <a:t>随机变量：可能取值及其对应概率确定</a:t>
            </a:r>
          </a:p>
        </p:txBody>
      </p:sp>
      <mc:AlternateContent xmlns:mc="http://schemas.openxmlformats.org/markup-compatibility/2006" xmlns:a14="http://schemas.microsoft.com/office/drawing/2010/main">
        <mc:Choice Requires="a14">
          <p:sp>
            <p:nvSpPr>
              <p:cNvPr id="20" name="Rectangle 1"/>
              <p:cNvSpPr>
                <a:spLocks noChangeArrowheads="1"/>
              </p:cNvSpPr>
              <p:nvPr/>
            </p:nvSpPr>
            <p:spPr bwMode="auto">
              <a:xfrm>
                <a:off x="191079" y="3784983"/>
                <a:ext cx="6028196" cy="133613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342900" lvl="0" indent="-342900" fontAlgn="base">
                  <a:spcBef>
                    <a:spcPct val="0"/>
                  </a:spcBef>
                  <a:spcAft>
                    <a:spcPct val="0"/>
                  </a:spcAft>
                  <a:buFont typeface="Arial" panose="020B0604020202020204" pitchFamily="34" charset="0"/>
                  <a:buChar char="•"/>
                </a:pPr>
                <a14:m>
                  <m:oMath xmlns:m="http://schemas.openxmlformats.org/officeDocument/2006/math">
                    <m:r>
                      <a:rPr lang="zh-CN" altLang="en-US" sz="2000" b="1" i="1" dirty="0" smtClean="0">
                        <a:latin typeface="Cambria Math" panose="02040503050406030204" pitchFamily="18" charset="0"/>
                        <a:cs typeface="Times New Roman" panose="02020603050405020304" pitchFamily="18" charset="0"/>
                      </a:rPr>
                      <m:t>期望</m:t>
                    </m:r>
                    <m:r>
                      <m:rPr>
                        <m:nor/>
                      </m:rPr>
                      <a:rPr lang="en-US" altLang="zh-CN" sz="2000" b="1" i="1" dirty="0" smtClean="0">
                        <a:latin typeface="Times New Roman" panose="02020603050405020304" pitchFamily="18" charset="0"/>
                        <a:cs typeface="Times New Roman" panose="02020603050405020304" pitchFamily="18" charset="0"/>
                      </a:rPr>
                      <m:t>E</m:t>
                    </m:r>
                    <m:r>
                      <m:rPr>
                        <m:nor/>
                      </m:rPr>
                      <a:rPr lang="en-US" altLang="zh-CN" sz="2000" b="1" i="1" dirty="0">
                        <a:latin typeface="Times New Roman" panose="02020603050405020304" pitchFamily="18" charset="0"/>
                        <a:cs typeface="Times New Roman" panose="02020603050405020304" pitchFamily="18" charset="0"/>
                      </a:rPr>
                      <m:t>x</m:t>
                    </m:r>
                  </m:oMath>
                </a14:m>
                <a:r>
                  <a:rPr lang="zh-CN" altLang="en-US" sz="2000" dirty="0"/>
                  <a:t>是所有可能取值按其概率加权求和，</a:t>
                </a:r>
                <a:endParaRPr lang="en-US" altLang="zh-CN" sz="2000" dirty="0"/>
              </a:p>
              <a:p>
                <a:pPr lvl="0" indent="304800" fontAlgn="base">
                  <a:spcBef>
                    <a:spcPct val="0"/>
                  </a:spcBef>
                  <a:spcAft>
                    <a:spcPct val="0"/>
                  </a:spcAft>
                </a:pPr>
                <a:r>
                  <a:rPr lang="zh-CN" altLang="en-US" sz="2000" dirty="0"/>
                  <a:t>必为非随机常数</a:t>
                </a:r>
                <a:endParaRPr lang="en-US" altLang="zh-CN" sz="2000" dirty="0"/>
              </a:p>
              <a:p>
                <a:pPr lvl="0" indent="304800" fontAlgn="base">
                  <a:spcBef>
                    <a:spcPct val="0"/>
                  </a:spcBef>
                  <a:spcAft>
                    <a:spcPct val="0"/>
                  </a:spcAft>
                </a:pPr>
                <a:r>
                  <a:rPr lang="zh-CN" altLang="en-US" sz="2000" dirty="0"/>
                  <a:t>离散随机变量的期望：</a:t>
                </a:r>
                <a14:m>
                  <m:oMath xmlns:m="http://schemas.openxmlformats.org/officeDocument/2006/math">
                    <m:r>
                      <a:rPr lang="en-US" altLang="zh-CN" sz="2000" i="1" dirty="0" smtClean="0">
                        <a:solidFill>
                          <a:srgbClr val="FF0000"/>
                        </a:solidFill>
                        <a:latin typeface="Cambria Math" panose="02040503050406030204" pitchFamily="18" charset="0"/>
                      </a:rPr>
                      <m:t>𝐸</m:t>
                    </m:r>
                    <m:r>
                      <a:rPr lang="en-US" altLang="zh-CN" sz="2000" b="0" i="1" dirty="0" smtClean="0">
                        <a:solidFill>
                          <a:srgbClr val="FF0000"/>
                        </a:solidFill>
                        <a:latin typeface="Cambria Math" panose="02040503050406030204" pitchFamily="18" charset="0"/>
                      </a:rPr>
                      <m:t>𝑥</m:t>
                    </m:r>
                    <m:r>
                      <a:rPr lang="en-US" altLang="zh-CN" sz="2000" b="0" i="1" dirty="0" smtClean="0">
                        <a:latin typeface="Cambria Math" panose="02040503050406030204" pitchFamily="18" charset="0"/>
                      </a:rPr>
                      <m:t>=</m:t>
                    </m:r>
                    <m:nary>
                      <m:naryPr>
                        <m:chr m:val="∑"/>
                        <m:ctrlPr>
                          <a:rPr lang="en-US" altLang="zh-CN" sz="2000" b="0" i="1" dirty="0" smtClean="0">
                            <a:latin typeface="Cambria Math" panose="02040503050406030204" pitchFamily="18" charset="0"/>
                          </a:rPr>
                        </m:ctrlPr>
                      </m:naryPr>
                      <m:sub>
                        <m:r>
                          <a:rPr lang="en-US" altLang="zh-CN" sz="2000" b="0" i="1" dirty="0" smtClean="0">
                            <a:latin typeface="Cambria Math" panose="02040503050406030204" pitchFamily="18" charset="0"/>
                          </a:rPr>
                          <m:t>𝑖</m:t>
                        </m:r>
                        <m:r>
                          <a:rPr lang="en-US" altLang="zh-CN" sz="2000" b="0" i="1" dirty="0" smtClean="0">
                            <a:latin typeface="Cambria Math" panose="02040503050406030204" pitchFamily="18" charset="0"/>
                          </a:rPr>
                          <m:t>=1</m:t>
                        </m:r>
                      </m:sub>
                      <m:sup>
                        <m:r>
                          <a:rPr lang="en-US" altLang="zh-CN" sz="2000" b="0" i="1" dirty="0" smtClean="0">
                            <a:latin typeface="Cambria Math" panose="02040503050406030204" pitchFamily="18" charset="0"/>
                          </a:rPr>
                          <m:t>𝑛</m:t>
                        </m:r>
                      </m:sup>
                      <m:e>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𝑥</m:t>
                            </m:r>
                          </m:e>
                          <m:sub>
                            <m:r>
                              <a:rPr lang="en-US" altLang="zh-CN" sz="2000" b="0" i="1" dirty="0" smtClean="0">
                                <a:latin typeface="Cambria Math" panose="02040503050406030204" pitchFamily="18" charset="0"/>
                              </a:rPr>
                              <m:t>𝑖</m:t>
                            </m:r>
                          </m:sub>
                        </m:sSub>
                        <m:r>
                          <a:rPr lang="en-US" altLang="zh-CN" sz="2000" b="0" i="1" dirty="0" smtClean="0">
                            <a:latin typeface="Cambria Math" panose="02040503050406030204" pitchFamily="18" charset="0"/>
                          </a:rPr>
                          <m:t>𝑓</m:t>
                        </m:r>
                        <m:d>
                          <m:dPr>
                            <m:ctrlPr>
                              <a:rPr lang="en-US" altLang="zh-CN" sz="2000" b="0" i="1" dirty="0" smtClean="0">
                                <a:latin typeface="Cambria Math" panose="02040503050406030204" pitchFamily="18" charset="0"/>
                              </a:rPr>
                            </m:ctrlPr>
                          </m:dPr>
                          <m:e>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𝑥</m:t>
                                </m:r>
                              </m:e>
                              <m:sub>
                                <m:r>
                                  <a:rPr lang="en-US" altLang="zh-CN" sz="2000" b="0" i="1" dirty="0" smtClean="0">
                                    <a:latin typeface="Cambria Math" panose="02040503050406030204" pitchFamily="18" charset="0"/>
                                  </a:rPr>
                                  <m:t>𝑖</m:t>
                                </m:r>
                              </m:sub>
                            </m:sSub>
                            <m:r>
                              <a:rPr lang="en-US" altLang="zh-CN" sz="2000" b="0" i="1" dirty="0" smtClean="0">
                                <a:latin typeface="Cambria Math" panose="02040503050406030204" pitchFamily="18" charset="0"/>
                              </a:rPr>
                              <m:t> </m:t>
                            </m:r>
                          </m:e>
                        </m:d>
                      </m:e>
                    </m:nary>
                    <m:r>
                      <a:rPr lang="en-US" altLang="zh-CN" sz="2000" b="0" i="1" dirty="0" smtClean="0">
                        <a:latin typeface="Cambria Math" panose="02040503050406030204" pitchFamily="18" charset="0"/>
                      </a:rPr>
                      <m:t>  </m:t>
                    </m:r>
                  </m:oMath>
                </a14:m>
                <a:r>
                  <a:rPr lang="en-US" altLang="zh-CN" sz="2000" dirty="0"/>
                  <a:t> </a:t>
                </a:r>
              </a:p>
              <a:p>
                <a:pPr lvl="0" indent="304800" fontAlgn="base">
                  <a:spcBef>
                    <a:spcPct val="0"/>
                  </a:spcBef>
                  <a:spcAft>
                    <a:spcPct val="0"/>
                  </a:spcAft>
                </a:pPr>
                <a:r>
                  <a:rPr lang="zh-CN" altLang="en-US" sz="2000" dirty="0"/>
                  <a:t>连续</a:t>
                </a:r>
                <a14:m>
                  <m:oMath xmlns:m="http://schemas.openxmlformats.org/officeDocument/2006/math">
                    <m:r>
                      <a:rPr lang="zh-CN" altLang="en-US" sz="2000" b="0" i="1" dirty="0" smtClean="0">
                        <a:latin typeface="Cambria Math" panose="02040503050406030204" pitchFamily="18" charset="0"/>
                      </a:rPr>
                      <m:t>随机</m:t>
                    </m:r>
                    <m:r>
                      <a:rPr lang="zh-CN" altLang="en-US" sz="2000" i="1" dirty="0">
                        <a:latin typeface="Cambria Math" panose="02040503050406030204" pitchFamily="18" charset="0"/>
                      </a:rPr>
                      <m:t>变量</m:t>
                    </m:r>
                    <m:r>
                      <a:rPr lang="zh-CN" altLang="en-US" sz="2000" b="0" i="1" dirty="0" smtClean="0">
                        <a:latin typeface="Cambria Math" panose="02040503050406030204" pitchFamily="18" charset="0"/>
                      </a:rPr>
                      <m:t>的</m:t>
                    </m:r>
                    <m:r>
                      <a:rPr lang="zh-CN" altLang="en-US" sz="2000" i="1" dirty="0">
                        <a:latin typeface="Cambria Math" panose="02040503050406030204" pitchFamily="18" charset="0"/>
                      </a:rPr>
                      <m:t>期望</m:t>
                    </m:r>
                    <m:r>
                      <a:rPr lang="zh-CN" altLang="en-US" sz="2000" b="0" i="1" dirty="0" smtClean="0">
                        <a:latin typeface="Cambria Math" panose="02040503050406030204" pitchFamily="18" charset="0"/>
                      </a:rPr>
                      <m:t>：</m:t>
                    </m:r>
                    <m:r>
                      <a:rPr lang="en-US" altLang="zh-CN" sz="2000" i="1" dirty="0" smtClean="0">
                        <a:solidFill>
                          <a:srgbClr val="FF0000"/>
                        </a:solidFill>
                        <a:latin typeface="Cambria Math" panose="02040503050406030204" pitchFamily="18" charset="0"/>
                      </a:rPr>
                      <m:t>𝐸𝑥</m:t>
                    </m:r>
                    <m:r>
                      <a:rPr lang="en-US" altLang="zh-CN" sz="2000" i="1" dirty="0">
                        <a:latin typeface="Cambria Math" panose="02040503050406030204" pitchFamily="18" charset="0"/>
                      </a:rPr>
                      <m:t>=∫</m:t>
                    </m:r>
                    <m:r>
                      <a:rPr lang="en-US" altLang="zh-CN" sz="2000" b="0" i="1" dirty="0" smtClean="0">
                        <a:latin typeface="Cambria Math" panose="02040503050406030204" pitchFamily="18" charset="0"/>
                      </a:rPr>
                      <m:t>𝑥𝑓</m:t>
                    </m:r>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𝑥</m:t>
                        </m:r>
                      </m:e>
                    </m:d>
                    <m:r>
                      <a:rPr lang="en-US" altLang="zh-CN" sz="2000" b="0" i="1" dirty="0" smtClean="0">
                        <a:latin typeface="Cambria Math" panose="02040503050406030204" pitchFamily="18" charset="0"/>
                      </a:rPr>
                      <m:t>𝑑𝑥</m:t>
                    </m:r>
                  </m:oMath>
                </a14:m>
                <a:endParaRPr lang="en-US" altLang="zh-CN" sz="2000" dirty="0"/>
              </a:p>
            </p:txBody>
          </p:sp>
        </mc:Choice>
        <mc:Fallback xmlns="">
          <p:sp>
            <p:nvSpPr>
              <p:cNvPr id="20" name="Rectangle 1"/>
              <p:cNvSpPr>
                <a:spLocks noRot="1" noChangeAspect="1" noMove="1" noResize="1" noEditPoints="1" noAdjustHandles="1" noChangeArrowheads="1" noChangeShapeType="1" noTextEdit="1"/>
              </p:cNvSpPr>
              <p:nvPr/>
            </p:nvSpPr>
            <p:spPr bwMode="auto">
              <a:xfrm>
                <a:off x="191079" y="3784983"/>
                <a:ext cx="6028196" cy="1336135"/>
              </a:xfrm>
              <a:prstGeom prst="rect">
                <a:avLst/>
              </a:prstGeom>
              <a:blipFill rotWithShape="0">
                <a:blip r:embed="rId4"/>
                <a:stretch>
                  <a:fillRect l="-910" t="-3653" b="-31507"/>
                </a:stretch>
              </a:blipFill>
              <a:ln w="9525">
                <a:noFill/>
                <a:miter lim="800000"/>
              </a:ln>
              <a:effectLst/>
            </p:spPr>
            <p:txBody>
              <a:bodyPr/>
              <a:lstStyle/>
              <a:p>
                <a:r>
                  <a:rPr lang="zh-CN" altLang="en-US">
                    <a:noFill/>
                  </a:rPr>
                  <a:t> </a:t>
                </a:r>
                <a:endParaRPr lang="zh-CN" altLang="en-US">
                  <a:noFill/>
                </a:endParaRPr>
              </a:p>
            </p:txBody>
          </p:sp>
        </mc:Fallback>
      </mc:AlternateContent>
      <p:pic>
        <p:nvPicPr>
          <p:cNvPr id="6" name="图片 5" descr="随机变量.gif"/>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20847" y="1519230"/>
            <a:ext cx="982335" cy="982335"/>
          </a:xfrm>
          <a:prstGeom prst="rect">
            <a:avLst/>
          </a:prstGeom>
        </p:spPr>
      </p:pic>
      <p:pic>
        <p:nvPicPr>
          <p:cNvPr id="7" name="图片 6"/>
          <p:cNvPicPr>
            <a:picLocks noChangeAspect="1"/>
          </p:cNvPicPr>
          <p:nvPr/>
        </p:nvPicPr>
        <p:blipFill rotWithShape="1">
          <a:blip r:embed="rId6"/>
          <a:srcRect l="16114" r="16895"/>
          <a:stretch>
            <a:fillRect/>
          </a:stretch>
        </p:blipFill>
        <p:spPr>
          <a:xfrm>
            <a:off x="6280030" y="3528204"/>
            <a:ext cx="2863971" cy="3329796"/>
          </a:xfrm>
          <a:prstGeom prst="rect">
            <a:avLst/>
          </a:prstGeom>
        </p:spPr>
      </p:pic>
      <p:sp>
        <p:nvSpPr>
          <p:cNvPr id="2" name="矩形 1"/>
          <p:cNvSpPr/>
          <p:nvPr/>
        </p:nvSpPr>
        <p:spPr>
          <a:xfrm>
            <a:off x="264776" y="818893"/>
            <a:ext cx="5391333" cy="707886"/>
          </a:xfrm>
          <a:prstGeom prst="rect">
            <a:avLst/>
          </a:prstGeom>
        </p:spPr>
        <p:txBody>
          <a:bodyPr wrap="square">
            <a:spAutoFit/>
          </a:bodyPr>
          <a:lstStyle/>
          <a:p>
            <a:pPr marL="342900" lvl="0" indent="-342900" fontAlgn="base">
              <a:spcBef>
                <a:spcPct val="0"/>
              </a:spcBef>
              <a:spcAft>
                <a:spcPct val="0"/>
              </a:spcAft>
              <a:buFont typeface="Arial" panose="020B0604020202020204" pitchFamily="34" charset="0"/>
              <a:buChar char="•"/>
            </a:pPr>
            <a:r>
              <a:rPr lang="zh-CN" altLang="zh-CN" sz="2000" dirty="0">
                <a:latin typeface="Times New Roman" panose="02020603050405020304" pitchFamily="18" charset="0"/>
                <a:cs typeface="Times New Roman" panose="02020603050405020304" pitchFamily="18" charset="0"/>
              </a:rPr>
              <a:t>随机</a:t>
            </a:r>
            <a:r>
              <a:rPr lang="zh-CN" altLang="en-US" sz="2000" dirty="0">
                <a:latin typeface="Times New Roman" panose="02020603050405020304" pitchFamily="18" charset="0"/>
                <a:cs typeface="Times New Roman" panose="02020603050405020304" pitchFamily="18" charset="0"/>
              </a:rPr>
              <a:t>变量</a:t>
            </a:r>
            <a:r>
              <a:rPr lang="zh-CN" altLang="en-US" sz="2000" dirty="0"/>
              <a:t>可能</a:t>
            </a:r>
            <a:r>
              <a:rPr lang="zh-CN" altLang="zh-CN" sz="2000" dirty="0"/>
              <a:t>取哪些值</a:t>
            </a:r>
            <a:r>
              <a:rPr lang="zh-CN" altLang="en-US" sz="2000" dirty="0"/>
              <a:t>是已知的，但特定的一次试验（观察）会取到哪个值是未知的</a:t>
            </a:r>
            <a:endParaRPr lang="en-US" altLang="zh-CN" sz="2000" dirty="0"/>
          </a:p>
        </p:txBody>
      </p:sp>
      <mc:AlternateContent xmlns:mc="http://schemas.openxmlformats.org/markup-compatibility/2006" xmlns:a14="http://schemas.microsoft.com/office/drawing/2010/main">
        <mc:Choice Requires="a14">
          <p:sp>
            <p:nvSpPr>
              <p:cNvPr id="5" name="矩形 4"/>
              <p:cNvSpPr/>
              <p:nvPr/>
            </p:nvSpPr>
            <p:spPr>
              <a:xfrm>
                <a:off x="5584507" y="777517"/>
                <a:ext cx="3061079" cy="707886"/>
              </a:xfrm>
              <a:prstGeom prst="rect">
                <a:avLst/>
              </a:prstGeom>
            </p:spPr>
            <p:txBody>
              <a:bodyPr wrap="square">
                <a:spAutoFit/>
              </a:bodyPr>
              <a:lstStyle/>
              <a:p>
                <a:pPr lvl="1" fontAlgn="base">
                  <a:spcBef>
                    <a:spcPct val="0"/>
                  </a:spcBef>
                  <a:spcAft>
                    <a:spcPct val="0"/>
                  </a:spcAft>
                </a:pPr>
                <a:r>
                  <a:rPr lang="en-US" altLang="zh-CN" sz="2000" dirty="0"/>
                  <a:t>--</a:t>
                </a:r>
                <a:r>
                  <a:rPr lang="zh-CN" altLang="en-US" sz="2000" dirty="0"/>
                  <a:t>想象</a:t>
                </a:r>
                <a14:m>
                  <m:oMath xmlns:m="http://schemas.openxmlformats.org/officeDocument/2006/math">
                    <m:r>
                      <m:rPr>
                        <m:nor/>
                      </m:rPr>
                      <a:rPr lang="en-US" altLang="zh-CN" sz="2000" b="1" i="1" dirty="0">
                        <a:latin typeface="Times New Roman" panose="02020603050405020304" pitchFamily="18" charset="0"/>
                        <a:cs typeface="Times New Roman" panose="02020603050405020304" pitchFamily="18" charset="0"/>
                      </a:rPr>
                      <m:t>x</m:t>
                    </m:r>
                  </m:oMath>
                </a14:m>
                <a:r>
                  <a:rPr lang="zh-CN" altLang="en-US" sz="2000" dirty="0"/>
                  <a:t>在不停地变（或在坐标轴上乱窜）</a:t>
                </a:r>
                <a:endParaRPr lang="en-US" altLang="zh-CN" sz="2000" dirty="0"/>
              </a:p>
            </p:txBody>
          </p:sp>
        </mc:Choice>
        <mc:Fallback xmlns="">
          <p:sp>
            <p:nvSpPr>
              <p:cNvPr id="5" name="矩形 4"/>
              <p:cNvSpPr>
                <a:spLocks noRot="1" noChangeAspect="1" noMove="1" noResize="1" noEditPoints="1" noAdjustHandles="1" noChangeArrowheads="1" noChangeShapeType="1" noTextEdit="1"/>
              </p:cNvSpPr>
              <p:nvPr/>
            </p:nvSpPr>
            <p:spPr>
              <a:xfrm>
                <a:off x="5584507" y="777517"/>
                <a:ext cx="3061079" cy="707886"/>
              </a:xfrm>
              <a:prstGeom prst="rect">
                <a:avLst/>
              </a:prstGeom>
              <a:blipFill rotWithShape="0">
                <a:blip r:embed="rId7"/>
                <a:stretch>
                  <a:fillRect t="-7759" r="-6175" b="-12069"/>
                </a:stretch>
              </a:blipFill>
            </p:spPr>
            <p:txBody>
              <a:bodyPr/>
              <a:lstStyle/>
              <a:p>
                <a:r>
                  <a:rPr lang="zh-CN" altLang="en-US">
                    <a:noFill/>
                  </a:rPr>
                  <a:t> </a:t>
                </a:r>
                <a:endParaRPr lang="zh-CN" altLang="en-US">
                  <a:noFill/>
                </a:endParaRPr>
              </a:p>
            </p:txBody>
          </p:sp>
        </mc:Fallback>
      </mc:AlternateContent>
      <p:sp>
        <p:nvSpPr>
          <p:cNvPr id="8" name="矩形 7"/>
          <p:cNvSpPr/>
          <p:nvPr/>
        </p:nvSpPr>
        <p:spPr>
          <a:xfrm>
            <a:off x="191078" y="1465506"/>
            <a:ext cx="6387851" cy="501291"/>
          </a:xfrm>
          <a:prstGeom prst="rect">
            <a:avLst/>
          </a:prstGeom>
        </p:spPr>
        <p:txBody>
          <a:bodyPr wrap="square">
            <a:spAutoFit/>
          </a:bodyPr>
          <a:lstStyle/>
          <a:p>
            <a:pPr marL="342900" lvl="0" indent="-342900" fontAlgn="base">
              <a:lnSpc>
                <a:spcPct val="150000"/>
              </a:lnSpc>
              <a:spcBef>
                <a:spcPct val="0"/>
              </a:spcBef>
              <a:spcAft>
                <a:spcPct val="0"/>
              </a:spcAft>
              <a:buFont typeface="Arial" panose="020B0604020202020204" pitchFamily="34" charset="0"/>
              <a:buChar char="•"/>
            </a:pPr>
            <a:r>
              <a:rPr lang="zh-CN" altLang="en-US" sz="2000" dirty="0"/>
              <a:t>特定</a:t>
            </a:r>
            <a:r>
              <a:rPr lang="zh-CN" altLang="zh-CN" sz="2000" dirty="0"/>
              <a:t>取值</a:t>
            </a:r>
            <a:r>
              <a:rPr lang="zh-CN" altLang="en-US" sz="2000" dirty="0"/>
              <a:t>出现的可能性是给定的</a:t>
            </a:r>
            <a:r>
              <a:rPr lang="en-US" altLang="zh-CN" sz="2000" dirty="0"/>
              <a:t>(</a:t>
            </a:r>
            <a:r>
              <a:rPr lang="zh-CN" altLang="en-US" sz="2000" dirty="0">
                <a:latin typeface="微软雅黑" panose="020B0503020204020204" pitchFamily="34" charset="-122"/>
                <a:ea typeface="微软雅黑" panose="020B0503020204020204" pitchFamily="34" charset="-122"/>
              </a:rPr>
              <a:t>孟德尔的豌豆试验</a:t>
            </a:r>
            <a:r>
              <a:rPr lang="en-US" altLang="zh-CN" sz="2000" b="1" dirty="0">
                <a:latin typeface="微软雅黑" panose="020B0503020204020204" pitchFamily="34" charset="-122"/>
                <a:ea typeface="微软雅黑" panose="020B0503020204020204" pitchFamily="34" charset="-122"/>
              </a:rPr>
              <a:t>)</a:t>
            </a:r>
            <a:endParaRPr lang="en-US" altLang="zh-CN" sz="2000" dirty="0"/>
          </a:p>
        </p:txBody>
      </p:sp>
      <p:graphicFrame>
        <p:nvGraphicFramePr>
          <p:cNvPr id="11" name="表格 10"/>
          <p:cNvGraphicFramePr>
            <a:graphicFrameLocks noGrp="1"/>
          </p:cNvGraphicFramePr>
          <p:nvPr/>
        </p:nvGraphicFramePr>
        <p:xfrm>
          <a:off x="486554" y="2036115"/>
          <a:ext cx="5376116" cy="1628166"/>
        </p:xfrm>
        <a:graphic>
          <a:graphicData uri="http://schemas.openxmlformats.org/drawingml/2006/table">
            <a:tbl>
              <a:tblPr firstRow="1" bandRow="1" bandCol="1">
                <a:tableStyleId>{5C22544A-7EE6-4342-B048-85BDC9FD1C3A}</a:tableStyleId>
              </a:tblPr>
              <a:tblGrid>
                <a:gridCol w="1227686">
                  <a:extLst>
                    <a:ext uri="{9D8B030D-6E8A-4147-A177-3AD203B41FA5}">
                      <a16:colId xmlns:a16="http://schemas.microsoft.com/office/drawing/2014/main" val="20000"/>
                    </a:ext>
                  </a:extLst>
                </a:gridCol>
                <a:gridCol w="1010119">
                  <a:extLst>
                    <a:ext uri="{9D8B030D-6E8A-4147-A177-3AD203B41FA5}">
                      <a16:colId xmlns:a16="http://schemas.microsoft.com/office/drawing/2014/main" val="20001"/>
                    </a:ext>
                  </a:extLst>
                </a:gridCol>
                <a:gridCol w="1064097">
                  <a:extLst>
                    <a:ext uri="{9D8B030D-6E8A-4147-A177-3AD203B41FA5}">
                      <a16:colId xmlns:a16="http://schemas.microsoft.com/office/drawing/2014/main" val="20002"/>
                    </a:ext>
                  </a:extLst>
                </a:gridCol>
                <a:gridCol w="1079517">
                  <a:extLst>
                    <a:ext uri="{9D8B030D-6E8A-4147-A177-3AD203B41FA5}">
                      <a16:colId xmlns:a16="http://schemas.microsoft.com/office/drawing/2014/main" val="20003"/>
                    </a:ext>
                  </a:extLst>
                </a:gridCol>
                <a:gridCol w="994697">
                  <a:extLst>
                    <a:ext uri="{9D8B030D-6E8A-4147-A177-3AD203B41FA5}">
                      <a16:colId xmlns:a16="http://schemas.microsoft.com/office/drawing/2014/main" val="20004"/>
                    </a:ext>
                  </a:extLst>
                </a:gridCol>
              </a:tblGrid>
              <a:tr h="255292">
                <a:tc>
                  <a:txBody>
                    <a:bodyPr/>
                    <a:lstStyle/>
                    <a:p>
                      <a:pPr>
                        <a:lnSpc>
                          <a:spcPct val="100000"/>
                        </a:lnSpc>
                        <a:spcAft>
                          <a:spcPts val="0"/>
                        </a:spcAft>
                      </a:pPr>
                      <a:r>
                        <a:rPr lang="zh-CN" sz="1600" kern="100" dirty="0">
                          <a:effectLst/>
                        </a:rPr>
                        <a:t>随机结果</a:t>
                      </a:r>
                      <a:endParaRPr lang="zh-CN" sz="1600" kern="1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0000"/>
                        </a:lnSpc>
                        <a:spcAft>
                          <a:spcPts val="0"/>
                        </a:spcAft>
                      </a:pPr>
                      <a:r>
                        <a:rPr lang="zh-CN" sz="1600" kern="100">
                          <a:effectLst/>
                        </a:rPr>
                        <a:t>黄圆</a:t>
                      </a:r>
                      <a:endParaRPr lang="zh-CN" sz="1600" kern="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0000"/>
                        </a:lnSpc>
                        <a:spcAft>
                          <a:spcPts val="0"/>
                        </a:spcAft>
                      </a:pPr>
                      <a:r>
                        <a:rPr lang="zh-CN" sz="1600" kern="100" dirty="0">
                          <a:effectLst/>
                        </a:rPr>
                        <a:t>青圆</a:t>
                      </a:r>
                      <a:endParaRPr lang="zh-CN" sz="1600" kern="1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0000"/>
                        </a:lnSpc>
                        <a:spcAft>
                          <a:spcPts val="0"/>
                        </a:spcAft>
                      </a:pPr>
                      <a:r>
                        <a:rPr lang="zh-CN" sz="1600" kern="100">
                          <a:effectLst/>
                        </a:rPr>
                        <a:t>黄角</a:t>
                      </a:r>
                      <a:endParaRPr lang="zh-CN" sz="1600" kern="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0000"/>
                        </a:lnSpc>
                        <a:spcAft>
                          <a:spcPts val="0"/>
                        </a:spcAft>
                      </a:pPr>
                      <a:r>
                        <a:rPr lang="zh-CN" sz="1600" kern="100">
                          <a:effectLst/>
                        </a:rPr>
                        <a:t>青角</a:t>
                      </a:r>
                      <a:endParaRPr lang="zh-CN" sz="1600" kern="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08654">
                <a:tc>
                  <a:txBody>
                    <a:bodyPr/>
                    <a:lstStyle/>
                    <a:p>
                      <a:pPr>
                        <a:lnSpc>
                          <a:spcPct val="100000"/>
                        </a:lnSpc>
                        <a:spcAft>
                          <a:spcPts val="0"/>
                        </a:spcAft>
                      </a:pPr>
                      <a:r>
                        <a:rPr lang="zh-CN" sz="1600" kern="100" dirty="0">
                          <a:effectLst/>
                        </a:rPr>
                        <a:t>随机变量</a:t>
                      </a:r>
                      <a:r>
                        <a:rPr lang="en-US" altLang="zh-CN" sz="1600" kern="100" dirty="0">
                          <a:effectLst/>
                        </a:rPr>
                        <a:t>x</a:t>
                      </a:r>
                      <a:endParaRPr lang="zh-CN" sz="1600" kern="1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00000"/>
                        </a:lnSpc>
                        <a:spcAft>
                          <a:spcPts val="0"/>
                        </a:spcAft>
                      </a:pPr>
                      <a:r>
                        <a:rPr lang="en-US" sz="1600" kern="100" dirty="0">
                          <a:effectLst/>
                        </a:rPr>
                        <a:t>x</a:t>
                      </a:r>
                      <a:r>
                        <a:rPr lang="en-US" sz="1600" kern="100" baseline="-25000" dirty="0">
                          <a:effectLst/>
                        </a:rPr>
                        <a:t>1</a:t>
                      </a:r>
                      <a:r>
                        <a:rPr lang="en-US" sz="1600" kern="100" dirty="0">
                          <a:effectLst/>
                        </a:rPr>
                        <a:t>=1</a:t>
                      </a:r>
                      <a:endParaRPr lang="zh-CN" sz="1600" kern="1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00000"/>
                        </a:lnSpc>
                        <a:spcAft>
                          <a:spcPts val="0"/>
                        </a:spcAft>
                      </a:pPr>
                      <a:r>
                        <a:rPr lang="en-US" altLang="zh-CN" sz="1600" kern="100" dirty="0">
                          <a:effectLst/>
                        </a:rPr>
                        <a:t>x</a:t>
                      </a:r>
                      <a:r>
                        <a:rPr lang="en-US" altLang="zh-CN" sz="1600" kern="100" baseline="-25000" dirty="0">
                          <a:effectLst/>
                        </a:rPr>
                        <a:t>2</a:t>
                      </a:r>
                      <a:r>
                        <a:rPr lang="en-US" altLang="zh-CN" sz="1600" kern="100" dirty="0">
                          <a:effectLst/>
                        </a:rPr>
                        <a:t>=</a:t>
                      </a:r>
                      <a:r>
                        <a:rPr lang="en-US" sz="1600" kern="100" dirty="0">
                          <a:effectLst/>
                        </a:rPr>
                        <a:t>2</a:t>
                      </a:r>
                      <a:endParaRPr lang="zh-CN" sz="1600" kern="1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00000"/>
                        </a:lnSpc>
                        <a:spcAft>
                          <a:spcPts val="0"/>
                        </a:spcAft>
                      </a:pPr>
                      <a:r>
                        <a:rPr lang="en-US" altLang="zh-CN" sz="1600" kern="100" dirty="0">
                          <a:effectLst/>
                        </a:rPr>
                        <a:t>x</a:t>
                      </a:r>
                      <a:r>
                        <a:rPr lang="en-US" altLang="zh-CN" sz="1600" kern="100" baseline="-25000" dirty="0">
                          <a:effectLst/>
                        </a:rPr>
                        <a:t>3</a:t>
                      </a:r>
                      <a:r>
                        <a:rPr lang="en-US" altLang="zh-CN" sz="1600" kern="100" dirty="0">
                          <a:effectLst/>
                        </a:rPr>
                        <a:t>=</a:t>
                      </a:r>
                      <a:r>
                        <a:rPr lang="en-US" sz="1600" kern="100" dirty="0">
                          <a:effectLst/>
                        </a:rPr>
                        <a:t>3</a:t>
                      </a:r>
                      <a:endParaRPr lang="zh-CN" sz="1600" kern="1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00000"/>
                        </a:lnSpc>
                        <a:spcAft>
                          <a:spcPts val="0"/>
                        </a:spcAft>
                      </a:pPr>
                      <a:r>
                        <a:rPr lang="en-US" altLang="zh-CN" sz="1600" kern="100" dirty="0">
                          <a:effectLst/>
                        </a:rPr>
                        <a:t>x</a:t>
                      </a:r>
                      <a:r>
                        <a:rPr lang="en-US" altLang="zh-CN" sz="1600" kern="100" baseline="-25000" dirty="0">
                          <a:effectLst/>
                        </a:rPr>
                        <a:t>4</a:t>
                      </a:r>
                      <a:r>
                        <a:rPr lang="en-US" altLang="zh-CN" sz="1600" kern="100" dirty="0">
                          <a:effectLst/>
                        </a:rPr>
                        <a:t>=</a:t>
                      </a:r>
                      <a:r>
                        <a:rPr lang="en-US" sz="1600" kern="100" dirty="0">
                          <a:effectLst/>
                        </a:rPr>
                        <a:t>4</a:t>
                      </a:r>
                      <a:endParaRPr lang="zh-CN" sz="1600" kern="1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474303">
                <a:tc>
                  <a:txBody>
                    <a:bodyPr/>
                    <a:lstStyle/>
                    <a:p>
                      <a:pPr>
                        <a:lnSpc>
                          <a:spcPct val="100000"/>
                        </a:lnSpc>
                        <a:spcAft>
                          <a:spcPts val="0"/>
                        </a:spcAft>
                      </a:pPr>
                      <a:r>
                        <a:rPr lang="zh-CN" sz="1600" kern="100" dirty="0">
                          <a:effectLst/>
                        </a:rPr>
                        <a:t>概率</a:t>
                      </a:r>
                      <a:r>
                        <a:rPr lang="en-US" sz="1600" kern="100" dirty="0">
                          <a:effectLst/>
                        </a:rPr>
                        <a:t>f(x)</a:t>
                      </a:r>
                      <a:endParaRPr lang="zh-CN" sz="1600" kern="1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0000"/>
                        </a:lnSpc>
                        <a:spcAft>
                          <a:spcPts val="0"/>
                        </a:spcAft>
                      </a:pPr>
                      <a:r>
                        <a:rPr lang="en-US" sz="1600" kern="100" dirty="0">
                          <a:effectLst/>
                        </a:rPr>
                        <a:t>9/16</a:t>
                      </a:r>
                    </a:p>
                    <a:p>
                      <a:pPr>
                        <a:lnSpc>
                          <a:spcPct val="100000"/>
                        </a:lnSpc>
                        <a:spcAft>
                          <a:spcPts val="0"/>
                        </a:spcAft>
                      </a:pPr>
                      <a:r>
                        <a:rPr lang="en-US" sz="1600" kern="100" dirty="0">
                          <a:effectLst/>
                        </a:rPr>
                        <a:t>=.5625</a:t>
                      </a:r>
                      <a:endParaRPr lang="zh-CN" sz="1600" kern="1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0000"/>
                        </a:lnSpc>
                        <a:spcAft>
                          <a:spcPts val="0"/>
                        </a:spcAft>
                      </a:pPr>
                      <a:r>
                        <a:rPr lang="en-US" sz="1600" kern="100" dirty="0">
                          <a:effectLst/>
                        </a:rPr>
                        <a:t>3/16</a:t>
                      </a:r>
                    </a:p>
                    <a:p>
                      <a:pPr>
                        <a:lnSpc>
                          <a:spcPct val="100000"/>
                        </a:lnSpc>
                        <a:spcAft>
                          <a:spcPts val="0"/>
                        </a:spcAft>
                      </a:pPr>
                      <a:r>
                        <a:rPr lang="en-US" sz="1600" kern="100" dirty="0">
                          <a:effectLst/>
                        </a:rPr>
                        <a:t>=.1875</a:t>
                      </a:r>
                      <a:endParaRPr lang="zh-CN" sz="1600" kern="1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0000"/>
                        </a:lnSpc>
                        <a:spcAft>
                          <a:spcPts val="0"/>
                        </a:spcAft>
                      </a:pPr>
                      <a:r>
                        <a:rPr lang="en-US" sz="1600" kern="100" dirty="0">
                          <a:effectLst/>
                        </a:rPr>
                        <a:t>3/16</a:t>
                      </a:r>
                    </a:p>
                    <a:p>
                      <a:pPr>
                        <a:lnSpc>
                          <a:spcPct val="100000"/>
                        </a:lnSpc>
                        <a:spcAft>
                          <a:spcPts val="0"/>
                        </a:spcAft>
                      </a:pPr>
                      <a:r>
                        <a:rPr lang="en-US" sz="1600" kern="100" dirty="0">
                          <a:effectLst/>
                        </a:rPr>
                        <a:t>=.1875</a:t>
                      </a:r>
                      <a:endParaRPr lang="zh-CN" sz="1600" kern="1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0000"/>
                        </a:lnSpc>
                        <a:spcAft>
                          <a:spcPts val="0"/>
                        </a:spcAft>
                      </a:pPr>
                      <a:r>
                        <a:rPr lang="en-US" sz="1600" kern="100" dirty="0">
                          <a:effectLst/>
                        </a:rPr>
                        <a:t>1/16</a:t>
                      </a:r>
                    </a:p>
                    <a:p>
                      <a:pPr>
                        <a:lnSpc>
                          <a:spcPct val="100000"/>
                        </a:lnSpc>
                        <a:spcAft>
                          <a:spcPts val="0"/>
                        </a:spcAft>
                      </a:pPr>
                      <a:r>
                        <a:rPr lang="en-US" sz="1600" kern="100" dirty="0">
                          <a:effectLst/>
                        </a:rPr>
                        <a:t>=.0625</a:t>
                      </a:r>
                      <a:endParaRPr lang="zh-CN" sz="1600" kern="1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576540">
                <a:tc>
                  <a:txBody>
                    <a:bodyPr/>
                    <a:lstStyle/>
                    <a:p>
                      <a:pPr>
                        <a:lnSpc>
                          <a:spcPct val="100000"/>
                        </a:lnSpc>
                        <a:spcAft>
                          <a:spcPts val="0"/>
                        </a:spcAft>
                      </a:pPr>
                      <a:r>
                        <a:rPr lang="zh-CN" sz="1600" kern="100" dirty="0">
                          <a:effectLst/>
                        </a:rPr>
                        <a:t>频率</a:t>
                      </a:r>
                      <a:r>
                        <a:rPr lang="en-US" altLang="zh-CN" sz="1600" kern="100" dirty="0">
                          <a:effectLst/>
                        </a:rPr>
                        <a:t>n/N</a:t>
                      </a:r>
                      <a:endParaRPr lang="zh-CN" sz="1600" kern="1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00" dirty="0">
                          <a:effectLst/>
                        </a:rPr>
                        <a:t>315/556</a:t>
                      </a: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00" dirty="0">
                          <a:effectLst/>
                        </a:rPr>
                        <a:t>=</a:t>
                      </a:r>
                      <a:r>
                        <a:rPr lang="en-US" sz="1600" kern="100" dirty="0">
                          <a:effectLst/>
                        </a:rPr>
                        <a:t>0.5665</a:t>
                      </a:r>
                      <a:endParaRPr lang="zh-CN" sz="1600" kern="1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0000"/>
                        </a:lnSpc>
                        <a:spcAft>
                          <a:spcPts val="0"/>
                        </a:spcAft>
                      </a:pPr>
                      <a:r>
                        <a:rPr lang="en-US" sz="1600" kern="100" dirty="0">
                          <a:effectLst/>
                        </a:rPr>
                        <a:t>108/556</a:t>
                      </a:r>
                    </a:p>
                    <a:p>
                      <a:pPr>
                        <a:lnSpc>
                          <a:spcPct val="100000"/>
                        </a:lnSpc>
                        <a:spcAft>
                          <a:spcPts val="0"/>
                        </a:spcAft>
                      </a:pPr>
                      <a:r>
                        <a:rPr lang="en-US" sz="1600" kern="100" dirty="0">
                          <a:effectLst/>
                        </a:rPr>
                        <a:t>=0.1942</a:t>
                      </a:r>
                      <a:endParaRPr lang="zh-CN" sz="1600" kern="1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0000"/>
                        </a:lnSpc>
                        <a:spcAft>
                          <a:spcPts val="0"/>
                        </a:spcAft>
                      </a:pPr>
                      <a:r>
                        <a:rPr lang="en-US" sz="1600" kern="100" dirty="0">
                          <a:effectLst/>
                        </a:rPr>
                        <a:t>101/556</a:t>
                      </a:r>
                    </a:p>
                    <a:p>
                      <a:pPr>
                        <a:lnSpc>
                          <a:spcPct val="100000"/>
                        </a:lnSpc>
                        <a:spcAft>
                          <a:spcPts val="0"/>
                        </a:spcAft>
                      </a:pPr>
                      <a:r>
                        <a:rPr lang="en-US" sz="1600" kern="100" dirty="0">
                          <a:effectLst/>
                        </a:rPr>
                        <a:t>=0.1817</a:t>
                      </a:r>
                      <a:endParaRPr lang="zh-CN" sz="1600" kern="1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0000"/>
                        </a:lnSpc>
                        <a:spcAft>
                          <a:spcPts val="0"/>
                        </a:spcAft>
                      </a:pPr>
                      <a:r>
                        <a:rPr lang="en-US" sz="1600" kern="100" dirty="0">
                          <a:effectLst/>
                        </a:rPr>
                        <a:t>32/556</a:t>
                      </a:r>
                    </a:p>
                    <a:p>
                      <a:pPr>
                        <a:lnSpc>
                          <a:spcPct val="100000"/>
                        </a:lnSpc>
                        <a:spcAft>
                          <a:spcPts val="0"/>
                        </a:spcAft>
                      </a:pPr>
                      <a:r>
                        <a:rPr lang="en-US" sz="1600" kern="100" dirty="0">
                          <a:effectLst/>
                        </a:rPr>
                        <a:t>=0.0576</a:t>
                      </a:r>
                      <a:endParaRPr lang="zh-CN" sz="1600" kern="1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bl>
          </a:graphicData>
        </a:graphic>
      </p:graphicFrame>
      <p:graphicFrame>
        <p:nvGraphicFramePr>
          <p:cNvPr id="9" name="对象 8"/>
          <p:cNvGraphicFramePr>
            <a:graphicFrameLocks noChangeAspect="1"/>
          </p:cNvGraphicFramePr>
          <p:nvPr/>
        </p:nvGraphicFramePr>
        <p:xfrm>
          <a:off x="6003537" y="2622050"/>
          <a:ext cx="2798762" cy="560387"/>
        </p:xfrm>
        <a:graphic>
          <a:graphicData uri="http://schemas.openxmlformats.org/presentationml/2006/ole">
            <mc:AlternateContent xmlns:mc="http://schemas.openxmlformats.org/markup-compatibility/2006">
              <mc:Choice xmlns:v="urn:schemas-microsoft-com:vml" Requires="v">
                <p:oleObj spid="_x0000_s804290" name="公式" r:id="rId8" imgW="50292000" imgH="10058400" progId="Equation.3">
                  <p:embed/>
                </p:oleObj>
              </mc:Choice>
              <mc:Fallback>
                <p:oleObj name="公式" r:id="rId8" imgW="50292000" imgH="10058400" progId="Equation.3">
                  <p:embed/>
                  <p:pic>
                    <p:nvPicPr>
                      <p:cNvPr id="0" name="图片 804283"/>
                      <p:cNvPicPr/>
                      <p:nvPr/>
                    </p:nvPicPr>
                    <p:blipFill>
                      <a:blip r:embed="rId9"/>
                      <a:stretch>
                        <a:fillRect/>
                      </a:stretch>
                    </p:blipFill>
                    <p:spPr>
                      <a:xfrm>
                        <a:off x="6003537" y="2622050"/>
                        <a:ext cx="2798762" cy="560387"/>
                      </a:xfrm>
                      <a:prstGeom prst="rect">
                        <a:avLst/>
                      </a:prstGeom>
                      <a:solidFill>
                        <a:srgbClr val="FFC000"/>
                      </a:solidFill>
                    </p:spPr>
                  </p:pic>
                </p:oleObj>
              </mc:Fallback>
            </mc:AlternateContent>
          </a:graphicData>
        </a:graphic>
      </p:graphicFrame>
      <p:graphicFrame>
        <p:nvGraphicFramePr>
          <p:cNvPr id="12" name="表格 11"/>
          <p:cNvGraphicFramePr>
            <a:graphicFrameLocks noGrp="1"/>
          </p:cNvGraphicFramePr>
          <p:nvPr/>
        </p:nvGraphicFramePr>
        <p:xfrm>
          <a:off x="383141" y="5155624"/>
          <a:ext cx="5836134" cy="1697331"/>
        </p:xfrm>
        <a:graphic>
          <a:graphicData uri="http://schemas.openxmlformats.org/drawingml/2006/table">
            <a:tbl>
              <a:tblPr firstRow="1" bandRow="1" bandCol="1">
                <a:tableStyleId>{5C22544A-7EE6-4342-B048-85BDC9FD1C3A}</a:tableStyleId>
              </a:tblPr>
              <a:tblGrid>
                <a:gridCol w="1060045">
                  <a:extLst>
                    <a:ext uri="{9D8B030D-6E8A-4147-A177-3AD203B41FA5}">
                      <a16:colId xmlns:a16="http://schemas.microsoft.com/office/drawing/2014/main" val="20000"/>
                    </a:ext>
                  </a:extLst>
                </a:gridCol>
                <a:gridCol w="953291">
                  <a:extLst>
                    <a:ext uri="{9D8B030D-6E8A-4147-A177-3AD203B41FA5}">
                      <a16:colId xmlns:a16="http://schemas.microsoft.com/office/drawing/2014/main" val="20001"/>
                    </a:ext>
                  </a:extLst>
                </a:gridCol>
                <a:gridCol w="927756">
                  <a:extLst>
                    <a:ext uri="{9D8B030D-6E8A-4147-A177-3AD203B41FA5}">
                      <a16:colId xmlns:a16="http://schemas.microsoft.com/office/drawing/2014/main" val="20002"/>
                    </a:ext>
                  </a:extLst>
                </a:gridCol>
                <a:gridCol w="783060">
                  <a:extLst>
                    <a:ext uri="{9D8B030D-6E8A-4147-A177-3AD203B41FA5}">
                      <a16:colId xmlns:a16="http://schemas.microsoft.com/office/drawing/2014/main" val="20003"/>
                    </a:ext>
                  </a:extLst>
                </a:gridCol>
                <a:gridCol w="752150">
                  <a:extLst>
                    <a:ext uri="{9D8B030D-6E8A-4147-A177-3AD203B41FA5}">
                      <a16:colId xmlns:a16="http://schemas.microsoft.com/office/drawing/2014/main" val="20004"/>
                    </a:ext>
                  </a:extLst>
                </a:gridCol>
                <a:gridCol w="1359832">
                  <a:extLst>
                    <a:ext uri="{9D8B030D-6E8A-4147-A177-3AD203B41FA5}">
                      <a16:colId xmlns:a16="http://schemas.microsoft.com/office/drawing/2014/main" val="20005"/>
                    </a:ext>
                  </a:extLst>
                </a:gridCol>
              </a:tblGrid>
              <a:tr h="316314">
                <a:tc>
                  <a:txBody>
                    <a:bodyPr/>
                    <a:lstStyle/>
                    <a:p>
                      <a:pPr>
                        <a:lnSpc>
                          <a:spcPct val="100000"/>
                        </a:lnSpc>
                        <a:spcAft>
                          <a:spcPts val="0"/>
                        </a:spcAft>
                      </a:pPr>
                      <a:r>
                        <a:rPr lang="zh-CN" sz="1400" kern="100" dirty="0">
                          <a:effectLst/>
                        </a:rPr>
                        <a:t>随机结果</a:t>
                      </a:r>
                      <a:endParaRPr lang="zh-CN" sz="1400" kern="1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0000"/>
                        </a:lnSpc>
                        <a:spcAft>
                          <a:spcPts val="0"/>
                        </a:spcAft>
                      </a:pPr>
                      <a:r>
                        <a:rPr lang="zh-CN" sz="1400" kern="100">
                          <a:effectLst/>
                        </a:rPr>
                        <a:t>黄圆</a:t>
                      </a:r>
                      <a:endParaRPr lang="zh-CN" sz="1400" kern="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0000"/>
                        </a:lnSpc>
                        <a:spcAft>
                          <a:spcPts val="0"/>
                        </a:spcAft>
                      </a:pPr>
                      <a:r>
                        <a:rPr lang="zh-CN" sz="1400" kern="100" dirty="0">
                          <a:effectLst/>
                        </a:rPr>
                        <a:t>青圆</a:t>
                      </a:r>
                      <a:endParaRPr lang="zh-CN" sz="1400" kern="1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0000"/>
                        </a:lnSpc>
                        <a:spcAft>
                          <a:spcPts val="0"/>
                        </a:spcAft>
                      </a:pPr>
                      <a:r>
                        <a:rPr lang="zh-CN" sz="1400" kern="100">
                          <a:effectLst/>
                        </a:rPr>
                        <a:t>黄角</a:t>
                      </a:r>
                      <a:endParaRPr lang="zh-CN" sz="1400" kern="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0000"/>
                        </a:lnSpc>
                        <a:spcAft>
                          <a:spcPts val="0"/>
                        </a:spcAft>
                      </a:pPr>
                      <a:r>
                        <a:rPr lang="zh-CN" sz="1400" kern="100">
                          <a:effectLst/>
                        </a:rPr>
                        <a:t>青角</a:t>
                      </a:r>
                      <a:endParaRPr lang="zh-CN" sz="1400" kern="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0000"/>
                        </a:lnSpc>
                        <a:spcAft>
                          <a:spcPts val="0"/>
                        </a:spcAft>
                      </a:pPr>
                      <a:r>
                        <a:rPr lang="zh-CN" altLang="en-US" sz="1400" kern="100" dirty="0" smtClean="0">
                          <a:effectLst/>
                          <a:latin typeface="Cambria" panose="02040503050406030204" pitchFamily="18" charset="0"/>
                          <a:ea typeface="宋体" panose="02010600030101010101" pitchFamily="2" charset="-122"/>
                          <a:cs typeface="Times New Roman" panose="02020603050405020304" pitchFamily="18" charset="0"/>
                        </a:rPr>
                        <a:t>期望和均值</a:t>
                      </a:r>
                      <a:endParaRPr lang="zh-CN" sz="1400" kern="1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82431">
                <a:tc>
                  <a:txBody>
                    <a:bodyPr/>
                    <a:lstStyle/>
                    <a:p>
                      <a:pPr>
                        <a:lnSpc>
                          <a:spcPct val="100000"/>
                        </a:lnSpc>
                        <a:spcAft>
                          <a:spcPts val="0"/>
                        </a:spcAft>
                      </a:pPr>
                      <a:r>
                        <a:rPr lang="zh-CN" sz="1400" kern="100" dirty="0" smtClean="0">
                          <a:effectLst/>
                        </a:rPr>
                        <a:t>随机变量</a:t>
                      </a:r>
                      <a:r>
                        <a:rPr lang="en-US" altLang="zh-CN" sz="1400" kern="100" dirty="0" smtClean="0">
                          <a:effectLst/>
                        </a:rPr>
                        <a:t>x</a:t>
                      </a:r>
                      <a:endParaRPr lang="zh-CN" sz="1400" kern="1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00000"/>
                        </a:lnSpc>
                        <a:spcAft>
                          <a:spcPts val="0"/>
                        </a:spcAft>
                      </a:pPr>
                      <a:r>
                        <a:rPr lang="en-US" sz="1400" kern="100" dirty="0" smtClean="0">
                          <a:effectLst/>
                        </a:rPr>
                        <a:t>x</a:t>
                      </a:r>
                      <a:r>
                        <a:rPr lang="en-US" sz="1400" kern="100" baseline="-25000" dirty="0" smtClean="0">
                          <a:effectLst/>
                        </a:rPr>
                        <a:t>1</a:t>
                      </a:r>
                      <a:r>
                        <a:rPr lang="en-US" sz="1400" kern="100" dirty="0" smtClean="0">
                          <a:effectLst/>
                        </a:rPr>
                        <a:t>=1</a:t>
                      </a:r>
                      <a:endParaRPr lang="zh-CN" sz="1400" kern="1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00000"/>
                        </a:lnSpc>
                        <a:spcAft>
                          <a:spcPts val="0"/>
                        </a:spcAft>
                      </a:pPr>
                      <a:r>
                        <a:rPr lang="en-US" altLang="zh-CN" sz="1400" kern="100" dirty="0" smtClean="0">
                          <a:effectLst/>
                        </a:rPr>
                        <a:t>x</a:t>
                      </a:r>
                      <a:r>
                        <a:rPr lang="en-US" altLang="zh-CN" sz="1400" kern="100" baseline="-25000" dirty="0" smtClean="0">
                          <a:effectLst/>
                        </a:rPr>
                        <a:t>2</a:t>
                      </a:r>
                      <a:r>
                        <a:rPr lang="en-US" altLang="zh-CN" sz="1400" kern="100" dirty="0" smtClean="0">
                          <a:effectLst/>
                        </a:rPr>
                        <a:t>=</a:t>
                      </a:r>
                      <a:r>
                        <a:rPr lang="en-US" sz="1400" kern="100" dirty="0" smtClean="0">
                          <a:effectLst/>
                        </a:rPr>
                        <a:t>2</a:t>
                      </a:r>
                      <a:endParaRPr lang="zh-CN" sz="1400" kern="1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00000"/>
                        </a:lnSpc>
                        <a:spcAft>
                          <a:spcPts val="0"/>
                        </a:spcAft>
                      </a:pPr>
                      <a:r>
                        <a:rPr lang="en-US" altLang="zh-CN" sz="1400" kern="100" dirty="0" smtClean="0">
                          <a:effectLst/>
                        </a:rPr>
                        <a:t>x</a:t>
                      </a:r>
                      <a:r>
                        <a:rPr lang="en-US" altLang="zh-CN" sz="1400" kern="100" baseline="-25000" dirty="0" smtClean="0">
                          <a:effectLst/>
                        </a:rPr>
                        <a:t>3</a:t>
                      </a:r>
                      <a:r>
                        <a:rPr lang="en-US" altLang="zh-CN" sz="1400" kern="100" dirty="0" smtClean="0">
                          <a:effectLst/>
                        </a:rPr>
                        <a:t>=</a:t>
                      </a:r>
                      <a:r>
                        <a:rPr lang="en-US" sz="1400" kern="100" dirty="0" smtClean="0">
                          <a:effectLst/>
                        </a:rPr>
                        <a:t>3</a:t>
                      </a:r>
                      <a:endParaRPr lang="zh-CN" sz="1400" kern="1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00000"/>
                        </a:lnSpc>
                        <a:spcAft>
                          <a:spcPts val="0"/>
                        </a:spcAft>
                      </a:pPr>
                      <a:r>
                        <a:rPr lang="en-US" altLang="zh-CN" sz="1400" kern="100" dirty="0" smtClean="0">
                          <a:effectLst/>
                        </a:rPr>
                        <a:t>x</a:t>
                      </a:r>
                      <a:r>
                        <a:rPr lang="en-US" altLang="zh-CN" sz="1400" kern="100" baseline="-25000" dirty="0" smtClean="0">
                          <a:effectLst/>
                        </a:rPr>
                        <a:t>4</a:t>
                      </a:r>
                      <a:r>
                        <a:rPr lang="en-US" altLang="zh-CN" sz="1400" kern="100" dirty="0" smtClean="0">
                          <a:effectLst/>
                        </a:rPr>
                        <a:t>=</a:t>
                      </a:r>
                      <a:r>
                        <a:rPr lang="en-US" sz="1400" kern="100" dirty="0" smtClean="0">
                          <a:effectLst/>
                        </a:rPr>
                        <a:t>4</a:t>
                      </a:r>
                      <a:endParaRPr lang="zh-CN" sz="1400" kern="1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00000"/>
                        </a:lnSpc>
                        <a:spcAft>
                          <a:spcPts val="0"/>
                        </a:spcAft>
                      </a:pPr>
                      <a:endParaRPr lang="zh-CN" sz="1400" kern="1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496618">
                <a:tc>
                  <a:txBody>
                    <a:bodyPr/>
                    <a:lstStyle/>
                    <a:p>
                      <a:pPr>
                        <a:lnSpc>
                          <a:spcPct val="100000"/>
                        </a:lnSpc>
                        <a:spcAft>
                          <a:spcPts val="0"/>
                        </a:spcAft>
                      </a:pPr>
                      <a:r>
                        <a:rPr lang="zh-CN" sz="1400" kern="100" dirty="0" smtClean="0">
                          <a:effectLst/>
                        </a:rPr>
                        <a:t>概率</a:t>
                      </a:r>
                      <a:r>
                        <a:rPr lang="en-US" altLang="zh-CN" sz="1400" kern="100" dirty="0" err="1" smtClean="0">
                          <a:effectLst/>
                        </a:rPr>
                        <a:t>x</a:t>
                      </a:r>
                      <a:r>
                        <a:rPr lang="en-US" sz="1400" kern="100" dirty="0" err="1" smtClean="0">
                          <a:effectLst/>
                        </a:rPr>
                        <a:t>f</a:t>
                      </a:r>
                      <a:r>
                        <a:rPr lang="en-US" sz="1400" kern="100" dirty="0" smtClean="0">
                          <a:effectLst/>
                        </a:rPr>
                        <a:t>(x)</a:t>
                      </a:r>
                      <a:endParaRPr lang="zh-CN" sz="1400" kern="1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endParaRPr lang="zh-CN"/>
                    </a:p>
                  </a:txBody>
                  <a:tcPr marL="68580" marR="68580" marT="0" marB="0">
                    <a:blipFill rotWithShape="0">
                      <a:blip r:embed="rId10"/>
                      <a:stretch>
                        <a:fillRect l="-111465" t="-152439" r="-402548" b="-103659"/>
                      </a:stretch>
                    </a:blipFill>
                  </a:tcPr>
                </a:tc>
                <a:tc>
                  <a:txBody>
                    <a:bodyPr/>
                    <a:lstStyle/>
                    <a:p>
                      <a:endParaRPr lang="zh-CN"/>
                    </a:p>
                  </a:txBody>
                  <a:tcPr marL="68580" marR="68580" marT="0" marB="0">
                    <a:blipFill rotWithShape="0">
                      <a:blip r:embed="rId10"/>
                      <a:stretch>
                        <a:fillRect l="-218421" t="-152439" r="-315789" b="-103659"/>
                      </a:stretch>
                    </a:blipFill>
                  </a:tcPr>
                </a:tc>
                <a:tc>
                  <a:txBody>
                    <a:bodyPr/>
                    <a:lstStyle/>
                    <a:p>
                      <a:endParaRPr lang="zh-CN"/>
                    </a:p>
                  </a:txBody>
                  <a:tcPr marL="68580" marR="68580" marT="0" marB="0">
                    <a:blipFill rotWithShape="0">
                      <a:blip r:embed="rId10"/>
                      <a:stretch>
                        <a:fillRect l="-375194" t="-152439" r="-272093" b="-103659"/>
                      </a:stretch>
                    </a:blipFill>
                  </a:tcPr>
                </a:tc>
                <a:tc>
                  <a:txBody>
                    <a:bodyPr/>
                    <a:lstStyle/>
                    <a:p>
                      <a:endParaRPr lang="zh-CN"/>
                    </a:p>
                  </a:txBody>
                  <a:tcPr marL="68580" marR="68580" marT="0" marB="0">
                    <a:blipFill rotWithShape="0">
                      <a:blip r:embed="rId10"/>
                      <a:stretch>
                        <a:fillRect l="-494355" t="-152439" r="-183065" b="-103659"/>
                      </a:stretch>
                    </a:blipFill>
                  </a:tcPr>
                </a:tc>
                <a:tc>
                  <a:txBody>
                    <a:bodyPr/>
                    <a:lstStyle/>
                    <a:p>
                      <a:endParaRPr lang="zh-CN"/>
                    </a:p>
                  </a:txBody>
                  <a:tcPr marL="68580" marR="68580" marT="0" marB="0">
                    <a:blipFill rotWithShape="0">
                      <a:blip r:embed="rId10"/>
                      <a:stretch>
                        <a:fillRect l="-330493" t="-152439" r="-1794" b="-103659"/>
                      </a:stretch>
                    </a:blipFill>
                  </a:tcPr>
                </a:tc>
                <a:extLst>
                  <a:ext uri="{0D108BD9-81ED-4DB2-BD59-A6C34878D82A}">
                    <a16:rowId xmlns:a16="http://schemas.microsoft.com/office/drawing/2014/main" val="10002"/>
                  </a:ext>
                </a:extLst>
              </a:tr>
              <a:tr h="501968">
                <a:tc>
                  <a:txBody>
                    <a:bodyPr/>
                    <a:lstStyle/>
                    <a:p>
                      <a:pPr>
                        <a:lnSpc>
                          <a:spcPct val="100000"/>
                        </a:lnSpc>
                        <a:spcAft>
                          <a:spcPts val="0"/>
                        </a:spcAft>
                      </a:pPr>
                      <a:r>
                        <a:rPr lang="zh-CN" sz="1400" kern="100" dirty="0" smtClean="0">
                          <a:effectLst/>
                        </a:rPr>
                        <a:t>频率</a:t>
                      </a:r>
                      <a:r>
                        <a:rPr lang="en-US" altLang="zh-CN" sz="1400" kern="100" dirty="0" smtClean="0">
                          <a:effectLst/>
                        </a:rPr>
                        <a:t>n/N</a:t>
                      </a:r>
                      <a:endParaRPr lang="zh-CN" sz="1400" kern="1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endParaRPr lang="zh-CN"/>
                    </a:p>
                  </a:txBody>
                  <a:tcPr marL="68580" marR="68580" marT="0" marB="0">
                    <a:blipFill rotWithShape="0">
                      <a:blip r:embed="rId10"/>
                      <a:stretch>
                        <a:fillRect l="-111465" t="-249398" r="-402548" b="-2410"/>
                      </a:stretch>
                    </a:blipFill>
                  </a:tcPr>
                </a:tc>
                <a:tc>
                  <a:txBody>
                    <a:bodyPr/>
                    <a:lstStyle/>
                    <a:p>
                      <a:endParaRPr lang="zh-CN"/>
                    </a:p>
                  </a:txBody>
                  <a:tcPr marL="68580" marR="68580" marT="0" marB="0">
                    <a:blipFill rotWithShape="0">
                      <a:blip r:embed="rId10"/>
                      <a:stretch>
                        <a:fillRect l="-218421" t="-249398" r="-315789" b="-2410"/>
                      </a:stretch>
                    </a:blipFill>
                  </a:tcPr>
                </a:tc>
                <a:tc>
                  <a:txBody>
                    <a:bodyPr/>
                    <a:lstStyle/>
                    <a:p>
                      <a:endParaRPr lang="zh-CN"/>
                    </a:p>
                  </a:txBody>
                  <a:tcPr marL="68580" marR="68580" marT="0" marB="0">
                    <a:blipFill rotWithShape="0">
                      <a:blip r:embed="rId10"/>
                      <a:stretch>
                        <a:fillRect l="-375194" t="-249398" r="-272093" b="-2410"/>
                      </a:stretch>
                    </a:blipFill>
                  </a:tcPr>
                </a:tc>
                <a:tc>
                  <a:txBody>
                    <a:bodyPr/>
                    <a:lstStyle/>
                    <a:p>
                      <a:endParaRPr lang="zh-CN"/>
                    </a:p>
                  </a:txBody>
                  <a:tcPr marL="68580" marR="68580" marT="0" marB="0">
                    <a:blipFill rotWithShape="0">
                      <a:blip r:embed="rId10"/>
                      <a:stretch>
                        <a:fillRect l="-494355" t="-249398" r="-183065" b="-2410"/>
                      </a:stretch>
                    </a:blipFill>
                  </a:tcPr>
                </a:tc>
                <a:tc>
                  <a:txBody>
                    <a:bodyPr/>
                    <a:lstStyle/>
                    <a:p>
                      <a:endParaRPr lang="zh-CN"/>
                    </a:p>
                  </a:txBody>
                  <a:tcPr marL="68580" marR="68580" marT="0" marB="0">
                    <a:blipFill rotWithShape="0">
                      <a:blip r:embed="rId10"/>
                      <a:stretch>
                        <a:fillRect l="-330493" t="-249398" r="-1794" b="-2410"/>
                      </a:stretch>
                    </a:blipFill>
                  </a:tcPr>
                </a:tc>
                <a:extLst>
                  <a:ext uri="{0D108BD9-81ED-4DB2-BD59-A6C34878D82A}">
                    <a16:rowId xmlns:a16="http://schemas.microsoft.com/office/drawing/2014/main" val="10003"/>
                  </a:ext>
                </a:extLst>
              </a:tr>
            </a:tbl>
          </a:graphicData>
        </a:graphic>
      </p:graphicFrame>
      <p:sp>
        <p:nvSpPr>
          <p:cNvPr id="260097" name="Rectangle 1"/>
          <p:cNvSpPr>
            <a:spLocks noChangeArrowheads="1"/>
          </p:cNvSpPr>
          <p:nvPr/>
        </p:nvSpPr>
        <p:spPr bwMode="auto">
          <a:xfrm>
            <a:off x="6280030" y="3182437"/>
            <a:ext cx="2708694" cy="1015663"/>
          </a:xfrm>
          <a:prstGeom prst="rect">
            <a:avLst/>
          </a:prstGeom>
          <a:noFill/>
          <a:ln w="9525">
            <a:noFill/>
            <a:miter lim="800000"/>
          </a:ln>
          <a:effectLst/>
        </p:spPr>
        <p:txBody>
          <a:bodyPr vert="horz" wrap="square" lIns="91440" tIns="45720" rIns="91440" bIns="45720" numCol="1" anchor="ctr" anchorCtr="0" compatLnSpc="1">
            <a:spAutoFit/>
          </a:bodyPr>
          <a:lstStyle/>
          <a:p>
            <a:pPr lvl="0" fontAlgn="base">
              <a:lnSpc>
                <a:spcPct val="150000"/>
              </a:lnSpc>
              <a:spcBef>
                <a:spcPct val="0"/>
              </a:spcBef>
              <a:spcAft>
                <a:spcPct val="0"/>
              </a:spcAft>
            </a:pPr>
            <a:r>
              <a:rPr lang="en-US" altLang="zh-CN" sz="2000" dirty="0">
                <a:latin typeface="Arial" panose="020B0604020202020204" pitchFamily="34" charset="0"/>
                <a:cs typeface="宋体" panose="02010600030101010101" pitchFamily="2" charset="-122"/>
              </a:rPr>
              <a:t>--</a:t>
            </a:r>
            <a:r>
              <a:rPr lang="zh-CN" altLang="en-US" sz="2000" dirty="0">
                <a:latin typeface="Arial" panose="020B0604020202020204" pitchFamily="34" charset="0"/>
                <a:cs typeface="宋体" panose="02010600030101010101" pitchFamily="2" charset="-122"/>
              </a:rPr>
              <a:t>连续变量为落入特定区间的概率是给定的</a:t>
            </a:r>
            <a:endParaRPr lang="zh-CN" altLang="zh-CN" sz="2000" dirty="0">
              <a:latin typeface="Arial" panose="020B0604020202020204" pitchFamily="34" charset="0"/>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xit" presetSubtype="0" fill="hold" nodeType="clickEffect">
                                  <p:stCondLst>
                                    <p:cond delay="0"/>
                                  </p:stCondLst>
                                  <p:childTnLst>
                                    <p:anim calcmode="lin" valueType="num">
                                      <p:cBhvr>
                                        <p:cTn id="26" dur="1000"/>
                                        <p:tgtEl>
                                          <p:spTgt spid="6"/>
                                        </p:tgtEl>
                                        <p:attrNameLst>
                                          <p:attrName>ppt_w</p:attrName>
                                        </p:attrNameLst>
                                      </p:cBhvr>
                                      <p:tavLst>
                                        <p:tav tm="0">
                                          <p:val>
                                            <p:strVal val="ppt_w"/>
                                          </p:val>
                                        </p:tav>
                                        <p:tav tm="100000">
                                          <p:val>
                                            <p:fltVal val="0"/>
                                          </p:val>
                                        </p:tav>
                                      </p:tavLst>
                                    </p:anim>
                                    <p:anim calcmode="lin" valueType="num">
                                      <p:cBhvr>
                                        <p:cTn id="27" dur="1000"/>
                                        <p:tgtEl>
                                          <p:spTgt spid="6"/>
                                        </p:tgtEl>
                                        <p:attrNameLst>
                                          <p:attrName>ppt_h</p:attrName>
                                        </p:attrNameLst>
                                      </p:cBhvr>
                                      <p:tavLst>
                                        <p:tav tm="0">
                                          <p:val>
                                            <p:strVal val="ppt_h"/>
                                          </p:val>
                                        </p:tav>
                                        <p:tav tm="100000">
                                          <p:val>
                                            <p:fltVal val="0"/>
                                          </p:val>
                                        </p:tav>
                                      </p:tavLst>
                                    </p:anim>
                                    <p:anim calcmode="lin" valueType="num">
                                      <p:cBhvr>
                                        <p:cTn id="28" dur="1000"/>
                                        <p:tgtEl>
                                          <p:spTgt spid="6"/>
                                        </p:tgtEl>
                                        <p:attrNameLst>
                                          <p:attrName>style.rotation</p:attrName>
                                        </p:attrNameLst>
                                      </p:cBhvr>
                                      <p:tavLst>
                                        <p:tav tm="0">
                                          <p:val>
                                            <p:fltVal val="0"/>
                                          </p:val>
                                        </p:tav>
                                        <p:tav tm="100000">
                                          <p:val>
                                            <p:fltVal val="90"/>
                                          </p:val>
                                        </p:tav>
                                      </p:tavLst>
                                    </p:anim>
                                    <p:animEffect transition="out" filter="fade">
                                      <p:cBhvr>
                                        <p:cTn id="29" dur="1000"/>
                                        <p:tgtEl>
                                          <p:spTgt spid="6"/>
                                        </p:tgtEl>
                                      </p:cBhvr>
                                    </p:animEffect>
                                    <p:set>
                                      <p:cBhvr>
                                        <p:cTn id="30" dur="1" fill="hold">
                                          <p:stCondLst>
                                            <p:cond delay="999"/>
                                          </p:stCondLst>
                                        </p:cTn>
                                        <p:tgtEl>
                                          <p:spTgt spid="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60097"/>
                                        </p:tgtEl>
                                        <p:attrNameLst>
                                          <p:attrName>style.visibility</p:attrName>
                                        </p:attrNameLst>
                                      </p:cBhvr>
                                      <p:to>
                                        <p:strVal val="visible"/>
                                      </p:to>
                                    </p:set>
                                    <p:animEffect transition="in" filter="fade">
                                      <p:cBhvr>
                                        <p:cTn id="45" dur="500"/>
                                        <p:tgtEl>
                                          <p:spTgt spid="26009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fade">
                                      <p:cBhvr>
                                        <p:cTn id="6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 grpId="0"/>
      <p:bldP spid="5" grpId="0"/>
      <p:bldP spid="8" grpId="0"/>
      <p:bldP spid="260097"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1668" y="898757"/>
            <a:ext cx="5132717" cy="6001643"/>
          </a:xfrm>
          <a:prstGeom prst="rect">
            <a:avLst/>
          </a:prstGeom>
          <a:solidFill>
            <a:schemeClr val="accent6">
              <a:lumMod val="40000"/>
              <a:lumOff val="60000"/>
            </a:schemeClr>
          </a:solidFill>
        </p:spPr>
        <p:txBody>
          <a:bodyPr wrap="square">
            <a:spAutoFit/>
          </a:bodyPr>
          <a:lstStyle/>
          <a:p>
            <a:r>
              <a:rPr lang="zh-CN" altLang="en-US" sz="1600" dirty="0"/>
              <a:t>*工具变量相关性检验</a:t>
            </a:r>
          </a:p>
          <a:p>
            <a:r>
              <a:rPr lang="en-US" altLang="zh-CN" sz="1600" dirty="0" err="1"/>
              <a:t>reg</a:t>
            </a:r>
            <a:r>
              <a:rPr lang="en-US" altLang="zh-CN" sz="1600" dirty="0"/>
              <a:t> </a:t>
            </a:r>
            <a:r>
              <a:rPr lang="en-US" altLang="zh-CN" sz="1600" dirty="0" err="1"/>
              <a:t>ltavgprs</a:t>
            </a:r>
            <a:r>
              <a:rPr lang="en-US" altLang="zh-CN" sz="1600" dirty="0"/>
              <a:t> </a:t>
            </a:r>
            <a:r>
              <a:rPr lang="en-US" altLang="zh-CN" sz="1600" dirty="0" err="1"/>
              <a:t>dtrtax</a:t>
            </a:r>
            <a:r>
              <a:rPr lang="en-US" altLang="zh-CN" sz="1600" dirty="0"/>
              <a:t> </a:t>
            </a:r>
            <a:r>
              <a:rPr lang="en-US" altLang="zh-CN" sz="1600" dirty="0" err="1"/>
              <a:t>dtrtaxso</a:t>
            </a:r>
            <a:r>
              <a:rPr lang="en-US" altLang="zh-CN" sz="1600" dirty="0"/>
              <a:t> </a:t>
            </a:r>
            <a:r>
              <a:rPr lang="en-US" altLang="zh-CN" sz="1600" dirty="0" err="1"/>
              <a:t>ltperinc</a:t>
            </a:r>
            <a:r>
              <a:rPr lang="en-US" altLang="zh-CN" sz="1600" dirty="0"/>
              <a:t>, r    </a:t>
            </a:r>
          </a:p>
          <a:p>
            <a:r>
              <a:rPr lang="en-US" altLang="zh-CN" sz="1600" dirty="0"/>
              <a:t>test </a:t>
            </a:r>
            <a:r>
              <a:rPr lang="en-US" altLang="zh-CN" sz="1600" dirty="0" err="1"/>
              <a:t>dtrtax</a:t>
            </a:r>
            <a:r>
              <a:rPr lang="en-US" altLang="zh-CN" sz="1600" dirty="0"/>
              <a:t> </a:t>
            </a:r>
            <a:r>
              <a:rPr lang="en-US" altLang="zh-CN" sz="1600" dirty="0" err="1"/>
              <a:t>dtrtaxso</a:t>
            </a:r>
            <a:r>
              <a:rPr lang="en-US" altLang="zh-CN" sz="1600" dirty="0"/>
              <a:t>                     </a:t>
            </a:r>
          </a:p>
          <a:p>
            <a:r>
              <a:rPr lang="en-US" altLang="zh-CN" sz="1600" dirty="0"/>
              <a:t>*</a:t>
            </a:r>
            <a:r>
              <a:rPr lang="zh-CN" altLang="en-US" sz="1600" dirty="0"/>
              <a:t>经验规则：</a:t>
            </a:r>
            <a:r>
              <a:rPr lang="en-US" altLang="zh-CN" sz="1600" dirty="0"/>
              <a:t>F</a:t>
            </a:r>
            <a:r>
              <a:rPr lang="zh-CN" altLang="en-US" sz="1600" dirty="0"/>
              <a:t>值</a:t>
            </a:r>
            <a:r>
              <a:rPr lang="en-US" altLang="zh-CN" sz="1600" dirty="0"/>
              <a:t>&gt;10 </a:t>
            </a:r>
          </a:p>
          <a:p>
            <a:endParaRPr lang="en-US" altLang="zh-CN" sz="1600" dirty="0"/>
          </a:p>
          <a:p>
            <a:r>
              <a:rPr lang="en-US" altLang="zh-CN" sz="1600" dirty="0"/>
              <a:t>*</a:t>
            </a:r>
            <a:r>
              <a:rPr lang="zh-CN" altLang="en-US" sz="1600" dirty="0"/>
              <a:t>工具变量的外生性检验</a:t>
            </a:r>
          </a:p>
          <a:p>
            <a:r>
              <a:rPr lang="zh-CN" altLang="en-US" sz="1600" dirty="0"/>
              <a:t>*先执行含所有</a:t>
            </a:r>
            <a:r>
              <a:rPr lang="en-US" altLang="zh-CN" sz="1600" dirty="0"/>
              <a:t>IV</a:t>
            </a:r>
            <a:r>
              <a:rPr lang="zh-CN" altLang="en-US" sz="1600" dirty="0"/>
              <a:t>的估计</a:t>
            </a:r>
          </a:p>
          <a:p>
            <a:r>
              <a:rPr lang="en-US" altLang="zh-CN" sz="1600" dirty="0" err="1"/>
              <a:t>ivreg</a:t>
            </a:r>
            <a:r>
              <a:rPr lang="en-US" altLang="zh-CN" sz="1600" dirty="0"/>
              <a:t> </a:t>
            </a:r>
            <a:r>
              <a:rPr lang="en-US" altLang="zh-CN" sz="1600" dirty="0" err="1"/>
              <a:t>ltpackpc</a:t>
            </a:r>
            <a:r>
              <a:rPr lang="en-US" altLang="zh-CN" sz="1600" dirty="0"/>
              <a:t> (</a:t>
            </a:r>
            <a:r>
              <a:rPr lang="en-US" altLang="zh-CN" sz="1600" dirty="0" err="1"/>
              <a:t>ltavgprs</a:t>
            </a:r>
            <a:r>
              <a:rPr lang="en-US" altLang="zh-CN" sz="1600" dirty="0"/>
              <a:t> = </a:t>
            </a:r>
            <a:r>
              <a:rPr lang="en-US" altLang="zh-CN" sz="1600" dirty="0" err="1"/>
              <a:t>dtrtax</a:t>
            </a:r>
            <a:r>
              <a:rPr lang="en-US" altLang="zh-CN" sz="1600" dirty="0"/>
              <a:t>  </a:t>
            </a:r>
            <a:r>
              <a:rPr lang="en-US" altLang="zh-CN" sz="1600" dirty="0" err="1"/>
              <a:t>dtrtaxso</a:t>
            </a:r>
            <a:r>
              <a:rPr lang="en-US" altLang="zh-CN" sz="1600" dirty="0"/>
              <a:t>) </a:t>
            </a:r>
            <a:r>
              <a:rPr lang="en-US" altLang="zh-CN" sz="1600" dirty="0" err="1"/>
              <a:t>ltperinc</a:t>
            </a:r>
            <a:r>
              <a:rPr lang="en-US" altLang="zh-CN" sz="1600" dirty="0"/>
              <a:t>, r   </a:t>
            </a:r>
          </a:p>
          <a:p>
            <a:r>
              <a:rPr lang="en-US" altLang="zh-CN" sz="1600" dirty="0"/>
              <a:t>predict e, </a:t>
            </a:r>
            <a:r>
              <a:rPr lang="en-US" altLang="zh-CN" sz="1600" dirty="0" err="1"/>
              <a:t>resid</a:t>
            </a:r>
            <a:r>
              <a:rPr lang="en-US" altLang="zh-CN" sz="1600" dirty="0"/>
              <a:t>                //</a:t>
            </a:r>
            <a:r>
              <a:rPr lang="zh-CN" altLang="en-US" sz="1600" dirty="0"/>
              <a:t>得到残差</a:t>
            </a:r>
          </a:p>
          <a:p>
            <a:r>
              <a:rPr lang="zh-CN" altLang="en-US" sz="1600" dirty="0"/>
              <a:t>*若为一致估计，残差接近误差</a:t>
            </a:r>
          </a:p>
          <a:p>
            <a:r>
              <a:rPr lang="en-US" altLang="zh-CN" sz="1600" dirty="0" err="1"/>
              <a:t>reg</a:t>
            </a:r>
            <a:r>
              <a:rPr lang="en-US" altLang="zh-CN" sz="1600" dirty="0"/>
              <a:t> e </a:t>
            </a:r>
            <a:r>
              <a:rPr lang="en-US" altLang="zh-CN" sz="1600" dirty="0" err="1"/>
              <a:t>dtrtaxso</a:t>
            </a:r>
            <a:r>
              <a:rPr lang="en-US" altLang="zh-CN" sz="1600" dirty="0"/>
              <a:t> </a:t>
            </a:r>
            <a:r>
              <a:rPr lang="en-US" altLang="zh-CN" sz="1600" dirty="0" err="1"/>
              <a:t>dtrtax</a:t>
            </a:r>
            <a:r>
              <a:rPr lang="en-US" altLang="zh-CN" sz="1600" dirty="0"/>
              <a:t> </a:t>
            </a:r>
            <a:r>
              <a:rPr lang="en-US" altLang="zh-CN" sz="1600" dirty="0" err="1"/>
              <a:t>ltperinc</a:t>
            </a:r>
            <a:r>
              <a:rPr lang="en-US" altLang="zh-CN" sz="1600" dirty="0"/>
              <a:t> </a:t>
            </a:r>
          </a:p>
          <a:p>
            <a:r>
              <a:rPr lang="en-US" altLang="zh-CN" sz="1600" dirty="0"/>
              <a:t>di e(N)*e(r2)   //</a:t>
            </a:r>
            <a:r>
              <a:rPr lang="zh-CN" altLang="en-US" sz="1600" dirty="0"/>
              <a:t>等于</a:t>
            </a:r>
            <a:r>
              <a:rPr lang="en-US" altLang="zh-CN" sz="1600" dirty="0" err="1"/>
              <a:t>sargan</a:t>
            </a:r>
            <a:r>
              <a:rPr lang="zh-CN" altLang="en-US" sz="1600" dirty="0"/>
              <a:t>过度识别统计量</a:t>
            </a:r>
          </a:p>
          <a:p>
            <a:r>
              <a:rPr lang="zh-CN" altLang="en-US" sz="1600" dirty="0"/>
              <a:t> </a:t>
            </a:r>
            <a:r>
              <a:rPr lang="en-US" altLang="zh-CN" sz="1600" dirty="0"/>
              <a:t>test </a:t>
            </a:r>
            <a:r>
              <a:rPr lang="en-US" altLang="zh-CN" sz="1600" dirty="0" err="1"/>
              <a:t>dtrtaxso</a:t>
            </a:r>
            <a:r>
              <a:rPr lang="en-US" altLang="zh-CN" sz="1600" dirty="0"/>
              <a:t> </a:t>
            </a:r>
            <a:r>
              <a:rPr lang="en-US" altLang="zh-CN" sz="1600" dirty="0" err="1"/>
              <a:t>dtrtax</a:t>
            </a:r>
            <a:r>
              <a:rPr lang="en-US" altLang="zh-CN" sz="1600" dirty="0"/>
              <a:t>      </a:t>
            </a:r>
          </a:p>
          <a:p>
            <a:r>
              <a:rPr lang="en-US" altLang="zh-CN" sz="1600" dirty="0"/>
              <a:t>*</a:t>
            </a:r>
            <a:r>
              <a:rPr lang="zh-CN" altLang="en-US" sz="1600" dirty="0"/>
              <a:t>联合显著性检验</a:t>
            </a:r>
          </a:p>
          <a:p>
            <a:r>
              <a:rPr lang="zh-CN" altLang="en-US" sz="1600" dirty="0"/>
              <a:t>*计算 “过度识别约束检验的</a:t>
            </a:r>
            <a:r>
              <a:rPr lang="en-US" altLang="zh-CN" sz="1600" dirty="0"/>
              <a:t>J</a:t>
            </a:r>
            <a:r>
              <a:rPr lang="zh-CN" altLang="en-US" sz="1600" dirty="0"/>
              <a:t>值 “</a:t>
            </a:r>
          </a:p>
          <a:p>
            <a:r>
              <a:rPr lang="en-US" altLang="zh-CN" sz="1600" dirty="0"/>
              <a:t>dis r(</a:t>
            </a:r>
            <a:r>
              <a:rPr lang="en-US" altLang="zh-CN" sz="1600" dirty="0" err="1"/>
              <a:t>df</a:t>
            </a:r>
            <a:r>
              <a:rPr lang="en-US" altLang="zh-CN" sz="1600" dirty="0"/>
              <a:t>)*r(F)    //</a:t>
            </a:r>
            <a:r>
              <a:rPr lang="zh-CN" altLang="en-US" sz="1600" dirty="0"/>
              <a:t>相当于</a:t>
            </a:r>
            <a:r>
              <a:rPr lang="en-US" altLang="zh-CN" sz="1600" dirty="0" err="1"/>
              <a:t>Basmann</a:t>
            </a:r>
            <a:r>
              <a:rPr lang="zh-CN" altLang="en-US" sz="1600" dirty="0"/>
              <a:t>过度识别统计量</a:t>
            </a:r>
          </a:p>
          <a:p>
            <a:r>
              <a:rPr lang="zh-CN" altLang="en-US" sz="1600" dirty="0"/>
              <a:t>*计算</a:t>
            </a:r>
            <a:r>
              <a:rPr lang="en-US" altLang="zh-CN" sz="1600" dirty="0"/>
              <a:t>p-value</a:t>
            </a:r>
          </a:p>
          <a:p>
            <a:r>
              <a:rPr lang="en-US" altLang="zh-CN" sz="1600" dirty="0"/>
              <a:t>dis  </a:t>
            </a:r>
            <a:r>
              <a:rPr lang="en-US" altLang="zh-CN" sz="1600" dirty="0" err="1"/>
              <a:t>chiprob</a:t>
            </a:r>
            <a:r>
              <a:rPr lang="en-US" altLang="zh-CN" sz="1600" dirty="0"/>
              <a:t>(r(</a:t>
            </a:r>
            <a:r>
              <a:rPr lang="en-US" altLang="zh-CN" sz="1600" dirty="0" err="1"/>
              <a:t>df</a:t>
            </a:r>
            <a:r>
              <a:rPr lang="en-US" altLang="zh-CN" sz="1600" dirty="0"/>
              <a:t>)-1,r(</a:t>
            </a:r>
            <a:r>
              <a:rPr lang="en-US" altLang="zh-CN" sz="1600" dirty="0" err="1"/>
              <a:t>df</a:t>
            </a:r>
            <a:r>
              <a:rPr lang="en-US" altLang="zh-CN" sz="1600" dirty="0"/>
              <a:t>)*r(F)) </a:t>
            </a:r>
          </a:p>
          <a:p>
            <a:endParaRPr lang="en-US" altLang="zh-CN" sz="1600" dirty="0"/>
          </a:p>
          <a:p>
            <a:r>
              <a:rPr lang="en-US" altLang="zh-CN" sz="1600" dirty="0"/>
              <a:t>*</a:t>
            </a:r>
            <a:r>
              <a:rPr lang="zh-CN" altLang="en-US" sz="1600" dirty="0"/>
              <a:t>亦可直接用</a:t>
            </a:r>
            <a:r>
              <a:rPr lang="en-US" altLang="zh-CN" sz="1600" dirty="0" err="1"/>
              <a:t>estat</a:t>
            </a:r>
            <a:r>
              <a:rPr lang="en-US" altLang="zh-CN" sz="1600" dirty="0"/>
              <a:t> </a:t>
            </a:r>
            <a:r>
              <a:rPr lang="en-US" altLang="zh-CN" sz="1600" dirty="0" err="1"/>
              <a:t>overid</a:t>
            </a:r>
            <a:r>
              <a:rPr lang="zh-CN" altLang="en-US" sz="1600" dirty="0"/>
              <a:t>做过度识别检验</a:t>
            </a:r>
            <a:endParaRPr lang="en-US" altLang="zh-CN" sz="1600" dirty="0"/>
          </a:p>
          <a:p>
            <a:r>
              <a:rPr lang="en-US" altLang="zh-CN" sz="1600" dirty="0"/>
              <a:t>*</a:t>
            </a:r>
            <a:r>
              <a:rPr lang="zh-CN" altLang="en-US" sz="1600" dirty="0"/>
              <a:t>必须将命令完整写出</a:t>
            </a:r>
            <a:r>
              <a:rPr lang="en-US" altLang="zh-CN" sz="1600" dirty="0" err="1"/>
              <a:t>ivregress</a:t>
            </a:r>
            <a:r>
              <a:rPr lang="en-US" altLang="zh-CN" sz="1600" dirty="0"/>
              <a:t> 2sls</a:t>
            </a:r>
            <a:r>
              <a:rPr lang="zh-CN" altLang="en-US" sz="1600" dirty="0"/>
              <a:t>，不能简写为</a:t>
            </a:r>
            <a:r>
              <a:rPr lang="en-US" altLang="zh-CN" sz="1600" dirty="0" err="1"/>
              <a:t>ivreg</a:t>
            </a:r>
            <a:endParaRPr lang="en-US" altLang="zh-CN" sz="1600" dirty="0"/>
          </a:p>
          <a:p>
            <a:r>
              <a:rPr lang="en-US" altLang="zh-CN" sz="1600" dirty="0" err="1"/>
              <a:t>ivregress</a:t>
            </a:r>
            <a:r>
              <a:rPr lang="en-US" altLang="zh-CN" sz="1600" dirty="0"/>
              <a:t> 2sls </a:t>
            </a:r>
            <a:r>
              <a:rPr lang="en-US" altLang="zh-CN" sz="1600" dirty="0" err="1"/>
              <a:t>ltpackpc</a:t>
            </a:r>
            <a:r>
              <a:rPr lang="en-US" altLang="zh-CN" sz="1600" dirty="0"/>
              <a:t> (</a:t>
            </a:r>
            <a:r>
              <a:rPr lang="en-US" altLang="zh-CN" sz="1600" dirty="0" err="1"/>
              <a:t>ltavgprs</a:t>
            </a:r>
            <a:r>
              <a:rPr lang="en-US" altLang="zh-CN" sz="1600" dirty="0"/>
              <a:t> = </a:t>
            </a:r>
            <a:r>
              <a:rPr lang="en-US" altLang="zh-CN" sz="1600" dirty="0" err="1"/>
              <a:t>dtrtax</a:t>
            </a:r>
            <a:r>
              <a:rPr lang="en-US" altLang="zh-CN" sz="1600" dirty="0"/>
              <a:t>  </a:t>
            </a:r>
            <a:r>
              <a:rPr lang="en-US" altLang="zh-CN" sz="1600" dirty="0" err="1"/>
              <a:t>dtrtaxso</a:t>
            </a:r>
            <a:r>
              <a:rPr lang="en-US" altLang="zh-CN" sz="1600" dirty="0"/>
              <a:t>) </a:t>
            </a:r>
            <a:r>
              <a:rPr lang="en-US" altLang="zh-CN" sz="1600" dirty="0" err="1"/>
              <a:t>ltperinc</a:t>
            </a:r>
            <a:endParaRPr lang="en-US" altLang="zh-CN" sz="1600" dirty="0"/>
          </a:p>
          <a:p>
            <a:r>
              <a:rPr lang="en-US" altLang="zh-CN" sz="1600" dirty="0" err="1"/>
              <a:t>estat</a:t>
            </a:r>
            <a:r>
              <a:rPr lang="en-US" altLang="zh-CN" sz="1600" dirty="0"/>
              <a:t>  </a:t>
            </a:r>
            <a:r>
              <a:rPr lang="en-US" altLang="zh-CN" sz="1600" dirty="0" err="1"/>
              <a:t>overid</a:t>
            </a:r>
            <a:r>
              <a:rPr lang="en-US" altLang="zh-CN" sz="1600" dirty="0"/>
              <a:t>  </a:t>
            </a:r>
          </a:p>
          <a:p>
            <a:r>
              <a:rPr lang="en-US" altLang="zh-CN" sz="1600" dirty="0"/>
              <a:t>*</a:t>
            </a:r>
            <a:r>
              <a:rPr lang="zh-CN" altLang="en-US" sz="1600" dirty="0"/>
              <a:t>注意到两个结果与上面的手工计算一样</a:t>
            </a:r>
            <a:endParaRPr lang="en-US" altLang="zh-CN" sz="1600" dirty="0"/>
          </a:p>
        </p:txBody>
      </p:sp>
      <p:sp>
        <p:nvSpPr>
          <p:cNvPr id="4" name="矩形 3"/>
          <p:cNvSpPr/>
          <p:nvPr/>
        </p:nvSpPr>
        <p:spPr>
          <a:xfrm>
            <a:off x="0" y="192041"/>
            <a:ext cx="9144000" cy="646331"/>
          </a:xfrm>
          <a:prstGeom prst="rect">
            <a:avLst/>
          </a:prstGeom>
        </p:spPr>
        <p:txBody>
          <a:bodyPr wrap="square">
            <a:spAutoFit/>
          </a:bodyPr>
          <a:lstStyle/>
          <a:p>
            <a:pPr algn="ctr"/>
            <a:r>
              <a:rPr lang="zh-CN" altLang="en-US" sz="3600" b="1" dirty="0">
                <a:latin typeface="微软雅黑" panose="020B0503020204020204" pitchFamily="34" charset="-122"/>
                <a:ea typeface="微软雅黑" panose="020B0503020204020204" pitchFamily="34" charset="-122"/>
              </a:rPr>
              <a:t>弱工具变量与过度识别检验</a:t>
            </a:r>
            <a:endParaRPr lang="en-US" altLang="zh-CN" sz="3600" b="1" dirty="0">
              <a:latin typeface="微软雅黑" panose="020B0503020204020204" pitchFamily="34" charset="-122"/>
              <a:ea typeface="微软雅黑" panose="020B0503020204020204" pitchFamily="34" charset="-122"/>
            </a:endParaRPr>
          </a:p>
        </p:txBody>
      </p:sp>
      <p:graphicFrame>
        <p:nvGraphicFramePr>
          <p:cNvPr id="5" name="表格 4"/>
          <p:cNvGraphicFramePr>
            <a:graphicFrameLocks noGrp="1"/>
          </p:cNvGraphicFramePr>
          <p:nvPr/>
        </p:nvGraphicFramePr>
        <p:xfrm>
          <a:off x="2" y="838373"/>
          <a:ext cx="4002656" cy="6035040"/>
        </p:xfrm>
        <a:graphic>
          <a:graphicData uri="http://schemas.openxmlformats.org/drawingml/2006/table">
            <a:tbl>
              <a:tblPr>
                <a:tableStyleId>{5C22544A-7EE6-4342-B048-85BDC9FD1C3A}</a:tableStyleId>
              </a:tblPr>
              <a:tblGrid>
                <a:gridCol w="1294377">
                  <a:extLst>
                    <a:ext uri="{9D8B030D-6E8A-4147-A177-3AD203B41FA5}">
                      <a16:colId xmlns:a16="http://schemas.microsoft.com/office/drawing/2014/main" val="20000"/>
                    </a:ext>
                  </a:extLst>
                </a:gridCol>
                <a:gridCol w="861337">
                  <a:extLst>
                    <a:ext uri="{9D8B030D-6E8A-4147-A177-3AD203B41FA5}">
                      <a16:colId xmlns:a16="http://schemas.microsoft.com/office/drawing/2014/main" val="20001"/>
                    </a:ext>
                  </a:extLst>
                </a:gridCol>
                <a:gridCol w="861337">
                  <a:extLst>
                    <a:ext uri="{9D8B030D-6E8A-4147-A177-3AD203B41FA5}">
                      <a16:colId xmlns:a16="http://schemas.microsoft.com/office/drawing/2014/main" val="20002"/>
                    </a:ext>
                  </a:extLst>
                </a:gridCol>
                <a:gridCol w="985605">
                  <a:extLst>
                    <a:ext uri="{9D8B030D-6E8A-4147-A177-3AD203B41FA5}">
                      <a16:colId xmlns:a16="http://schemas.microsoft.com/office/drawing/2014/main" val="20003"/>
                    </a:ext>
                  </a:extLst>
                </a:gridCol>
              </a:tblGrid>
              <a:tr h="420298">
                <a:tc gridSpan="4">
                  <a:txBody>
                    <a:bodyPr/>
                    <a:lstStyle/>
                    <a:p>
                      <a:pPr algn="ctr">
                        <a:spcAft>
                          <a:spcPts val="0"/>
                        </a:spcAft>
                      </a:pPr>
                      <a:r>
                        <a:rPr lang="zh-CN" sz="1800" kern="0" dirty="0">
                          <a:effectLst/>
                        </a:rPr>
                        <a:t>被解释变量：香烟消费量对数差分（</a:t>
                      </a:r>
                      <a:r>
                        <a:rPr lang="en-US" sz="1800" kern="0" dirty="0">
                          <a:effectLst/>
                        </a:rPr>
                        <a:t>1995-1985</a:t>
                      </a:r>
                      <a:r>
                        <a:rPr lang="zh-CN" sz="1800" kern="0" dirty="0">
                          <a:effectLst/>
                        </a:rPr>
                        <a:t>）</a:t>
                      </a:r>
                      <a:endParaRPr lang="zh-CN" sz="1800" kern="100" dirty="0">
                        <a:effectLst/>
                        <a:latin typeface="Times New Roman" panose="02020603050405020304" pitchFamily="18" charset="0"/>
                        <a:ea typeface="宋体" panose="02010600030101010101" pitchFamily="2" charset="-122"/>
                      </a:endParaRPr>
                    </a:p>
                  </a:txBody>
                  <a:tcPr marL="47625" marR="47625" marT="0" marB="0"/>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255749">
                <a:tc>
                  <a:txBody>
                    <a:bodyPr/>
                    <a:lstStyle/>
                    <a:p>
                      <a:pPr algn="l">
                        <a:spcAft>
                          <a:spcPts val="0"/>
                        </a:spcAft>
                      </a:pPr>
                      <a:r>
                        <a:rPr lang="zh-CN" sz="1800" kern="0">
                          <a:effectLst/>
                        </a:rPr>
                        <a:t>自变量</a:t>
                      </a:r>
                      <a:endParaRPr lang="zh-CN" sz="1800" kern="100">
                        <a:effectLst/>
                        <a:latin typeface="Times New Roman" panose="02020603050405020304" pitchFamily="18" charset="0"/>
                        <a:ea typeface="宋体" panose="02010600030101010101" pitchFamily="2" charset="-122"/>
                      </a:endParaRPr>
                    </a:p>
                  </a:txBody>
                  <a:tcPr marL="47625" marR="47625" marT="0" marB="0"/>
                </a:tc>
                <a:tc>
                  <a:txBody>
                    <a:bodyPr/>
                    <a:lstStyle/>
                    <a:p>
                      <a:pPr algn="ctr">
                        <a:spcAft>
                          <a:spcPts val="0"/>
                        </a:spcAft>
                      </a:pPr>
                      <a:r>
                        <a:rPr lang="en-US" sz="1800" kern="0">
                          <a:effectLst/>
                        </a:rPr>
                        <a:t>(1)</a:t>
                      </a:r>
                      <a:endParaRPr lang="zh-CN" sz="1800" kern="100">
                        <a:effectLst/>
                        <a:latin typeface="Times New Roman" panose="02020603050405020304" pitchFamily="18" charset="0"/>
                        <a:ea typeface="宋体" panose="02010600030101010101" pitchFamily="2" charset="-122"/>
                      </a:endParaRPr>
                    </a:p>
                  </a:txBody>
                  <a:tcPr marL="47625" marR="47625" marT="0" marB="0"/>
                </a:tc>
                <a:tc>
                  <a:txBody>
                    <a:bodyPr/>
                    <a:lstStyle/>
                    <a:p>
                      <a:pPr algn="ctr">
                        <a:spcAft>
                          <a:spcPts val="0"/>
                        </a:spcAft>
                      </a:pPr>
                      <a:r>
                        <a:rPr lang="en-US" sz="1800" kern="0">
                          <a:effectLst/>
                        </a:rPr>
                        <a:t>(2)</a:t>
                      </a:r>
                      <a:endParaRPr lang="zh-CN" sz="1800" kern="100">
                        <a:effectLst/>
                        <a:latin typeface="Times New Roman" panose="02020603050405020304" pitchFamily="18" charset="0"/>
                        <a:ea typeface="宋体" panose="02010600030101010101" pitchFamily="2" charset="-122"/>
                      </a:endParaRPr>
                    </a:p>
                  </a:txBody>
                  <a:tcPr marL="47625" marR="47625" marT="0" marB="0"/>
                </a:tc>
                <a:tc>
                  <a:txBody>
                    <a:bodyPr/>
                    <a:lstStyle/>
                    <a:p>
                      <a:pPr algn="ctr">
                        <a:spcAft>
                          <a:spcPts val="0"/>
                        </a:spcAft>
                      </a:pPr>
                      <a:r>
                        <a:rPr lang="en-US" sz="1800" kern="0">
                          <a:effectLst/>
                        </a:rPr>
                        <a:t>(3)</a:t>
                      </a:r>
                      <a:endParaRPr lang="zh-CN" sz="1800" kern="100">
                        <a:effectLst/>
                        <a:latin typeface="Times New Roman" panose="02020603050405020304" pitchFamily="18" charset="0"/>
                        <a:ea typeface="宋体" panose="02010600030101010101" pitchFamily="2" charset="-122"/>
                      </a:endParaRPr>
                    </a:p>
                  </a:txBody>
                  <a:tcPr marL="47625" marR="47625" marT="0" marB="0"/>
                </a:tc>
                <a:extLst>
                  <a:ext uri="{0D108BD9-81ED-4DB2-BD59-A6C34878D82A}">
                    <a16:rowId xmlns:a16="http://schemas.microsoft.com/office/drawing/2014/main" val="10001"/>
                  </a:ext>
                </a:extLst>
              </a:tr>
              <a:tr h="267927">
                <a:tc>
                  <a:txBody>
                    <a:bodyPr/>
                    <a:lstStyle/>
                    <a:p>
                      <a:pPr algn="l">
                        <a:spcAft>
                          <a:spcPts val="0"/>
                        </a:spcAft>
                      </a:pPr>
                      <a:r>
                        <a:rPr lang="en-US" sz="1800" kern="0">
                          <a:effectLst/>
                        </a:rPr>
                        <a:t> </a:t>
                      </a:r>
                      <a:endParaRPr lang="zh-CN" sz="1800" kern="100">
                        <a:effectLst/>
                        <a:latin typeface="Times New Roman" panose="02020603050405020304" pitchFamily="18" charset="0"/>
                        <a:ea typeface="宋体" panose="02010600030101010101" pitchFamily="2" charset="-122"/>
                      </a:endParaRPr>
                    </a:p>
                  </a:txBody>
                  <a:tcPr marL="47625" marR="47625" marT="0" marB="0"/>
                </a:tc>
                <a:tc>
                  <a:txBody>
                    <a:bodyPr/>
                    <a:lstStyle/>
                    <a:p>
                      <a:pPr algn="ctr">
                        <a:spcAft>
                          <a:spcPts val="0"/>
                        </a:spcAft>
                      </a:pPr>
                      <a:r>
                        <a:rPr lang="en-US" sz="1800" kern="0">
                          <a:effectLst/>
                        </a:rPr>
                        <a:t> </a:t>
                      </a:r>
                      <a:endParaRPr lang="zh-CN" sz="1800" kern="100">
                        <a:effectLst/>
                        <a:latin typeface="Times New Roman" panose="02020603050405020304" pitchFamily="18" charset="0"/>
                        <a:ea typeface="宋体" panose="02010600030101010101" pitchFamily="2" charset="-122"/>
                      </a:endParaRPr>
                    </a:p>
                  </a:txBody>
                  <a:tcPr marL="47625" marR="47625" marT="0" marB="0"/>
                </a:tc>
                <a:tc>
                  <a:txBody>
                    <a:bodyPr/>
                    <a:lstStyle/>
                    <a:p>
                      <a:pPr algn="ctr">
                        <a:spcAft>
                          <a:spcPts val="0"/>
                        </a:spcAft>
                      </a:pPr>
                      <a:r>
                        <a:rPr lang="en-US" sz="1800" kern="0">
                          <a:effectLst/>
                        </a:rPr>
                        <a:t> </a:t>
                      </a:r>
                      <a:endParaRPr lang="zh-CN" sz="1800" kern="100">
                        <a:effectLst/>
                        <a:latin typeface="Times New Roman" panose="02020603050405020304" pitchFamily="18" charset="0"/>
                        <a:ea typeface="宋体" panose="02010600030101010101" pitchFamily="2" charset="-122"/>
                      </a:endParaRPr>
                    </a:p>
                  </a:txBody>
                  <a:tcPr marL="47625" marR="47625" marT="0" marB="0"/>
                </a:tc>
                <a:tc>
                  <a:txBody>
                    <a:bodyPr/>
                    <a:lstStyle/>
                    <a:p>
                      <a:pPr algn="ctr">
                        <a:spcAft>
                          <a:spcPts val="0"/>
                        </a:spcAft>
                      </a:pPr>
                      <a:r>
                        <a:rPr lang="en-US" sz="1800" kern="0">
                          <a:effectLst/>
                        </a:rPr>
                        <a:t> </a:t>
                      </a:r>
                      <a:endParaRPr lang="zh-CN" sz="1800" kern="100">
                        <a:effectLst/>
                        <a:latin typeface="Times New Roman" panose="02020603050405020304" pitchFamily="18" charset="0"/>
                        <a:ea typeface="宋体" panose="02010600030101010101" pitchFamily="2" charset="-122"/>
                      </a:endParaRPr>
                    </a:p>
                  </a:txBody>
                  <a:tcPr marL="47625" marR="47625" marT="0" marB="0"/>
                </a:tc>
                <a:extLst>
                  <a:ext uri="{0D108BD9-81ED-4DB2-BD59-A6C34878D82A}">
                    <a16:rowId xmlns:a16="http://schemas.microsoft.com/office/drawing/2014/main" val="10002"/>
                  </a:ext>
                </a:extLst>
              </a:tr>
              <a:tr h="420298">
                <a:tc>
                  <a:txBody>
                    <a:bodyPr/>
                    <a:lstStyle/>
                    <a:p>
                      <a:pPr algn="l">
                        <a:spcAft>
                          <a:spcPts val="0"/>
                        </a:spcAft>
                      </a:pPr>
                      <a:r>
                        <a:rPr lang="zh-CN" sz="1800" kern="0" dirty="0">
                          <a:solidFill>
                            <a:schemeClr val="tx1"/>
                          </a:solidFill>
                          <a:effectLst/>
                        </a:rPr>
                        <a:t>香烟价格对数差分</a:t>
                      </a:r>
                      <a:endParaRPr lang="zh-CN" sz="1800" kern="100" dirty="0">
                        <a:solidFill>
                          <a:schemeClr val="tx1"/>
                        </a:solidFill>
                        <a:effectLst/>
                        <a:latin typeface="Times New Roman" panose="02020603050405020304" pitchFamily="18" charset="0"/>
                        <a:ea typeface="宋体" panose="02010600030101010101" pitchFamily="2" charset="-122"/>
                      </a:endParaRPr>
                    </a:p>
                  </a:txBody>
                  <a:tcPr marL="47625" marR="47625" marT="0" marB="0">
                    <a:noFill/>
                  </a:tcPr>
                </a:tc>
                <a:tc>
                  <a:txBody>
                    <a:bodyPr/>
                    <a:lstStyle/>
                    <a:p>
                      <a:pPr algn="ctr">
                        <a:spcAft>
                          <a:spcPts val="0"/>
                        </a:spcAft>
                      </a:pPr>
                      <a:r>
                        <a:rPr lang="en-US" sz="1800" kern="0" dirty="0">
                          <a:solidFill>
                            <a:schemeClr val="tx1"/>
                          </a:solidFill>
                          <a:effectLst/>
                        </a:rPr>
                        <a:t>-0.94***</a:t>
                      </a:r>
                      <a:endParaRPr lang="zh-CN" sz="1800" kern="100" dirty="0">
                        <a:solidFill>
                          <a:schemeClr val="tx1"/>
                        </a:solidFill>
                        <a:effectLst/>
                        <a:latin typeface="Times New Roman" panose="02020603050405020304" pitchFamily="18" charset="0"/>
                        <a:ea typeface="宋体" panose="02010600030101010101" pitchFamily="2" charset="-122"/>
                      </a:endParaRPr>
                    </a:p>
                  </a:txBody>
                  <a:tcPr marL="47625" marR="47625" marT="0" marB="0">
                    <a:noFill/>
                  </a:tcPr>
                </a:tc>
                <a:tc>
                  <a:txBody>
                    <a:bodyPr/>
                    <a:lstStyle/>
                    <a:p>
                      <a:pPr algn="ctr">
                        <a:spcAft>
                          <a:spcPts val="0"/>
                        </a:spcAft>
                      </a:pPr>
                      <a:r>
                        <a:rPr lang="en-US" sz="1800" kern="0" dirty="0">
                          <a:solidFill>
                            <a:schemeClr val="tx1"/>
                          </a:solidFill>
                          <a:effectLst/>
                        </a:rPr>
                        <a:t>-1.34***</a:t>
                      </a:r>
                      <a:endParaRPr lang="zh-CN" sz="1800" kern="100" dirty="0">
                        <a:solidFill>
                          <a:schemeClr val="tx1"/>
                        </a:solidFill>
                        <a:effectLst/>
                        <a:latin typeface="Times New Roman" panose="02020603050405020304" pitchFamily="18" charset="0"/>
                        <a:ea typeface="宋体" panose="02010600030101010101" pitchFamily="2" charset="-122"/>
                      </a:endParaRPr>
                    </a:p>
                  </a:txBody>
                  <a:tcPr marL="47625" marR="47625" marT="0" marB="0">
                    <a:noFill/>
                  </a:tcPr>
                </a:tc>
                <a:tc>
                  <a:txBody>
                    <a:bodyPr/>
                    <a:lstStyle/>
                    <a:p>
                      <a:pPr algn="ctr">
                        <a:spcAft>
                          <a:spcPts val="0"/>
                        </a:spcAft>
                      </a:pPr>
                      <a:r>
                        <a:rPr lang="en-US" sz="1800" kern="0" dirty="0">
                          <a:solidFill>
                            <a:schemeClr val="tx1"/>
                          </a:solidFill>
                          <a:effectLst/>
                        </a:rPr>
                        <a:t>-1.20***</a:t>
                      </a:r>
                      <a:endParaRPr lang="zh-CN" sz="1800" kern="100" dirty="0">
                        <a:solidFill>
                          <a:schemeClr val="tx1"/>
                        </a:solidFill>
                        <a:effectLst/>
                        <a:latin typeface="Times New Roman" panose="02020603050405020304" pitchFamily="18" charset="0"/>
                        <a:ea typeface="宋体" panose="02010600030101010101" pitchFamily="2" charset="-122"/>
                      </a:endParaRPr>
                    </a:p>
                  </a:txBody>
                  <a:tcPr marL="47625" marR="47625" marT="0" marB="0">
                    <a:noFill/>
                  </a:tcPr>
                </a:tc>
                <a:extLst>
                  <a:ext uri="{0D108BD9-81ED-4DB2-BD59-A6C34878D82A}">
                    <a16:rowId xmlns:a16="http://schemas.microsoft.com/office/drawing/2014/main" val="10003"/>
                  </a:ext>
                </a:extLst>
              </a:tr>
              <a:tr h="267927">
                <a:tc>
                  <a:txBody>
                    <a:bodyPr/>
                    <a:lstStyle/>
                    <a:p>
                      <a:pPr algn="l">
                        <a:spcAft>
                          <a:spcPts val="0"/>
                        </a:spcAft>
                      </a:pPr>
                      <a:r>
                        <a:rPr lang="en-US" sz="1800" kern="0">
                          <a:solidFill>
                            <a:schemeClr val="tx1"/>
                          </a:solidFill>
                          <a:effectLst/>
                        </a:rPr>
                        <a:t> </a:t>
                      </a:r>
                      <a:endParaRPr lang="zh-CN" sz="1800" kern="100">
                        <a:solidFill>
                          <a:schemeClr val="tx1"/>
                        </a:solidFill>
                        <a:effectLst/>
                        <a:latin typeface="Times New Roman" panose="02020603050405020304" pitchFamily="18" charset="0"/>
                        <a:ea typeface="宋体" panose="02010600030101010101" pitchFamily="2" charset="-122"/>
                      </a:endParaRPr>
                    </a:p>
                  </a:txBody>
                  <a:tcPr marL="47625" marR="47625" marT="0" marB="0">
                    <a:noFill/>
                  </a:tcPr>
                </a:tc>
                <a:tc>
                  <a:txBody>
                    <a:bodyPr/>
                    <a:lstStyle/>
                    <a:p>
                      <a:pPr algn="ctr">
                        <a:spcAft>
                          <a:spcPts val="0"/>
                        </a:spcAft>
                      </a:pPr>
                      <a:r>
                        <a:rPr lang="en-US" sz="1800" kern="0">
                          <a:solidFill>
                            <a:schemeClr val="tx1"/>
                          </a:solidFill>
                          <a:effectLst/>
                        </a:rPr>
                        <a:t>(0.21)</a:t>
                      </a:r>
                      <a:endParaRPr lang="zh-CN" sz="1800" kern="100">
                        <a:solidFill>
                          <a:schemeClr val="tx1"/>
                        </a:solidFill>
                        <a:effectLst/>
                        <a:latin typeface="Times New Roman" panose="02020603050405020304" pitchFamily="18" charset="0"/>
                        <a:ea typeface="宋体" panose="02010600030101010101" pitchFamily="2" charset="-122"/>
                      </a:endParaRPr>
                    </a:p>
                  </a:txBody>
                  <a:tcPr marL="47625" marR="47625" marT="0" marB="0">
                    <a:noFill/>
                  </a:tcPr>
                </a:tc>
                <a:tc>
                  <a:txBody>
                    <a:bodyPr/>
                    <a:lstStyle/>
                    <a:p>
                      <a:pPr algn="ctr">
                        <a:spcAft>
                          <a:spcPts val="0"/>
                        </a:spcAft>
                      </a:pPr>
                      <a:r>
                        <a:rPr lang="en-US" sz="1800" kern="0" dirty="0">
                          <a:solidFill>
                            <a:schemeClr val="tx1"/>
                          </a:solidFill>
                          <a:effectLst/>
                        </a:rPr>
                        <a:t>(0.23)</a:t>
                      </a:r>
                      <a:endParaRPr lang="zh-CN" sz="1800" kern="100" dirty="0">
                        <a:solidFill>
                          <a:schemeClr val="tx1"/>
                        </a:solidFill>
                        <a:effectLst/>
                        <a:latin typeface="Times New Roman" panose="02020603050405020304" pitchFamily="18" charset="0"/>
                        <a:ea typeface="宋体" panose="02010600030101010101" pitchFamily="2" charset="-122"/>
                      </a:endParaRPr>
                    </a:p>
                  </a:txBody>
                  <a:tcPr marL="47625" marR="47625" marT="0" marB="0">
                    <a:noFill/>
                  </a:tcPr>
                </a:tc>
                <a:tc>
                  <a:txBody>
                    <a:bodyPr/>
                    <a:lstStyle/>
                    <a:p>
                      <a:pPr algn="ctr">
                        <a:spcAft>
                          <a:spcPts val="0"/>
                        </a:spcAft>
                      </a:pPr>
                      <a:r>
                        <a:rPr lang="en-US" sz="1800" kern="0" dirty="0">
                          <a:solidFill>
                            <a:schemeClr val="tx1"/>
                          </a:solidFill>
                          <a:effectLst/>
                        </a:rPr>
                        <a:t>(0.20)</a:t>
                      </a:r>
                      <a:endParaRPr lang="zh-CN" sz="1800" kern="100" dirty="0">
                        <a:solidFill>
                          <a:schemeClr val="tx1"/>
                        </a:solidFill>
                        <a:effectLst/>
                        <a:latin typeface="Times New Roman" panose="02020603050405020304" pitchFamily="18" charset="0"/>
                        <a:ea typeface="宋体" panose="02010600030101010101" pitchFamily="2" charset="-122"/>
                      </a:endParaRPr>
                    </a:p>
                  </a:txBody>
                  <a:tcPr marL="47625" marR="47625" marT="0" marB="0">
                    <a:noFill/>
                  </a:tcPr>
                </a:tc>
                <a:extLst>
                  <a:ext uri="{0D108BD9-81ED-4DB2-BD59-A6C34878D82A}">
                    <a16:rowId xmlns:a16="http://schemas.microsoft.com/office/drawing/2014/main" val="10004"/>
                  </a:ext>
                </a:extLst>
              </a:tr>
              <a:tr h="420298">
                <a:tc>
                  <a:txBody>
                    <a:bodyPr/>
                    <a:lstStyle/>
                    <a:p>
                      <a:pPr algn="l">
                        <a:spcAft>
                          <a:spcPts val="0"/>
                        </a:spcAft>
                      </a:pPr>
                      <a:r>
                        <a:rPr lang="zh-CN" sz="1800" kern="0">
                          <a:effectLst/>
                        </a:rPr>
                        <a:t>收入对数差分</a:t>
                      </a:r>
                      <a:endParaRPr lang="zh-CN" sz="1800" kern="100">
                        <a:effectLst/>
                        <a:latin typeface="Times New Roman" panose="02020603050405020304" pitchFamily="18" charset="0"/>
                        <a:ea typeface="宋体" panose="02010600030101010101" pitchFamily="2" charset="-122"/>
                      </a:endParaRPr>
                    </a:p>
                  </a:txBody>
                  <a:tcPr marL="47625" marR="47625" marT="0" marB="0"/>
                </a:tc>
                <a:tc>
                  <a:txBody>
                    <a:bodyPr/>
                    <a:lstStyle/>
                    <a:p>
                      <a:pPr algn="ctr">
                        <a:spcAft>
                          <a:spcPts val="0"/>
                        </a:spcAft>
                      </a:pPr>
                      <a:r>
                        <a:rPr lang="en-US" sz="1800" kern="0">
                          <a:effectLst/>
                        </a:rPr>
                        <a:t>0.53</a:t>
                      </a:r>
                      <a:endParaRPr lang="zh-CN" sz="1800" kern="100">
                        <a:effectLst/>
                        <a:latin typeface="Times New Roman" panose="02020603050405020304" pitchFamily="18" charset="0"/>
                        <a:ea typeface="宋体" panose="02010600030101010101" pitchFamily="2" charset="-122"/>
                      </a:endParaRPr>
                    </a:p>
                  </a:txBody>
                  <a:tcPr marL="47625" marR="47625" marT="0" marB="0"/>
                </a:tc>
                <a:tc>
                  <a:txBody>
                    <a:bodyPr/>
                    <a:lstStyle/>
                    <a:p>
                      <a:pPr algn="ctr">
                        <a:spcAft>
                          <a:spcPts val="0"/>
                        </a:spcAft>
                      </a:pPr>
                      <a:r>
                        <a:rPr lang="en-US" sz="1800" kern="0">
                          <a:effectLst/>
                        </a:rPr>
                        <a:t>0.43</a:t>
                      </a:r>
                      <a:endParaRPr lang="zh-CN" sz="1800" kern="100">
                        <a:effectLst/>
                        <a:latin typeface="Times New Roman" panose="02020603050405020304" pitchFamily="18" charset="0"/>
                        <a:ea typeface="宋体" panose="02010600030101010101" pitchFamily="2" charset="-122"/>
                      </a:endParaRPr>
                    </a:p>
                  </a:txBody>
                  <a:tcPr marL="47625" marR="47625" marT="0" marB="0"/>
                </a:tc>
                <a:tc>
                  <a:txBody>
                    <a:bodyPr/>
                    <a:lstStyle/>
                    <a:p>
                      <a:pPr algn="ctr">
                        <a:spcAft>
                          <a:spcPts val="0"/>
                        </a:spcAft>
                      </a:pPr>
                      <a:r>
                        <a:rPr lang="en-US" sz="1800" kern="0" dirty="0">
                          <a:effectLst/>
                        </a:rPr>
                        <a:t>0.46</a:t>
                      </a:r>
                      <a:endParaRPr lang="zh-CN" sz="1800" kern="100" dirty="0">
                        <a:effectLst/>
                        <a:latin typeface="Times New Roman" panose="02020603050405020304" pitchFamily="18" charset="0"/>
                        <a:ea typeface="宋体" panose="02010600030101010101" pitchFamily="2" charset="-122"/>
                      </a:endParaRPr>
                    </a:p>
                  </a:txBody>
                  <a:tcPr marL="47625" marR="47625" marT="0" marB="0"/>
                </a:tc>
                <a:extLst>
                  <a:ext uri="{0D108BD9-81ED-4DB2-BD59-A6C34878D82A}">
                    <a16:rowId xmlns:a16="http://schemas.microsoft.com/office/drawing/2014/main" val="10005"/>
                  </a:ext>
                </a:extLst>
              </a:tr>
              <a:tr h="267927">
                <a:tc>
                  <a:txBody>
                    <a:bodyPr/>
                    <a:lstStyle/>
                    <a:p>
                      <a:pPr algn="l">
                        <a:spcAft>
                          <a:spcPts val="0"/>
                        </a:spcAft>
                      </a:pPr>
                      <a:r>
                        <a:rPr lang="en-US" sz="1800" kern="0">
                          <a:effectLst/>
                        </a:rPr>
                        <a:t> </a:t>
                      </a:r>
                      <a:endParaRPr lang="zh-CN" sz="1800" kern="100">
                        <a:effectLst/>
                        <a:latin typeface="Times New Roman" panose="02020603050405020304" pitchFamily="18" charset="0"/>
                        <a:ea typeface="宋体" panose="02010600030101010101" pitchFamily="2" charset="-122"/>
                      </a:endParaRPr>
                    </a:p>
                  </a:txBody>
                  <a:tcPr marL="47625" marR="47625" marT="0" marB="0"/>
                </a:tc>
                <a:tc>
                  <a:txBody>
                    <a:bodyPr/>
                    <a:lstStyle/>
                    <a:p>
                      <a:pPr algn="ctr">
                        <a:spcAft>
                          <a:spcPts val="0"/>
                        </a:spcAft>
                      </a:pPr>
                      <a:r>
                        <a:rPr lang="en-US" sz="1800" kern="0">
                          <a:effectLst/>
                        </a:rPr>
                        <a:t>(0.34)</a:t>
                      </a:r>
                      <a:endParaRPr lang="zh-CN" sz="1800" kern="100">
                        <a:effectLst/>
                        <a:latin typeface="Times New Roman" panose="02020603050405020304" pitchFamily="18" charset="0"/>
                        <a:ea typeface="宋体" panose="02010600030101010101" pitchFamily="2" charset="-122"/>
                      </a:endParaRPr>
                    </a:p>
                  </a:txBody>
                  <a:tcPr marL="47625" marR="47625" marT="0" marB="0"/>
                </a:tc>
                <a:tc>
                  <a:txBody>
                    <a:bodyPr/>
                    <a:lstStyle/>
                    <a:p>
                      <a:pPr algn="ctr">
                        <a:spcAft>
                          <a:spcPts val="0"/>
                        </a:spcAft>
                      </a:pPr>
                      <a:r>
                        <a:rPr lang="en-US" sz="1800" kern="0">
                          <a:effectLst/>
                        </a:rPr>
                        <a:t>(0.30)</a:t>
                      </a:r>
                      <a:endParaRPr lang="zh-CN" sz="1800" kern="100">
                        <a:effectLst/>
                        <a:latin typeface="Times New Roman" panose="02020603050405020304" pitchFamily="18" charset="0"/>
                        <a:ea typeface="宋体" panose="02010600030101010101" pitchFamily="2" charset="-122"/>
                      </a:endParaRPr>
                    </a:p>
                  </a:txBody>
                  <a:tcPr marL="47625" marR="47625" marT="0" marB="0"/>
                </a:tc>
                <a:tc>
                  <a:txBody>
                    <a:bodyPr/>
                    <a:lstStyle/>
                    <a:p>
                      <a:pPr algn="ctr">
                        <a:spcAft>
                          <a:spcPts val="0"/>
                        </a:spcAft>
                      </a:pPr>
                      <a:r>
                        <a:rPr lang="en-US" sz="1800" kern="0">
                          <a:effectLst/>
                        </a:rPr>
                        <a:t>(0.31)</a:t>
                      </a:r>
                      <a:endParaRPr lang="zh-CN" sz="1800" kern="100">
                        <a:effectLst/>
                        <a:latin typeface="Times New Roman" panose="02020603050405020304" pitchFamily="18" charset="0"/>
                        <a:ea typeface="宋体" panose="02010600030101010101" pitchFamily="2" charset="-122"/>
                      </a:endParaRPr>
                    </a:p>
                  </a:txBody>
                  <a:tcPr marL="47625" marR="47625" marT="0" marB="0"/>
                </a:tc>
                <a:extLst>
                  <a:ext uri="{0D108BD9-81ED-4DB2-BD59-A6C34878D82A}">
                    <a16:rowId xmlns:a16="http://schemas.microsoft.com/office/drawing/2014/main" val="10006"/>
                  </a:ext>
                </a:extLst>
              </a:tr>
              <a:tr h="267927">
                <a:tc>
                  <a:txBody>
                    <a:bodyPr/>
                    <a:lstStyle/>
                    <a:p>
                      <a:pPr algn="l">
                        <a:spcAft>
                          <a:spcPts val="0"/>
                        </a:spcAft>
                      </a:pPr>
                      <a:r>
                        <a:rPr lang="zh-CN" sz="1800" kern="0">
                          <a:effectLst/>
                        </a:rPr>
                        <a:t>截矩</a:t>
                      </a:r>
                      <a:endParaRPr lang="zh-CN" sz="1800" kern="100">
                        <a:effectLst/>
                        <a:latin typeface="Times New Roman" panose="02020603050405020304" pitchFamily="18" charset="0"/>
                        <a:ea typeface="宋体" panose="02010600030101010101" pitchFamily="2" charset="-122"/>
                      </a:endParaRPr>
                    </a:p>
                  </a:txBody>
                  <a:tcPr marL="47625" marR="47625" marT="0" marB="0"/>
                </a:tc>
                <a:tc>
                  <a:txBody>
                    <a:bodyPr/>
                    <a:lstStyle/>
                    <a:p>
                      <a:pPr algn="ctr">
                        <a:spcAft>
                          <a:spcPts val="0"/>
                        </a:spcAft>
                      </a:pPr>
                      <a:r>
                        <a:rPr lang="en-US" sz="1800" kern="0">
                          <a:effectLst/>
                        </a:rPr>
                        <a:t>-0.12*</a:t>
                      </a:r>
                      <a:endParaRPr lang="zh-CN" sz="1800" kern="100">
                        <a:effectLst/>
                        <a:latin typeface="Times New Roman" panose="02020603050405020304" pitchFamily="18" charset="0"/>
                        <a:ea typeface="宋体" panose="02010600030101010101" pitchFamily="2" charset="-122"/>
                      </a:endParaRPr>
                    </a:p>
                  </a:txBody>
                  <a:tcPr marL="47625" marR="47625" marT="0" marB="0"/>
                </a:tc>
                <a:tc>
                  <a:txBody>
                    <a:bodyPr/>
                    <a:lstStyle/>
                    <a:p>
                      <a:pPr algn="ctr">
                        <a:spcAft>
                          <a:spcPts val="0"/>
                        </a:spcAft>
                      </a:pPr>
                      <a:r>
                        <a:rPr lang="en-US" sz="1800" kern="0">
                          <a:effectLst/>
                        </a:rPr>
                        <a:t>-0.02</a:t>
                      </a:r>
                      <a:endParaRPr lang="zh-CN" sz="1800" kern="100">
                        <a:effectLst/>
                        <a:latin typeface="Times New Roman" panose="02020603050405020304" pitchFamily="18" charset="0"/>
                        <a:ea typeface="宋体" panose="02010600030101010101" pitchFamily="2" charset="-122"/>
                      </a:endParaRPr>
                    </a:p>
                  </a:txBody>
                  <a:tcPr marL="47625" marR="47625" marT="0" marB="0"/>
                </a:tc>
                <a:tc>
                  <a:txBody>
                    <a:bodyPr/>
                    <a:lstStyle/>
                    <a:p>
                      <a:pPr algn="ctr">
                        <a:spcAft>
                          <a:spcPts val="0"/>
                        </a:spcAft>
                      </a:pPr>
                      <a:r>
                        <a:rPr lang="en-US" sz="1800" kern="0">
                          <a:effectLst/>
                        </a:rPr>
                        <a:t>-0.05</a:t>
                      </a:r>
                      <a:endParaRPr lang="zh-CN" sz="1800" kern="100">
                        <a:effectLst/>
                        <a:latin typeface="Times New Roman" panose="02020603050405020304" pitchFamily="18" charset="0"/>
                        <a:ea typeface="宋体" panose="02010600030101010101" pitchFamily="2" charset="-122"/>
                      </a:endParaRPr>
                    </a:p>
                  </a:txBody>
                  <a:tcPr marL="47625" marR="47625" marT="0" marB="0"/>
                </a:tc>
                <a:extLst>
                  <a:ext uri="{0D108BD9-81ED-4DB2-BD59-A6C34878D82A}">
                    <a16:rowId xmlns:a16="http://schemas.microsoft.com/office/drawing/2014/main" val="10007"/>
                  </a:ext>
                </a:extLst>
              </a:tr>
              <a:tr h="267927">
                <a:tc>
                  <a:txBody>
                    <a:bodyPr/>
                    <a:lstStyle/>
                    <a:p>
                      <a:pPr algn="l">
                        <a:spcAft>
                          <a:spcPts val="0"/>
                        </a:spcAft>
                      </a:pPr>
                      <a:r>
                        <a:rPr lang="en-US" sz="1800" kern="0">
                          <a:effectLst/>
                        </a:rPr>
                        <a:t> </a:t>
                      </a:r>
                      <a:endParaRPr lang="zh-CN" sz="1800" kern="100">
                        <a:effectLst/>
                        <a:latin typeface="Times New Roman" panose="02020603050405020304" pitchFamily="18" charset="0"/>
                        <a:ea typeface="宋体" panose="02010600030101010101" pitchFamily="2" charset="-122"/>
                      </a:endParaRPr>
                    </a:p>
                  </a:txBody>
                  <a:tcPr marL="47625" marR="47625" marT="0" marB="0"/>
                </a:tc>
                <a:tc>
                  <a:txBody>
                    <a:bodyPr/>
                    <a:lstStyle/>
                    <a:p>
                      <a:pPr algn="ctr">
                        <a:spcAft>
                          <a:spcPts val="0"/>
                        </a:spcAft>
                      </a:pPr>
                      <a:r>
                        <a:rPr lang="en-US" sz="1800" kern="0">
                          <a:effectLst/>
                        </a:rPr>
                        <a:t>(0.07)</a:t>
                      </a:r>
                      <a:endParaRPr lang="zh-CN" sz="1800" kern="100">
                        <a:effectLst/>
                        <a:latin typeface="Times New Roman" panose="02020603050405020304" pitchFamily="18" charset="0"/>
                        <a:ea typeface="宋体" panose="02010600030101010101" pitchFamily="2" charset="-122"/>
                      </a:endParaRPr>
                    </a:p>
                  </a:txBody>
                  <a:tcPr marL="47625" marR="47625" marT="0" marB="0"/>
                </a:tc>
                <a:tc>
                  <a:txBody>
                    <a:bodyPr/>
                    <a:lstStyle/>
                    <a:p>
                      <a:pPr algn="ctr">
                        <a:spcAft>
                          <a:spcPts val="0"/>
                        </a:spcAft>
                      </a:pPr>
                      <a:r>
                        <a:rPr lang="en-US" sz="1800" kern="0">
                          <a:effectLst/>
                        </a:rPr>
                        <a:t>(0.07)</a:t>
                      </a:r>
                      <a:endParaRPr lang="zh-CN" sz="1800" kern="100">
                        <a:effectLst/>
                        <a:latin typeface="Times New Roman" panose="02020603050405020304" pitchFamily="18" charset="0"/>
                        <a:ea typeface="宋体" panose="02010600030101010101" pitchFamily="2" charset="-122"/>
                      </a:endParaRPr>
                    </a:p>
                  </a:txBody>
                  <a:tcPr marL="47625" marR="47625" marT="0" marB="0"/>
                </a:tc>
                <a:tc>
                  <a:txBody>
                    <a:bodyPr/>
                    <a:lstStyle/>
                    <a:p>
                      <a:pPr algn="ctr">
                        <a:spcAft>
                          <a:spcPts val="0"/>
                        </a:spcAft>
                      </a:pPr>
                      <a:r>
                        <a:rPr lang="en-US" sz="1800" kern="0">
                          <a:effectLst/>
                        </a:rPr>
                        <a:t>(0.06)</a:t>
                      </a:r>
                      <a:endParaRPr lang="zh-CN" sz="1800" kern="100">
                        <a:effectLst/>
                        <a:latin typeface="Times New Roman" panose="02020603050405020304" pitchFamily="18" charset="0"/>
                        <a:ea typeface="宋体" panose="02010600030101010101" pitchFamily="2" charset="-122"/>
                      </a:endParaRPr>
                    </a:p>
                  </a:txBody>
                  <a:tcPr marL="47625" marR="47625" marT="0" marB="0"/>
                </a:tc>
                <a:extLst>
                  <a:ext uri="{0D108BD9-81ED-4DB2-BD59-A6C34878D82A}">
                    <a16:rowId xmlns:a16="http://schemas.microsoft.com/office/drawing/2014/main" val="10008"/>
                  </a:ext>
                </a:extLst>
              </a:tr>
              <a:tr h="267927">
                <a:tc>
                  <a:txBody>
                    <a:bodyPr/>
                    <a:lstStyle/>
                    <a:p>
                      <a:pPr algn="l">
                        <a:spcAft>
                          <a:spcPts val="0"/>
                        </a:spcAft>
                      </a:pPr>
                      <a:r>
                        <a:rPr lang="zh-CN" sz="1800" kern="0">
                          <a:effectLst/>
                        </a:rPr>
                        <a:t>观察值</a:t>
                      </a:r>
                      <a:endParaRPr lang="zh-CN" sz="1800" kern="100">
                        <a:effectLst/>
                        <a:latin typeface="Times New Roman" panose="02020603050405020304" pitchFamily="18" charset="0"/>
                        <a:ea typeface="宋体" panose="02010600030101010101" pitchFamily="2" charset="-122"/>
                      </a:endParaRPr>
                    </a:p>
                  </a:txBody>
                  <a:tcPr marL="47625" marR="47625" marT="0" marB="0"/>
                </a:tc>
                <a:tc>
                  <a:txBody>
                    <a:bodyPr/>
                    <a:lstStyle/>
                    <a:p>
                      <a:pPr algn="ctr">
                        <a:spcAft>
                          <a:spcPts val="0"/>
                        </a:spcAft>
                      </a:pPr>
                      <a:r>
                        <a:rPr lang="en-US" sz="1800" kern="0">
                          <a:effectLst/>
                        </a:rPr>
                        <a:t>48</a:t>
                      </a:r>
                      <a:endParaRPr lang="zh-CN" sz="1800" kern="100">
                        <a:effectLst/>
                        <a:latin typeface="Times New Roman" panose="02020603050405020304" pitchFamily="18" charset="0"/>
                        <a:ea typeface="宋体" panose="02010600030101010101" pitchFamily="2" charset="-122"/>
                      </a:endParaRPr>
                    </a:p>
                  </a:txBody>
                  <a:tcPr marL="47625" marR="47625" marT="0" marB="0"/>
                </a:tc>
                <a:tc>
                  <a:txBody>
                    <a:bodyPr/>
                    <a:lstStyle/>
                    <a:p>
                      <a:pPr algn="ctr">
                        <a:spcAft>
                          <a:spcPts val="0"/>
                        </a:spcAft>
                      </a:pPr>
                      <a:r>
                        <a:rPr lang="en-US" sz="1800" kern="0">
                          <a:effectLst/>
                        </a:rPr>
                        <a:t>48</a:t>
                      </a:r>
                      <a:endParaRPr lang="zh-CN" sz="1800" kern="100">
                        <a:effectLst/>
                        <a:latin typeface="Times New Roman" panose="02020603050405020304" pitchFamily="18" charset="0"/>
                        <a:ea typeface="宋体" panose="02010600030101010101" pitchFamily="2" charset="-122"/>
                      </a:endParaRPr>
                    </a:p>
                  </a:txBody>
                  <a:tcPr marL="47625" marR="47625" marT="0" marB="0"/>
                </a:tc>
                <a:tc>
                  <a:txBody>
                    <a:bodyPr/>
                    <a:lstStyle/>
                    <a:p>
                      <a:pPr algn="ctr">
                        <a:spcAft>
                          <a:spcPts val="0"/>
                        </a:spcAft>
                      </a:pPr>
                      <a:r>
                        <a:rPr lang="en-US" sz="1800" kern="0">
                          <a:effectLst/>
                        </a:rPr>
                        <a:t>48</a:t>
                      </a:r>
                      <a:endParaRPr lang="zh-CN" sz="1800" kern="100">
                        <a:effectLst/>
                        <a:latin typeface="Times New Roman" panose="02020603050405020304" pitchFamily="18" charset="0"/>
                        <a:ea typeface="宋体" panose="02010600030101010101" pitchFamily="2" charset="-122"/>
                      </a:endParaRPr>
                    </a:p>
                  </a:txBody>
                  <a:tcPr marL="47625" marR="47625" marT="0" marB="0"/>
                </a:tc>
                <a:extLst>
                  <a:ext uri="{0D108BD9-81ED-4DB2-BD59-A6C34878D82A}">
                    <a16:rowId xmlns:a16="http://schemas.microsoft.com/office/drawing/2014/main" val="10009"/>
                  </a:ext>
                </a:extLst>
              </a:tr>
              <a:tr h="267927">
                <a:tc>
                  <a:txBody>
                    <a:bodyPr/>
                    <a:lstStyle/>
                    <a:p>
                      <a:pPr algn="l">
                        <a:spcAft>
                          <a:spcPts val="0"/>
                        </a:spcAft>
                      </a:pPr>
                      <a:r>
                        <a:rPr lang="en-US" sz="1800" kern="0">
                          <a:effectLst/>
                        </a:rPr>
                        <a:t>R-squared</a:t>
                      </a:r>
                      <a:endParaRPr lang="zh-CN" sz="1800" kern="100">
                        <a:effectLst/>
                        <a:latin typeface="Times New Roman" panose="02020603050405020304" pitchFamily="18" charset="0"/>
                        <a:ea typeface="宋体" panose="02010600030101010101" pitchFamily="2" charset="-122"/>
                      </a:endParaRPr>
                    </a:p>
                  </a:txBody>
                  <a:tcPr marL="47625" marR="47625" marT="0" marB="0"/>
                </a:tc>
                <a:tc>
                  <a:txBody>
                    <a:bodyPr/>
                    <a:lstStyle/>
                    <a:p>
                      <a:pPr algn="ctr">
                        <a:spcAft>
                          <a:spcPts val="0"/>
                        </a:spcAft>
                      </a:pPr>
                      <a:r>
                        <a:rPr lang="en-US" sz="1800" kern="0">
                          <a:effectLst/>
                        </a:rPr>
                        <a:t>0.55</a:t>
                      </a:r>
                      <a:endParaRPr lang="zh-CN" sz="1800" kern="100">
                        <a:effectLst/>
                        <a:latin typeface="Times New Roman" panose="02020603050405020304" pitchFamily="18" charset="0"/>
                        <a:ea typeface="宋体" panose="02010600030101010101" pitchFamily="2" charset="-122"/>
                      </a:endParaRPr>
                    </a:p>
                  </a:txBody>
                  <a:tcPr marL="47625" marR="47625" marT="0" marB="0"/>
                </a:tc>
                <a:tc>
                  <a:txBody>
                    <a:bodyPr/>
                    <a:lstStyle/>
                    <a:p>
                      <a:pPr algn="ctr">
                        <a:spcAft>
                          <a:spcPts val="0"/>
                        </a:spcAft>
                      </a:pPr>
                      <a:r>
                        <a:rPr lang="en-US" sz="1800" kern="0">
                          <a:effectLst/>
                        </a:rPr>
                        <a:t>0.52</a:t>
                      </a:r>
                      <a:endParaRPr lang="zh-CN" sz="1800" kern="100">
                        <a:effectLst/>
                        <a:latin typeface="Times New Roman" panose="02020603050405020304" pitchFamily="18" charset="0"/>
                        <a:ea typeface="宋体" panose="02010600030101010101" pitchFamily="2" charset="-122"/>
                      </a:endParaRPr>
                    </a:p>
                  </a:txBody>
                  <a:tcPr marL="47625" marR="47625" marT="0" marB="0"/>
                </a:tc>
                <a:tc>
                  <a:txBody>
                    <a:bodyPr/>
                    <a:lstStyle/>
                    <a:p>
                      <a:pPr algn="ctr">
                        <a:spcAft>
                          <a:spcPts val="0"/>
                        </a:spcAft>
                      </a:pPr>
                      <a:r>
                        <a:rPr lang="en-US" sz="1800" kern="0">
                          <a:effectLst/>
                        </a:rPr>
                        <a:t>0.55</a:t>
                      </a:r>
                      <a:endParaRPr lang="zh-CN" sz="1800" kern="100">
                        <a:effectLst/>
                        <a:latin typeface="Times New Roman" panose="02020603050405020304" pitchFamily="18" charset="0"/>
                        <a:ea typeface="宋体" panose="02010600030101010101" pitchFamily="2" charset="-122"/>
                      </a:endParaRPr>
                    </a:p>
                  </a:txBody>
                  <a:tcPr marL="47625" marR="47625" marT="0" marB="0"/>
                </a:tc>
                <a:extLst>
                  <a:ext uri="{0D108BD9-81ED-4DB2-BD59-A6C34878D82A}">
                    <a16:rowId xmlns:a16="http://schemas.microsoft.com/office/drawing/2014/main" val="10010"/>
                  </a:ext>
                </a:extLst>
              </a:tr>
              <a:tr h="630448">
                <a:tc>
                  <a:txBody>
                    <a:bodyPr/>
                    <a:lstStyle/>
                    <a:p>
                      <a:pPr algn="l">
                        <a:spcAft>
                          <a:spcPts val="0"/>
                        </a:spcAft>
                      </a:pPr>
                      <a:r>
                        <a:rPr lang="zh-CN" sz="1800" kern="0">
                          <a:effectLst/>
                        </a:rPr>
                        <a:t>工具变量</a:t>
                      </a:r>
                      <a:endParaRPr lang="zh-CN" sz="1800" kern="100">
                        <a:effectLst/>
                        <a:latin typeface="Times New Roman" panose="02020603050405020304" pitchFamily="18" charset="0"/>
                        <a:ea typeface="宋体" panose="02010600030101010101" pitchFamily="2" charset="-122"/>
                      </a:endParaRPr>
                    </a:p>
                  </a:txBody>
                  <a:tcPr marL="47625" marR="47625" marT="0" marB="0"/>
                </a:tc>
                <a:tc>
                  <a:txBody>
                    <a:bodyPr/>
                    <a:lstStyle/>
                    <a:p>
                      <a:pPr algn="ctr">
                        <a:spcAft>
                          <a:spcPts val="0"/>
                        </a:spcAft>
                      </a:pPr>
                      <a:r>
                        <a:rPr lang="zh-CN" sz="1800" kern="0">
                          <a:effectLst/>
                        </a:rPr>
                        <a:t>消费税</a:t>
                      </a:r>
                      <a:endParaRPr lang="zh-CN" sz="1800" kern="100">
                        <a:effectLst/>
                        <a:latin typeface="Times New Roman" panose="02020603050405020304" pitchFamily="18" charset="0"/>
                        <a:ea typeface="宋体" panose="02010600030101010101" pitchFamily="2" charset="-122"/>
                      </a:endParaRPr>
                    </a:p>
                  </a:txBody>
                  <a:tcPr marL="47625" marR="47625" marT="0" marB="0"/>
                </a:tc>
                <a:tc>
                  <a:txBody>
                    <a:bodyPr/>
                    <a:lstStyle/>
                    <a:p>
                      <a:pPr algn="ctr">
                        <a:spcAft>
                          <a:spcPts val="0"/>
                        </a:spcAft>
                      </a:pPr>
                      <a:r>
                        <a:rPr lang="zh-CN" sz="1800" kern="0" dirty="0">
                          <a:effectLst/>
                        </a:rPr>
                        <a:t>香烟税</a:t>
                      </a:r>
                      <a:endParaRPr lang="zh-CN" sz="1800" kern="100" dirty="0">
                        <a:effectLst/>
                        <a:latin typeface="Times New Roman" panose="02020603050405020304" pitchFamily="18" charset="0"/>
                        <a:ea typeface="宋体" panose="02010600030101010101" pitchFamily="2" charset="-122"/>
                      </a:endParaRPr>
                    </a:p>
                  </a:txBody>
                  <a:tcPr marL="47625" marR="47625" marT="0" marB="0"/>
                </a:tc>
                <a:tc>
                  <a:txBody>
                    <a:bodyPr/>
                    <a:lstStyle/>
                    <a:p>
                      <a:pPr algn="ctr">
                        <a:spcAft>
                          <a:spcPts val="0"/>
                        </a:spcAft>
                      </a:pPr>
                      <a:r>
                        <a:rPr lang="zh-CN" sz="1800" kern="0">
                          <a:effectLst/>
                        </a:rPr>
                        <a:t>消费税和香烟税</a:t>
                      </a:r>
                      <a:endParaRPr lang="zh-CN" sz="1800" kern="100">
                        <a:effectLst/>
                        <a:latin typeface="Times New Roman" panose="02020603050405020304" pitchFamily="18" charset="0"/>
                        <a:ea typeface="宋体" panose="02010600030101010101" pitchFamily="2" charset="-122"/>
                      </a:endParaRPr>
                    </a:p>
                  </a:txBody>
                  <a:tcPr marL="47625" marR="47625" marT="0" marB="0"/>
                </a:tc>
                <a:extLst>
                  <a:ext uri="{0D108BD9-81ED-4DB2-BD59-A6C34878D82A}">
                    <a16:rowId xmlns:a16="http://schemas.microsoft.com/office/drawing/2014/main" val="10011"/>
                  </a:ext>
                </a:extLst>
              </a:tr>
              <a:tr h="420298">
                <a:tc>
                  <a:txBody>
                    <a:bodyPr/>
                    <a:lstStyle/>
                    <a:p>
                      <a:pPr algn="l">
                        <a:spcAft>
                          <a:spcPts val="0"/>
                        </a:spcAft>
                      </a:pPr>
                      <a:r>
                        <a:rPr lang="zh-CN" sz="1800" kern="0" dirty="0">
                          <a:effectLst/>
                        </a:rPr>
                        <a:t>第一阶段</a:t>
                      </a:r>
                      <a:r>
                        <a:rPr lang="en-US" sz="1800" kern="0" dirty="0">
                          <a:effectLst/>
                        </a:rPr>
                        <a:t>F</a:t>
                      </a:r>
                      <a:r>
                        <a:rPr lang="zh-CN" sz="1800" kern="0" dirty="0">
                          <a:effectLst/>
                        </a:rPr>
                        <a:t>值</a:t>
                      </a:r>
                      <a:endParaRPr lang="zh-CN" sz="1800" kern="100" dirty="0">
                        <a:effectLst/>
                        <a:latin typeface="Times New Roman" panose="02020603050405020304" pitchFamily="18" charset="0"/>
                        <a:ea typeface="宋体" panose="02010600030101010101" pitchFamily="2" charset="-122"/>
                      </a:endParaRPr>
                    </a:p>
                  </a:txBody>
                  <a:tcPr marL="47625" marR="47625" marT="0" marB="0">
                    <a:solidFill>
                      <a:srgbClr val="FFFF00"/>
                    </a:solidFill>
                  </a:tcPr>
                </a:tc>
                <a:tc>
                  <a:txBody>
                    <a:bodyPr/>
                    <a:lstStyle/>
                    <a:p>
                      <a:pPr algn="ctr">
                        <a:spcAft>
                          <a:spcPts val="0"/>
                        </a:spcAft>
                      </a:pPr>
                      <a:r>
                        <a:rPr lang="en-US" sz="1800" kern="0" dirty="0">
                          <a:effectLst/>
                        </a:rPr>
                        <a:t>33.7</a:t>
                      </a:r>
                      <a:endParaRPr lang="zh-CN" sz="1800" kern="100" dirty="0">
                        <a:effectLst/>
                        <a:latin typeface="Times New Roman" panose="02020603050405020304" pitchFamily="18" charset="0"/>
                        <a:ea typeface="宋体" panose="02010600030101010101" pitchFamily="2" charset="-122"/>
                      </a:endParaRPr>
                    </a:p>
                  </a:txBody>
                  <a:tcPr marL="47625" marR="47625" marT="0" marB="0">
                    <a:solidFill>
                      <a:srgbClr val="FFFF00"/>
                    </a:solidFill>
                  </a:tcPr>
                </a:tc>
                <a:tc>
                  <a:txBody>
                    <a:bodyPr/>
                    <a:lstStyle/>
                    <a:p>
                      <a:pPr algn="ctr">
                        <a:spcAft>
                          <a:spcPts val="0"/>
                        </a:spcAft>
                      </a:pPr>
                      <a:r>
                        <a:rPr lang="en-US" sz="1800" kern="0" dirty="0">
                          <a:effectLst/>
                        </a:rPr>
                        <a:t>107.2</a:t>
                      </a:r>
                      <a:endParaRPr lang="zh-CN" sz="1800" kern="100" dirty="0">
                        <a:effectLst/>
                        <a:latin typeface="Times New Roman" panose="02020603050405020304" pitchFamily="18" charset="0"/>
                        <a:ea typeface="宋体" panose="02010600030101010101" pitchFamily="2" charset="-122"/>
                      </a:endParaRPr>
                    </a:p>
                  </a:txBody>
                  <a:tcPr marL="47625" marR="47625" marT="0" marB="0">
                    <a:solidFill>
                      <a:srgbClr val="FFFF00"/>
                    </a:solidFill>
                  </a:tcPr>
                </a:tc>
                <a:tc>
                  <a:txBody>
                    <a:bodyPr/>
                    <a:lstStyle/>
                    <a:p>
                      <a:pPr algn="ctr">
                        <a:spcAft>
                          <a:spcPts val="0"/>
                        </a:spcAft>
                      </a:pPr>
                      <a:r>
                        <a:rPr lang="en-US" sz="1800" kern="0">
                          <a:effectLst/>
                        </a:rPr>
                        <a:t>88.6</a:t>
                      </a:r>
                      <a:endParaRPr lang="zh-CN" sz="1800" kern="100">
                        <a:effectLst/>
                        <a:latin typeface="Times New Roman" panose="02020603050405020304" pitchFamily="18" charset="0"/>
                        <a:ea typeface="宋体" panose="02010600030101010101" pitchFamily="2" charset="-122"/>
                      </a:endParaRPr>
                    </a:p>
                  </a:txBody>
                  <a:tcPr marL="47625" marR="47625" marT="0" marB="0">
                    <a:solidFill>
                      <a:srgbClr val="FFFF00"/>
                    </a:solidFill>
                  </a:tcPr>
                </a:tc>
                <a:extLst>
                  <a:ext uri="{0D108BD9-81ED-4DB2-BD59-A6C34878D82A}">
                    <a16:rowId xmlns:a16="http://schemas.microsoft.com/office/drawing/2014/main" val="10012"/>
                  </a:ext>
                </a:extLst>
              </a:tr>
              <a:tr h="420298">
                <a:tc>
                  <a:txBody>
                    <a:bodyPr/>
                    <a:lstStyle/>
                    <a:p>
                      <a:pPr algn="l">
                        <a:spcAft>
                          <a:spcPts val="0"/>
                        </a:spcAft>
                      </a:pPr>
                      <a:r>
                        <a:rPr lang="zh-CN" sz="1800" kern="0" dirty="0">
                          <a:effectLst/>
                        </a:rPr>
                        <a:t>过度识别约束</a:t>
                      </a:r>
                      <a:r>
                        <a:rPr lang="en-US" sz="1800" kern="0" dirty="0">
                          <a:effectLst/>
                        </a:rPr>
                        <a:t>J</a:t>
                      </a:r>
                      <a:r>
                        <a:rPr lang="zh-CN" sz="1800" kern="0" dirty="0">
                          <a:effectLst/>
                        </a:rPr>
                        <a:t>值</a:t>
                      </a:r>
                      <a:endParaRPr lang="zh-CN" sz="1800" kern="100" dirty="0">
                        <a:effectLst/>
                        <a:latin typeface="Times New Roman" panose="02020603050405020304" pitchFamily="18" charset="0"/>
                        <a:ea typeface="宋体" panose="02010600030101010101" pitchFamily="2" charset="-122"/>
                      </a:endParaRPr>
                    </a:p>
                  </a:txBody>
                  <a:tcPr marL="47625" marR="47625" marT="0" marB="0">
                    <a:solidFill>
                      <a:srgbClr val="FFFF00"/>
                    </a:solidFill>
                  </a:tcPr>
                </a:tc>
                <a:tc>
                  <a:txBody>
                    <a:bodyPr/>
                    <a:lstStyle/>
                    <a:p>
                      <a:pPr algn="ctr">
                        <a:spcAft>
                          <a:spcPts val="0"/>
                        </a:spcAft>
                      </a:pPr>
                      <a:r>
                        <a:rPr lang="en-US" sz="1800" kern="0" dirty="0">
                          <a:effectLst/>
                        </a:rPr>
                        <a:t> </a:t>
                      </a:r>
                      <a:endParaRPr lang="zh-CN" sz="1800" kern="100" dirty="0">
                        <a:effectLst/>
                        <a:latin typeface="Times New Roman" panose="02020603050405020304" pitchFamily="18" charset="0"/>
                        <a:ea typeface="宋体" panose="02010600030101010101" pitchFamily="2" charset="-122"/>
                      </a:endParaRPr>
                    </a:p>
                  </a:txBody>
                  <a:tcPr marL="47625" marR="47625" marT="0" marB="0">
                    <a:solidFill>
                      <a:srgbClr val="FFFF00"/>
                    </a:solidFill>
                  </a:tcPr>
                </a:tc>
                <a:tc>
                  <a:txBody>
                    <a:bodyPr/>
                    <a:lstStyle/>
                    <a:p>
                      <a:pPr algn="ctr">
                        <a:spcAft>
                          <a:spcPts val="0"/>
                        </a:spcAft>
                      </a:pPr>
                      <a:r>
                        <a:rPr lang="en-US" sz="1800" kern="0" dirty="0">
                          <a:effectLst/>
                        </a:rPr>
                        <a:t> </a:t>
                      </a:r>
                      <a:endParaRPr lang="zh-CN" sz="1800" kern="100" dirty="0">
                        <a:effectLst/>
                        <a:latin typeface="Times New Roman" panose="02020603050405020304" pitchFamily="18" charset="0"/>
                        <a:ea typeface="宋体" panose="02010600030101010101" pitchFamily="2" charset="-122"/>
                      </a:endParaRPr>
                    </a:p>
                  </a:txBody>
                  <a:tcPr marL="47625" marR="47625" marT="0" marB="0">
                    <a:solidFill>
                      <a:srgbClr val="FFFF00"/>
                    </a:solidFill>
                  </a:tcPr>
                </a:tc>
                <a:tc>
                  <a:txBody>
                    <a:bodyPr/>
                    <a:lstStyle/>
                    <a:p>
                      <a:pPr algn="ctr">
                        <a:spcAft>
                          <a:spcPts val="0"/>
                        </a:spcAft>
                      </a:pPr>
                      <a:r>
                        <a:rPr lang="en-US" sz="1800" kern="0" dirty="0">
                          <a:solidFill>
                            <a:srgbClr val="FF0000"/>
                          </a:solidFill>
                          <a:effectLst/>
                        </a:rPr>
                        <a:t>4.93**</a:t>
                      </a:r>
                      <a:endParaRPr lang="zh-CN" sz="1800" kern="100" dirty="0">
                        <a:solidFill>
                          <a:srgbClr val="FF0000"/>
                        </a:solidFill>
                        <a:effectLst/>
                        <a:latin typeface="Times New Roman" panose="02020603050405020304" pitchFamily="18" charset="0"/>
                        <a:ea typeface="宋体" panose="02010600030101010101" pitchFamily="2" charset="-122"/>
                      </a:endParaRPr>
                    </a:p>
                  </a:txBody>
                  <a:tcPr marL="47625" marR="47625" marT="0" marB="0">
                    <a:solidFill>
                      <a:srgbClr val="FFFF00"/>
                    </a:solidFill>
                  </a:tcPr>
                </a:tc>
                <a:extLst>
                  <a:ext uri="{0D108BD9-81ED-4DB2-BD59-A6C34878D82A}">
                    <a16:rowId xmlns:a16="http://schemas.microsoft.com/office/drawing/2014/main" val="10013"/>
                  </a:ext>
                </a:extLst>
              </a:tr>
              <a:tr h="267927">
                <a:tc>
                  <a:txBody>
                    <a:bodyPr/>
                    <a:lstStyle/>
                    <a:p>
                      <a:pPr algn="l">
                        <a:spcAft>
                          <a:spcPts val="0"/>
                        </a:spcAft>
                      </a:pPr>
                      <a:r>
                        <a:rPr lang="en-US" sz="1800" kern="0">
                          <a:effectLst/>
                        </a:rPr>
                        <a:t> </a:t>
                      </a:r>
                      <a:endParaRPr lang="zh-CN" sz="1800" kern="100">
                        <a:effectLst/>
                        <a:latin typeface="Times New Roman" panose="02020603050405020304" pitchFamily="18" charset="0"/>
                        <a:ea typeface="宋体" panose="02010600030101010101" pitchFamily="2" charset="-122"/>
                      </a:endParaRPr>
                    </a:p>
                  </a:txBody>
                  <a:tcPr marL="47625" marR="47625" marT="0" marB="0">
                    <a:solidFill>
                      <a:srgbClr val="FFFF00"/>
                    </a:solidFill>
                  </a:tcPr>
                </a:tc>
                <a:tc>
                  <a:txBody>
                    <a:bodyPr/>
                    <a:lstStyle/>
                    <a:p>
                      <a:pPr algn="ctr">
                        <a:spcAft>
                          <a:spcPts val="0"/>
                        </a:spcAft>
                      </a:pPr>
                      <a:r>
                        <a:rPr lang="en-US" sz="1800" kern="0">
                          <a:effectLst/>
                        </a:rPr>
                        <a:t> </a:t>
                      </a:r>
                      <a:endParaRPr lang="zh-CN" sz="1800" kern="100">
                        <a:effectLst/>
                        <a:latin typeface="Times New Roman" panose="02020603050405020304" pitchFamily="18" charset="0"/>
                        <a:ea typeface="宋体" panose="02010600030101010101" pitchFamily="2" charset="-122"/>
                      </a:endParaRPr>
                    </a:p>
                  </a:txBody>
                  <a:tcPr marL="47625" marR="47625" marT="0" marB="0">
                    <a:solidFill>
                      <a:srgbClr val="FFFF00"/>
                    </a:solidFill>
                  </a:tcPr>
                </a:tc>
                <a:tc>
                  <a:txBody>
                    <a:bodyPr/>
                    <a:lstStyle/>
                    <a:p>
                      <a:pPr algn="ctr">
                        <a:spcAft>
                          <a:spcPts val="0"/>
                        </a:spcAft>
                      </a:pPr>
                      <a:r>
                        <a:rPr lang="en-US" sz="1800" kern="0">
                          <a:effectLst/>
                        </a:rPr>
                        <a:t> </a:t>
                      </a:r>
                      <a:endParaRPr lang="zh-CN" sz="1800" kern="100">
                        <a:effectLst/>
                        <a:latin typeface="Times New Roman" panose="02020603050405020304" pitchFamily="18" charset="0"/>
                        <a:ea typeface="宋体" panose="02010600030101010101" pitchFamily="2" charset="-122"/>
                      </a:endParaRPr>
                    </a:p>
                  </a:txBody>
                  <a:tcPr marL="47625" marR="47625" marT="0" marB="0">
                    <a:solidFill>
                      <a:srgbClr val="FFFF00"/>
                    </a:solidFill>
                  </a:tcPr>
                </a:tc>
                <a:tc>
                  <a:txBody>
                    <a:bodyPr/>
                    <a:lstStyle/>
                    <a:p>
                      <a:pPr algn="ctr">
                        <a:spcAft>
                          <a:spcPts val="0"/>
                        </a:spcAft>
                      </a:pPr>
                      <a:r>
                        <a:rPr lang="zh-CN" sz="1800" kern="0" dirty="0">
                          <a:effectLst/>
                        </a:rPr>
                        <a:t>（</a:t>
                      </a:r>
                      <a:r>
                        <a:rPr lang="en-US" sz="1800" kern="0" dirty="0">
                          <a:effectLst/>
                        </a:rPr>
                        <a:t>0.026</a:t>
                      </a:r>
                      <a:r>
                        <a:rPr lang="zh-CN" sz="1800" kern="0" dirty="0">
                          <a:effectLst/>
                        </a:rPr>
                        <a:t>）</a:t>
                      </a:r>
                      <a:endParaRPr lang="zh-CN" sz="1800" kern="100" dirty="0">
                        <a:effectLst/>
                        <a:latin typeface="Times New Roman" panose="02020603050405020304" pitchFamily="18" charset="0"/>
                        <a:ea typeface="宋体" panose="02010600030101010101" pitchFamily="2" charset="-122"/>
                      </a:endParaRPr>
                    </a:p>
                  </a:txBody>
                  <a:tcPr marL="47625" marR="47625" marT="0" marB="0">
                    <a:solidFill>
                      <a:srgbClr val="FFFF00"/>
                    </a:solidFill>
                  </a:tcPr>
                </a:tc>
                <a:extLst>
                  <a:ext uri="{0D108BD9-81ED-4DB2-BD59-A6C34878D82A}">
                    <a16:rowId xmlns:a16="http://schemas.microsoft.com/office/drawing/2014/main" val="10014"/>
                  </a:ext>
                </a:extLst>
              </a:tr>
            </a:tbl>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0745" y="925061"/>
            <a:ext cx="8419530" cy="5579604"/>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zh-CN" sz="2000" dirty="0"/>
              <a:t>两个工具变量即销售税和香烟特产税都是外生的这一零假设在</a:t>
            </a:r>
            <a:r>
              <a:rPr lang="en-US" altLang="zh-CN" sz="2000" dirty="0"/>
              <a:t>5%</a:t>
            </a:r>
            <a:r>
              <a:rPr lang="zh-CN" altLang="zh-CN" sz="2000" dirty="0"/>
              <a:t>的显著性水平下被拒绝！至少有一个工具变量是内生的，这有三种可能：</a:t>
            </a:r>
            <a:endParaRPr lang="en-US" altLang="zh-CN" sz="2000" dirty="0"/>
          </a:p>
          <a:p>
            <a:pPr marL="800100" lvl="1" indent="-342900">
              <a:lnSpc>
                <a:spcPct val="150000"/>
              </a:lnSpc>
              <a:buFont typeface="Arial" panose="020B0604020202020204"/>
              <a:buChar char="•"/>
            </a:pPr>
            <a:r>
              <a:rPr lang="zh-CN" altLang="zh-CN" sz="2000" dirty="0"/>
              <a:t>销售税是外生的，但香烟税不是，因此采用销售税作为工具变量的模型设定是可靠的；</a:t>
            </a:r>
            <a:endParaRPr lang="en-US" altLang="zh-CN" sz="2000" dirty="0"/>
          </a:p>
          <a:p>
            <a:pPr marL="800100" lvl="1" indent="-342900">
              <a:lnSpc>
                <a:spcPct val="150000"/>
              </a:lnSpc>
              <a:buFont typeface="Arial" panose="020B0604020202020204"/>
              <a:buChar char="•"/>
            </a:pPr>
            <a:r>
              <a:rPr lang="zh-CN" altLang="zh-CN" sz="2000" dirty="0"/>
              <a:t>若香烟税是外生的，而销售税是内生的，则采用香烟税作为工具变量的模型设定是可靠的；</a:t>
            </a:r>
            <a:endParaRPr lang="en-US" altLang="zh-CN" sz="2000" dirty="0"/>
          </a:p>
          <a:p>
            <a:pPr marL="800100" lvl="1" indent="-342900">
              <a:lnSpc>
                <a:spcPct val="150000"/>
              </a:lnSpc>
              <a:buFont typeface="Arial" panose="020B0604020202020204"/>
              <a:buChar char="•"/>
            </a:pPr>
            <a:r>
              <a:rPr lang="zh-CN" altLang="zh-CN" sz="2000" dirty="0"/>
              <a:t>两种税都不是外生的，两个模型都不可靠．</a:t>
            </a:r>
          </a:p>
          <a:p>
            <a:pPr marL="342900" indent="-342900">
              <a:lnSpc>
                <a:spcPct val="150000"/>
              </a:lnSpc>
              <a:buFont typeface="Wingdings" panose="05000000000000000000" pitchFamily="2" charset="2"/>
              <a:buChar char="u"/>
            </a:pPr>
            <a:r>
              <a:rPr lang="en-US" altLang="zh-CN" sz="2000" dirty="0"/>
              <a:t> </a:t>
            </a:r>
            <a:r>
              <a:rPr lang="zh-CN" altLang="zh-CN" sz="2000" dirty="0"/>
              <a:t>统计证据并不能告诉我们谁是谁非，从经验和理论来分析，总销售税的外生性比香烟特产税的外生性。</a:t>
            </a:r>
          </a:p>
          <a:p>
            <a:pPr marL="342900" indent="-342900">
              <a:lnSpc>
                <a:spcPct val="150000"/>
              </a:lnSpc>
              <a:buFont typeface="Wingdings" panose="05000000000000000000" pitchFamily="2" charset="2"/>
              <a:buChar char="u"/>
            </a:pPr>
            <a:r>
              <a:rPr lang="zh-CN" altLang="zh-CN" sz="2000" dirty="0"/>
              <a:t>采用第一个模型设定，得到最后的结论：香烟长期</a:t>
            </a:r>
            <a:r>
              <a:rPr lang="zh-CN" altLang="en-US" sz="2000" dirty="0"/>
              <a:t>价格需求</a:t>
            </a:r>
            <a:r>
              <a:rPr lang="zh-CN" altLang="zh-CN" sz="2000" dirty="0"/>
              <a:t>弹性接近－１，增税将对香烟消费将产生巨大影响，税收政策是相当有效的控烟手段。</a:t>
            </a:r>
          </a:p>
        </p:txBody>
      </p:sp>
      <p:sp>
        <p:nvSpPr>
          <p:cNvPr id="4" name="矩形 3"/>
          <p:cNvSpPr/>
          <p:nvPr/>
        </p:nvSpPr>
        <p:spPr>
          <a:xfrm>
            <a:off x="0" y="192041"/>
            <a:ext cx="9144000" cy="646331"/>
          </a:xfrm>
          <a:prstGeom prst="rect">
            <a:avLst/>
          </a:prstGeom>
        </p:spPr>
        <p:txBody>
          <a:bodyPr wrap="square">
            <a:spAutoFit/>
          </a:bodyPr>
          <a:lstStyle/>
          <a:p>
            <a:pPr algn="ctr"/>
            <a:r>
              <a:rPr lang="zh-CN" altLang="en-US" sz="3600" b="1" dirty="0">
                <a:latin typeface="微软雅黑" panose="020B0503020204020204" pitchFamily="34" charset="-122"/>
                <a:ea typeface="微软雅黑" panose="020B0503020204020204" pitchFamily="34" charset="-122"/>
              </a:rPr>
              <a:t>检验结果的解读</a:t>
            </a:r>
            <a:endParaRPr lang="en-US" altLang="zh-CN" sz="36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2041"/>
            <a:ext cx="9144000" cy="646331"/>
          </a:xfrm>
          <a:prstGeom prst="rect">
            <a:avLst/>
          </a:prstGeom>
        </p:spPr>
        <p:txBody>
          <a:bodyPr wrap="square">
            <a:spAutoFit/>
          </a:bodyPr>
          <a:lstStyle/>
          <a:p>
            <a:pPr algn="ctr"/>
            <a:r>
              <a:rPr lang="en-US" altLang="zh-CN" sz="3600" b="1" dirty="0">
                <a:latin typeface="微软雅黑" panose="020B0503020204020204" pitchFamily="34" charset="-122"/>
                <a:ea typeface="微软雅黑" panose="020B0503020204020204" pitchFamily="34" charset="-122"/>
              </a:rPr>
              <a:t>GMM</a:t>
            </a:r>
            <a:r>
              <a:rPr lang="zh-CN" altLang="en-US" sz="3600" b="1" dirty="0">
                <a:latin typeface="微软雅黑" panose="020B0503020204020204" pitchFamily="34" charset="-122"/>
                <a:ea typeface="微软雅黑" panose="020B0503020204020204" pitchFamily="34" charset="-122"/>
              </a:rPr>
              <a:t>：工具变量多于内生变量</a:t>
            </a:r>
            <a:endParaRPr lang="en-US" altLang="zh-CN" sz="3600" b="1" dirty="0">
              <a:latin typeface="微软雅黑" panose="020B0503020204020204" pitchFamily="34" charset="-122"/>
              <a:ea typeface="微软雅黑" panose="020B0503020204020204" pitchFamily="34" charset="-122"/>
            </a:endParaRPr>
          </a:p>
        </p:txBody>
      </p:sp>
      <p:graphicFrame>
        <p:nvGraphicFramePr>
          <p:cNvPr id="9" name="对象 8"/>
          <p:cNvGraphicFramePr>
            <a:graphicFrameLocks noChangeAspect="1"/>
          </p:cNvGraphicFramePr>
          <p:nvPr/>
        </p:nvGraphicFramePr>
        <p:xfrm>
          <a:off x="634294" y="1045607"/>
          <a:ext cx="1843087" cy="892175"/>
        </p:xfrm>
        <a:graphic>
          <a:graphicData uri="http://schemas.openxmlformats.org/presentationml/2006/ole">
            <mc:AlternateContent xmlns:mc="http://schemas.openxmlformats.org/markup-compatibility/2006">
              <mc:Choice xmlns:v="urn:schemas-microsoft-com:vml" Requires="v">
                <p:oleObj spid="_x0000_s913120" name="公式" r:id="rId3" imgW="21336000" imgH="10363200" progId="Equation.3">
                  <p:embed/>
                </p:oleObj>
              </mc:Choice>
              <mc:Fallback>
                <p:oleObj name="公式" r:id="rId3" imgW="21336000" imgH="10363200" progId="Equation.3">
                  <p:embed/>
                  <p:pic>
                    <p:nvPicPr>
                      <p:cNvPr id="0" name="图片 913097"/>
                      <p:cNvPicPr>
                        <a:picLocks noChangeAspect="1" noChangeArrowheads="1"/>
                      </p:cNvPicPr>
                      <p:nvPr/>
                    </p:nvPicPr>
                    <p:blipFill>
                      <a:blip r:embed="rId4"/>
                      <a:srcRect/>
                      <a:stretch>
                        <a:fillRect/>
                      </a:stretch>
                    </p:blipFill>
                    <p:spPr bwMode="auto">
                      <a:xfrm>
                        <a:off x="634294" y="1045607"/>
                        <a:ext cx="1843087" cy="892175"/>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1" name="矩形 10"/>
              <p:cNvSpPr/>
              <p:nvPr/>
            </p:nvSpPr>
            <p:spPr>
              <a:xfrm>
                <a:off x="1492370" y="3629043"/>
                <a:ext cx="5184476" cy="77518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t>两个待估参数（未知数）</a:t>
                </a:r>
                <a14:m>
                  <m:oMath xmlns:m="http://schemas.openxmlformats.org/officeDocument/2006/math">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𝜷</m:t>
                        </m:r>
                      </m:e>
                      <m:sub>
                        <m:r>
                          <a:rPr lang="en-US" altLang="zh-CN" sz="2000" b="1" i="1">
                            <a:latin typeface="Cambria Math" panose="02040503050406030204" pitchFamily="18" charset="0"/>
                          </a:rPr>
                          <m:t>𝟏</m:t>
                        </m:r>
                      </m:sub>
                    </m:sSub>
                    <m:r>
                      <a:rPr lang="en-US" altLang="zh-CN" sz="2000" b="1" i="1">
                        <a:latin typeface="Cambria Math" panose="02040503050406030204" pitchFamily="18" charset="0"/>
                      </a:rPr>
                      <m:t>,</m:t>
                    </m:r>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𝜷</m:t>
                        </m:r>
                      </m:e>
                      <m:sub>
                        <m:r>
                          <a:rPr lang="en-US" altLang="zh-CN" sz="2000" b="1" i="1">
                            <a:latin typeface="Cambria Math" panose="02040503050406030204" pitchFamily="18" charset="0"/>
                          </a:rPr>
                          <m:t>𝟐</m:t>
                        </m:r>
                      </m:sub>
                    </m:sSub>
                  </m:oMath>
                </a14:m>
                <a:r>
                  <a:rPr lang="zh-CN" altLang="en-US" sz="2000" b="1" dirty="0"/>
                  <a:t>，三个方程</a:t>
                </a:r>
                <a:endParaRPr lang="en-US" altLang="zh-CN" sz="2000" b="1" dirty="0"/>
              </a:p>
              <a:p>
                <a:r>
                  <a:rPr lang="zh-CN" altLang="en-US" sz="2000" b="1" dirty="0"/>
                  <a:t>方程个数大于未知数的个数，方程可能无解</a:t>
                </a:r>
              </a:p>
            </p:txBody>
          </p:sp>
        </mc:Choice>
        <mc:Fallback xmlns="">
          <p:sp>
            <p:nvSpPr>
              <p:cNvPr id="11" name="矩形 10"/>
              <p:cNvSpPr>
                <a:spLocks noRot="1" noChangeAspect="1" noMove="1" noResize="1" noEditPoints="1" noAdjustHandles="1" noChangeArrowheads="1" noChangeShapeType="1" noTextEdit="1"/>
              </p:cNvSpPr>
              <p:nvPr/>
            </p:nvSpPr>
            <p:spPr>
              <a:xfrm>
                <a:off x="1492370" y="3629043"/>
                <a:ext cx="5184476" cy="775180"/>
              </a:xfrm>
              <a:prstGeom prst="rect">
                <a:avLst/>
              </a:prstGeom>
              <a:blipFill rotWithShape="0">
                <a:blip r:embed="rId5"/>
                <a:stretch>
                  <a:fillRect l="-1174" t="-775" b="-6202"/>
                </a:stretch>
              </a:blipFill>
            </p:spPr>
            <p:txBody>
              <a:bodyPr/>
              <a:lstStyle/>
              <a:p>
                <a:r>
                  <a:rPr lang="zh-CN" altLang="en-US">
                    <a:noFill/>
                  </a:rPr>
                  <a:t> </a:t>
                </a:r>
                <a:endParaRPr lang="zh-CN" altLang="en-US">
                  <a:noFill/>
                </a:endParaRPr>
              </a:p>
            </p:txBody>
          </p:sp>
        </mc:Fallback>
      </mc:AlternateContent>
      <p:graphicFrame>
        <p:nvGraphicFramePr>
          <p:cNvPr id="12" name="对象 11"/>
          <p:cNvGraphicFramePr>
            <a:graphicFrameLocks noChangeAspect="1"/>
          </p:cNvGraphicFramePr>
          <p:nvPr/>
        </p:nvGraphicFramePr>
        <p:xfrm>
          <a:off x="1472535" y="4728453"/>
          <a:ext cx="6964363" cy="839788"/>
        </p:xfrm>
        <a:graphic>
          <a:graphicData uri="http://schemas.openxmlformats.org/presentationml/2006/ole">
            <mc:AlternateContent xmlns:mc="http://schemas.openxmlformats.org/markup-compatibility/2006">
              <mc:Choice xmlns:v="urn:schemas-microsoft-com:vml" Requires="v">
                <p:oleObj spid="_x0000_s913121" name="公式" r:id="rId6" imgW="70408800" imgH="8534400" progId="Equation.3">
                  <p:embed/>
                </p:oleObj>
              </mc:Choice>
              <mc:Fallback>
                <p:oleObj name="公式" r:id="rId6" imgW="70408800" imgH="8534400" progId="Equation.3">
                  <p:embed/>
                  <p:pic>
                    <p:nvPicPr>
                      <p:cNvPr id="0" name="图片 913098"/>
                      <p:cNvPicPr>
                        <a:picLocks noChangeAspect="1" noChangeArrowheads="1"/>
                      </p:cNvPicPr>
                      <p:nvPr/>
                    </p:nvPicPr>
                    <p:blipFill>
                      <a:blip r:embed="rId7"/>
                      <a:srcRect/>
                      <a:stretch>
                        <a:fillRect/>
                      </a:stretch>
                    </p:blipFill>
                    <p:spPr bwMode="auto">
                      <a:xfrm>
                        <a:off x="1472535" y="4728453"/>
                        <a:ext cx="6964363" cy="839788"/>
                      </a:xfrm>
                      <a:prstGeom prst="rect">
                        <a:avLst/>
                      </a:prstGeom>
                      <a:noFill/>
                    </p:spPr>
                  </p:pic>
                </p:oleObj>
              </mc:Fallback>
            </mc:AlternateContent>
          </a:graphicData>
        </a:graphic>
      </p:graphicFrame>
      <p:graphicFrame>
        <p:nvGraphicFramePr>
          <p:cNvPr id="3" name="对象 2"/>
          <p:cNvGraphicFramePr>
            <a:graphicFrameLocks noChangeAspect="1"/>
          </p:cNvGraphicFramePr>
          <p:nvPr/>
        </p:nvGraphicFramePr>
        <p:xfrm>
          <a:off x="2918662" y="901765"/>
          <a:ext cx="5518236" cy="956722"/>
        </p:xfrm>
        <a:graphic>
          <a:graphicData uri="http://schemas.openxmlformats.org/presentationml/2006/ole">
            <mc:AlternateContent xmlns:mc="http://schemas.openxmlformats.org/markup-compatibility/2006">
              <mc:Choice xmlns:v="urn:schemas-microsoft-com:vml" Requires="v">
                <p:oleObj spid="_x0000_s913122" name="公式" r:id="rId8" imgW="98450400" imgH="17068800" progId="Equation.3">
                  <p:embed/>
                </p:oleObj>
              </mc:Choice>
              <mc:Fallback>
                <p:oleObj name="公式" r:id="rId8" imgW="98450400" imgH="17068800" progId="Equation.3">
                  <p:embed/>
                  <p:pic>
                    <p:nvPicPr>
                      <p:cNvPr id="0" name="图片 913099"/>
                      <p:cNvPicPr/>
                      <p:nvPr/>
                    </p:nvPicPr>
                    <p:blipFill>
                      <a:blip r:embed="rId9"/>
                      <a:stretch>
                        <a:fillRect/>
                      </a:stretch>
                    </p:blipFill>
                    <p:spPr>
                      <a:xfrm>
                        <a:off x="2918662" y="901765"/>
                        <a:ext cx="5518236" cy="956722"/>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4001575" y="2100393"/>
          <a:ext cx="4046868" cy="1292277"/>
        </p:xfrm>
        <a:graphic>
          <a:graphicData uri="http://schemas.openxmlformats.org/presentationml/2006/ole">
            <mc:AlternateContent xmlns:mc="http://schemas.openxmlformats.org/markup-compatibility/2006">
              <mc:Choice xmlns:v="urn:schemas-microsoft-com:vml" Requires="v">
                <p:oleObj spid="_x0000_s913123" name="公式" r:id="rId10" imgW="57302400" imgH="18288000" progId="Equation.3">
                  <p:embed/>
                </p:oleObj>
              </mc:Choice>
              <mc:Fallback>
                <p:oleObj name="公式" r:id="rId10" imgW="57302400" imgH="18288000" progId="Equation.3">
                  <p:embed/>
                  <p:pic>
                    <p:nvPicPr>
                      <p:cNvPr id="0" name="图片 913100"/>
                      <p:cNvPicPr/>
                      <p:nvPr/>
                    </p:nvPicPr>
                    <p:blipFill>
                      <a:blip r:embed="rId11"/>
                      <a:stretch>
                        <a:fillRect/>
                      </a:stretch>
                    </p:blipFill>
                    <p:spPr>
                      <a:xfrm>
                        <a:off x="4001575" y="2100393"/>
                        <a:ext cx="4046868" cy="1292277"/>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4497657" y="5568241"/>
          <a:ext cx="1990725" cy="600075"/>
        </p:xfrm>
        <a:graphic>
          <a:graphicData uri="http://schemas.openxmlformats.org/presentationml/2006/ole">
            <mc:AlternateContent xmlns:mc="http://schemas.openxmlformats.org/markup-compatibility/2006">
              <mc:Choice xmlns:v="urn:schemas-microsoft-com:vml" Requires="v">
                <p:oleObj spid="_x0000_s913124" name="公式" r:id="rId12" imgW="20116800" imgH="6096000" progId="Equation.3">
                  <p:embed/>
                </p:oleObj>
              </mc:Choice>
              <mc:Fallback>
                <p:oleObj name="公式" r:id="rId12" imgW="20116800" imgH="6096000" progId="Equation.3">
                  <p:embed/>
                  <p:pic>
                    <p:nvPicPr>
                      <p:cNvPr id="0" name="图片 913101"/>
                      <p:cNvPicPr>
                        <a:picLocks noChangeAspect="1" noChangeArrowheads="1"/>
                      </p:cNvPicPr>
                      <p:nvPr/>
                    </p:nvPicPr>
                    <p:blipFill>
                      <a:blip r:embed="rId13"/>
                      <a:srcRect/>
                      <a:stretch>
                        <a:fillRect/>
                      </a:stretch>
                    </p:blipFill>
                    <p:spPr bwMode="auto">
                      <a:xfrm>
                        <a:off x="4497657" y="5568241"/>
                        <a:ext cx="1990725" cy="600075"/>
                      </a:xfrm>
                      <a:prstGeom prst="rect">
                        <a:avLst/>
                      </a:prstGeom>
                      <a:solidFill>
                        <a:schemeClr val="bg1"/>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2041"/>
            <a:ext cx="9144000" cy="646331"/>
          </a:xfrm>
          <a:prstGeom prst="rect">
            <a:avLst/>
          </a:prstGeom>
        </p:spPr>
        <p:txBody>
          <a:bodyPr wrap="square">
            <a:spAutoFit/>
          </a:bodyPr>
          <a:lstStyle/>
          <a:p>
            <a:pPr algn="ctr"/>
            <a:r>
              <a:rPr kumimoji="1" lang="zh-CN" altLang="en-US" sz="3600" b="1" dirty="0">
                <a:latin typeface="微软雅黑" panose="020B0503020204020204" pitchFamily="34" charset="-122"/>
                <a:ea typeface="微软雅黑" panose="020B0503020204020204" pitchFamily="34" charset="-122"/>
              </a:rPr>
              <a:t>用降雨量估计黄油的需求价格弹性</a:t>
            </a:r>
            <a:endParaRPr lang="en-US" altLang="zh-CN" sz="3600" b="1"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3221966" y="1158011"/>
            <a:ext cx="5434539" cy="797793"/>
          </a:xfrm>
          <a:prstGeom prst="rect">
            <a:avLst/>
          </a:prstGeom>
        </p:spPr>
      </p:pic>
      <p:pic>
        <p:nvPicPr>
          <p:cNvPr id="6" name="图片 5"/>
          <p:cNvPicPr>
            <a:picLocks noChangeAspect="1"/>
          </p:cNvPicPr>
          <p:nvPr/>
        </p:nvPicPr>
        <p:blipFill>
          <a:blip r:embed="rId3"/>
          <a:stretch>
            <a:fillRect/>
          </a:stretch>
        </p:blipFill>
        <p:spPr>
          <a:xfrm>
            <a:off x="344966" y="2415395"/>
            <a:ext cx="4171145" cy="3836958"/>
          </a:xfrm>
          <a:prstGeom prst="rect">
            <a:avLst/>
          </a:prstGeom>
        </p:spPr>
      </p:pic>
      <p:pic>
        <p:nvPicPr>
          <p:cNvPr id="7" name="图片 6"/>
          <p:cNvPicPr>
            <a:picLocks noChangeAspect="1"/>
          </p:cNvPicPr>
          <p:nvPr/>
        </p:nvPicPr>
        <p:blipFill>
          <a:blip r:embed="rId4"/>
          <a:stretch>
            <a:fillRect/>
          </a:stretch>
        </p:blipFill>
        <p:spPr>
          <a:xfrm>
            <a:off x="4809613" y="2415395"/>
            <a:ext cx="3916633" cy="3842618"/>
          </a:xfrm>
          <a:prstGeom prst="rect">
            <a:avLst/>
          </a:prstGeom>
        </p:spPr>
      </p:pic>
      <p:pic>
        <p:nvPicPr>
          <p:cNvPr id="10" name="Picture 5"/>
          <p:cNvPicPr>
            <a:picLocks noChangeAspect="1" noChangeArrowheads="1"/>
          </p:cNvPicPr>
          <p:nvPr/>
        </p:nvPicPr>
        <p:blipFill>
          <a:blip r:embed="rId5" cstate="print"/>
          <a:srcRect/>
          <a:stretch>
            <a:fillRect/>
          </a:stretch>
        </p:blipFill>
        <p:spPr bwMode="auto">
          <a:xfrm>
            <a:off x="500242" y="838372"/>
            <a:ext cx="2389506" cy="1455633"/>
          </a:xfrm>
          <a:prstGeom prst="rect">
            <a:avLst/>
          </a:prstGeom>
          <a:noFill/>
          <a:ln w="9525">
            <a:noFill/>
            <a:miter lim="800000"/>
            <a:headEnd/>
            <a:tailEnd/>
          </a:ln>
        </p:spPr>
      </p:pic>
      <p:sp>
        <p:nvSpPr>
          <p:cNvPr id="8" name="页脚占位符 7"/>
          <p:cNvSpPr>
            <a:spLocks noGrp="1"/>
          </p:cNvSpPr>
          <p:nvPr>
            <p:ph type="ftr" sz="quarter" idx="11"/>
          </p:nvPr>
        </p:nvSpPr>
        <p:spPr/>
        <p:txBody>
          <a:bodyPr/>
          <a:lstStyle/>
          <a:p>
            <a:r>
              <a:rPr lang="zh-CN" altLang="en-US"/>
              <a:t>中国人民大学，陈传波</a:t>
            </a:r>
          </a:p>
        </p:txBody>
      </p:sp>
      <p:sp>
        <p:nvSpPr>
          <p:cNvPr id="9" name="日期占位符 8"/>
          <p:cNvSpPr>
            <a:spLocks noGrp="1"/>
          </p:cNvSpPr>
          <p:nvPr>
            <p:ph type="dt" sz="half" idx="10"/>
          </p:nvPr>
        </p:nvSpPr>
        <p:spPr/>
        <p:txBody>
          <a:bodyPr/>
          <a:lstStyle/>
          <a:p>
            <a:fld id="{040E02E0-C288-4947-AF86-3BE35FA28ED0}" type="datetime1">
              <a:rPr lang="zh-CN" altLang="en-US" smtClean="0"/>
              <a:t>2021/3/2</a:t>
            </a:fld>
            <a:endParaRPr lang="zh-CN" altLang="en-US"/>
          </a:p>
        </p:txBody>
      </p:sp>
      <p:sp>
        <p:nvSpPr>
          <p:cNvPr id="13" name="灯片编号占位符 12"/>
          <p:cNvSpPr>
            <a:spLocks noGrp="1"/>
          </p:cNvSpPr>
          <p:nvPr>
            <p:ph type="sldNum" sz="quarter" idx="12"/>
          </p:nvPr>
        </p:nvSpPr>
        <p:spPr/>
        <p:txBody>
          <a:bodyPr/>
          <a:lstStyle/>
          <a:p>
            <a:fld id="{56EE4887-718C-4F6C-B633-5C6D1B02979E}" type="slidenum">
              <a:rPr lang="zh-CN" altLang="en-US" smtClean="0"/>
              <a:t>103</a:t>
            </a:fld>
            <a:endParaRPr lang="zh-CN" altLang="en-US"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4104908" y="903012"/>
            <a:ext cx="4938714" cy="1371600"/>
          </a:xfrm>
          <a:prstGeom prst="rect">
            <a:avLst/>
          </a:prstGeom>
        </p:spPr>
      </p:pic>
      <p:sp>
        <p:nvSpPr>
          <p:cNvPr id="2" name="矩形 1"/>
          <p:cNvSpPr/>
          <p:nvPr/>
        </p:nvSpPr>
        <p:spPr>
          <a:xfrm>
            <a:off x="49079" y="812377"/>
            <a:ext cx="4025778" cy="1661993"/>
          </a:xfrm>
          <a:prstGeom prst="rect">
            <a:avLst/>
          </a:prstGeom>
          <a:solidFill>
            <a:schemeClr val="accent6">
              <a:lumMod val="40000"/>
              <a:lumOff val="60000"/>
            </a:schemeClr>
          </a:solidFill>
        </p:spPr>
        <p:txBody>
          <a:bodyPr wrap="square">
            <a:spAutoFit/>
          </a:bodyPr>
          <a:lstStyle/>
          <a:p>
            <a:r>
              <a:rPr lang="vi-VN" altLang="zh-CN" sz="1400" dirty="0"/>
              <a:t>use http://people.brandeis.edu/~kgraddy/datasets/fishdata.dta,clear </a:t>
            </a:r>
            <a:endParaRPr lang="en-US" altLang="zh-CN" sz="1400" dirty="0"/>
          </a:p>
          <a:p>
            <a:endParaRPr lang="vi-VN" altLang="zh-CN" sz="2000" dirty="0"/>
          </a:p>
          <a:p>
            <a:r>
              <a:rPr lang="en-US" altLang="zh-CN" sz="2000" dirty="0"/>
              <a:t>*</a:t>
            </a:r>
            <a:r>
              <a:rPr lang="zh-CN" altLang="en-US" sz="2000" dirty="0"/>
              <a:t>供给弹性的</a:t>
            </a:r>
            <a:r>
              <a:rPr lang="en-US" altLang="zh-CN" sz="2000" dirty="0"/>
              <a:t>OLS</a:t>
            </a:r>
            <a:r>
              <a:rPr lang="zh-CN" altLang="en-US" sz="2000" dirty="0"/>
              <a:t>估计，</a:t>
            </a:r>
            <a:r>
              <a:rPr lang="zh-CN" altLang="en-US" sz="2000" dirty="0">
                <a:solidFill>
                  <a:srgbClr val="FF0000"/>
                </a:solidFill>
              </a:rPr>
              <a:t>得到</a:t>
            </a:r>
            <a:r>
              <a:rPr lang="en-US" altLang="zh-CN" sz="2000" dirty="0">
                <a:solidFill>
                  <a:srgbClr val="FF0000"/>
                </a:solidFill>
              </a:rPr>
              <a:t>-0.4</a:t>
            </a:r>
            <a:endParaRPr lang="vi-VN" altLang="zh-CN" sz="2000" dirty="0">
              <a:solidFill>
                <a:srgbClr val="FF0000"/>
              </a:solidFill>
            </a:endParaRPr>
          </a:p>
          <a:p>
            <a:r>
              <a:rPr lang="vi-VN" altLang="zh-CN" sz="2000" dirty="0"/>
              <a:t>reg qty price stormy mixed </a:t>
            </a:r>
            <a:r>
              <a:rPr lang="en-US" altLang="zh-CN" sz="2000" dirty="0"/>
              <a:t>,  r</a:t>
            </a:r>
          </a:p>
        </p:txBody>
      </p:sp>
      <p:sp>
        <p:nvSpPr>
          <p:cNvPr id="5" name="矩形 4"/>
          <p:cNvSpPr/>
          <p:nvPr/>
        </p:nvSpPr>
        <p:spPr>
          <a:xfrm>
            <a:off x="0" y="192041"/>
            <a:ext cx="9144000" cy="646331"/>
          </a:xfrm>
          <a:prstGeom prst="rect">
            <a:avLst/>
          </a:prstGeom>
        </p:spPr>
        <p:txBody>
          <a:bodyPr wrap="square">
            <a:spAutoFit/>
          </a:bodyPr>
          <a:lstStyle/>
          <a:p>
            <a:pPr algn="ctr"/>
            <a:r>
              <a:rPr lang="zh-CN" altLang="en-US" sz="3600" b="1" dirty="0">
                <a:latin typeface="微软雅黑" panose="020B0503020204020204" pitchFamily="34" charset="-122"/>
                <a:ea typeface="微软雅黑" panose="020B0503020204020204" pitchFamily="34" charset="-122"/>
              </a:rPr>
              <a:t>供求价格弹性估计</a:t>
            </a:r>
            <a:endParaRPr lang="en-US" altLang="zh-CN" sz="3600" b="1" dirty="0">
              <a:latin typeface="微软雅黑" panose="020B0503020204020204" pitchFamily="34" charset="-122"/>
              <a:ea typeface="微软雅黑" panose="020B0503020204020204" pitchFamily="34" charset="-122"/>
            </a:endParaRPr>
          </a:p>
        </p:txBody>
      </p:sp>
      <p:sp>
        <p:nvSpPr>
          <p:cNvPr id="7" name="文本框 5"/>
          <p:cNvSpPr txBox="1"/>
          <p:nvPr/>
        </p:nvSpPr>
        <p:spPr>
          <a:xfrm>
            <a:off x="4104907" y="903012"/>
            <a:ext cx="1778308" cy="553998"/>
          </a:xfrm>
          <a:prstGeom prst="rect">
            <a:avLst/>
          </a:prstGeom>
          <a:noFill/>
        </p:spPr>
        <p:txBody>
          <a:bodyPr wrap="square" rtlCol="0">
            <a:spAutoFit/>
          </a:bodyPr>
          <a:lstStyle/>
          <a:p>
            <a:pPr>
              <a:lnSpc>
                <a:spcPct val="150000"/>
              </a:lnSpc>
            </a:pPr>
            <a:r>
              <a:rPr lang="zh-CN" altLang="en-US" sz="2000" b="1" dirty="0">
                <a:solidFill>
                  <a:srgbClr val="CD0A1A"/>
                </a:solidFill>
                <a:latin typeface="黑体" panose="02010609060101010101" pitchFamily="49" charset="-122"/>
                <a:ea typeface="黑体" panose="02010609060101010101" pitchFamily="49" charset="-122"/>
              </a:rPr>
              <a:t>供给弹性</a:t>
            </a:r>
            <a:r>
              <a:rPr lang="en-US" altLang="zh-CN" sz="2000" b="1" dirty="0">
                <a:solidFill>
                  <a:srgbClr val="CD0A1A"/>
                </a:solidFill>
                <a:latin typeface="黑体" panose="02010609060101010101" pitchFamily="49" charset="-122"/>
                <a:ea typeface="黑体" panose="02010609060101010101" pitchFamily="49" charset="-122"/>
              </a:rPr>
              <a:t>OLS</a:t>
            </a:r>
            <a:endParaRPr lang="en-US" altLang="zh-CN" sz="2000" b="1" dirty="0">
              <a:solidFill>
                <a:srgbClr val="FF0000"/>
              </a:solidFill>
            </a:endParaRPr>
          </a:p>
        </p:txBody>
      </p:sp>
      <p:pic>
        <p:nvPicPr>
          <p:cNvPr id="4" name="图片 3"/>
          <p:cNvPicPr>
            <a:picLocks noChangeAspect="1"/>
          </p:cNvPicPr>
          <p:nvPr/>
        </p:nvPicPr>
        <p:blipFill>
          <a:blip r:embed="rId3"/>
          <a:stretch>
            <a:fillRect/>
          </a:stretch>
        </p:blipFill>
        <p:spPr>
          <a:xfrm>
            <a:off x="4030230" y="4664366"/>
            <a:ext cx="5182459" cy="1809750"/>
          </a:xfrm>
          <a:prstGeom prst="rect">
            <a:avLst/>
          </a:prstGeom>
        </p:spPr>
      </p:pic>
      <p:sp>
        <p:nvSpPr>
          <p:cNvPr id="11" name="矩形 10"/>
          <p:cNvSpPr/>
          <p:nvPr/>
        </p:nvSpPr>
        <p:spPr>
          <a:xfrm>
            <a:off x="-1" y="3093733"/>
            <a:ext cx="3995727" cy="1015663"/>
          </a:xfrm>
          <a:prstGeom prst="rect">
            <a:avLst/>
          </a:prstGeom>
          <a:solidFill>
            <a:schemeClr val="accent6">
              <a:lumMod val="40000"/>
              <a:lumOff val="60000"/>
            </a:schemeClr>
          </a:solidFill>
        </p:spPr>
        <p:txBody>
          <a:bodyPr wrap="square">
            <a:spAutoFit/>
          </a:bodyPr>
          <a:lstStyle/>
          <a:p>
            <a:r>
              <a:rPr lang="en-US" altLang="zh-CN" sz="2000" dirty="0"/>
              <a:t>*</a:t>
            </a:r>
            <a:r>
              <a:rPr lang="zh-CN" altLang="en-US" sz="2000" dirty="0"/>
              <a:t>需求弹性的</a:t>
            </a:r>
            <a:r>
              <a:rPr lang="en-US" altLang="zh-CN" sz="2000" dirty="0"/>
              <a:t>OLS</a:t>
            </a:r>
            <a:r>
              <a:rPr lang="zh-CN" altLang="en-US" sz="2000" dirty="0"/>
              <a:t>估计</a:t>
            </a:r>
            <a:endParaRPr lang="en-US" altLang="zh-CN" sz="2000" dirty="0"/>
          </a:p>
          <a:p>
            <a:r>
              <a:rPr lang="en-US" altLang="zh-CN" sz="2000" dirty="0" err="1"/>
              <a:t>reg</a:t>
            </a:r>
            <a:r>
              <a:rPr lang="en-US" altLang="zh-CN" sz="2000" dirty="0"/>
              <a:t> </a:t>
            </a:r>
            <a:r>
              <a:rPr lang="en-US" altLang="zh-CN" sz="2000" dirty="0" err="1"/>
              <a:t>qty</a:t>
            </a:r>
            <a:r>
              <a:rPr lang="en-US" altLang="zh-CN" sz="2000" dirty="0"/>
              <a:t> price day1 day2 day3 ///</a:t>
            </a:r>
          </a:p>
          <a:p>
            <a:r>
              <a:rPr lang="en-US" altLang="zh-CN" sz="2000" dirty="0"/>
              <a:t>day4  rainy  cold,  r   </a:t>
            </a:r>
            <a:endParaRPr lang="zh-CN" altLang="en-US" sz="2000" dirty="0"/>
          </a:p>
        </p:txBody>
      </p:sp>
      <p:pic>
        <p:nvPicPr>
          <p:cNvPr id="8" name="图片 7"/>
          <p:cNvPicPr>
            <a:picLocks noChangeAspect="1"/>
          </p:cNvPicPr>
          <p:nvPr/>
        </p:nvPicPr>
        <p:blipFill>
          <a:blip r:embed="rId4"/>
          <a:stretch>
            <a:fillRect/>
          </a:stretch>
        </p:blipFill>
        <p:spPr>
          <a:xfrm>
            <a:off x="4104908" y="2502701"/>
            <a:ext cx="5120044" cy="1933575"/>
          </a:xfrm>
          <a:prstGeom prst="rect">
            <a:avLst/>
          </a:prstGeom>
        </p:spPr>
      </p:pic>
      <p:sp>
        <p:nvSpPr>
          <p:cNvPr id="13" name="矩形 12"/>
          <p:cNvSpPr/>
          <p:nvPr/>
        </p:nvSpPr>
        <p:spPr>
          <a:xfrm>
            <a:off x="4177059" y="1468785"/>
            <a:ext cx="4866563" cy="2373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5"/>
          <p:cNvSpPr txBox="1"/>
          <p:nvPr/>
        </p:nvSpPr>
        <p:spPr>
          <a:xfrm>
            <a:off x="4104907" y="2559364"/>
            <a:ext cx="1855946" cy="501291"/>
          </a:xfrm>
          <a:prstGeom prst="rect">
            <a:avLst/>
          </a:prstGeom>
          <a:noFill/>
        </p:spPr>
        <p:txBody>
          <a:bodyPr wrap="square" rtlCol="0">
            <a:spAutoFit/>
          </a:bodyPr>
          <a:lstStyle/>
          <a:p>
            <a:pPr>
              <a:lnSpc>
                <a:spcPct val="150000"/>
              </a:lnSpc>
            </a:pPr>
            <a:r>
              <a:rPr lang="zh-CN" altLang="en-US" sz="2000" b="1" dirty="0">
                <a:solidFill>
                  <a:srgbClr val="CD0A1A"/>
                </a:solidFill>
                <a:latin typeface="黑体" panose="02010609060101010101" pitchFamily="49" charset="-122"/>
                <a:ea typeface="黑体" panose="02010609060101010101" pitchFamily="49" charset="-122"/>
              </a:rPr>
              <a:t>需求弹性</a:t>
            </a:r>
            <a:r>
              <a:rPr lang="en-US" altLang="zh-CN" sz="2000" b="1" dirty="0">
                <a:solidFill>
                  <a:srgbClr val="CD0A1A"/>
                </a:solidFill>
                <a:latin typeface="黑体" panose="02010609060101010101" pitchFamily="49" charset="-122"/>
                <a:ea typeface="黑体" panose="02010609060101010101" pitchFamily="49" charset="-122"/>
              </a:rPr>
              <a:t>OLS</a:t>
            </a:r>
            <a:endParaRPr lang="en-US" altLang="zh-CN" sz="2000" b="1" dirty="0">
              <a:solidFill>
                <a:srgbClr val="FF0000"/>
              </a:solidFill>
            </a:endParaRPr>
          </a:p>
        </p:txBody>
      </p:sp>
      <p:sp>
        <p:nvSpPr>
          <p:cNvPr id="15" name="矩形 14"/>
          <p:cNvSpPr/>
          <p:nvPr/>
        </p:nvSpPr>
        <p:spPr>
          <a:xfrm>
            <a:off x="4177059" y="3051351"/>
            <a:ext cx="5035631" cy="2373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0" y="4664366"/>
            <a:ext cx="3995727" cy="1015663"/>
          </a:xfrm>
          <a:prstGeom prst="rect">
            <a:avLst/>
          </a:prstGeom>
          <a:solidFill>
            <a:schemeClr val="accent6">
              <a:lumMod val="40000"/>
              <a:lumOff val="60000"/>
            </a:schemeClr>
          </a:solidFill>
        </p:spPr>
        <p:txBody>
          <a:bodyPr wrap="square">
            <a:spAutoFit/>
          </a:bodyPr>
          <a:lstStyle/>
          <a:p>
            <a:r>
              <a:rPr lang="en-US" altLang="zh-CN" sz="2000" dirty="0"/>
              <a:t>*</a:t>
            </a:r>
            <a:r>
              <a:rPr lang="zh-CN" altLang="en-US" sz="2000" dirty="0"/>
              <a:t>供给弹性的工具变量估计</a:t>
            </a:r>
            <a:r>
              <a:rPr lang="en-US" altLang="zh-CN" sz="2000" dirty="0"/>
              <a:t>2SLS</a:t>
            </a:r>
          </a:p>
          <a:p>
            <a:r>
              <a:rPr lang="en-US" altLang="zh-CN" sz="2000" dirty="0" err="1"/>
              <a:t>ivreg</a:t>
            </a:r>
            <a:r>
              <a:rPr lang="en-US" altLang="zh-CN" sz="2000" dirty="0"/>
              <a:t> </a:t>
            </a:r>
            <a:r>
              <a:rPr lang="en-US" altLang="zh-CN" sz="2000" dirty="0" err="1"/>
              <a:t>qty</a:t>
            </a:r>
            <a:r>
              <a:rPr lang="en-US" altLang="zh-CN" sz="2000" dirty="0"/>
              <a:t> (price= day1 day2 day3 /// day4 rainy cold)  stormy  mixed, r</a:t>
            </a:r>
            <a:endParaRPr lang="zh-CN" altLang="en-US" sz="2000" dirty="0"/>
          </a:p>
        </p:txBody>
      </p:sp>
      <p:sp>
        <p:nvSpPr>
          <p:cNvPr id="17" name="文本框 5"/>
          <p:cNvSpPr txBox="1"/>
          <p:nvPr/>
        </p:nvSpPr>
        <p:spPr>
          <a:xfrm>
            <a:off x="4030231" y="4570088"/>
            <a:ext cx="1654577" cy="553998"/>
          </a:xfrm>
          <a:prstGeom prst="rect">
            <a:avLst/>
          </a:prstGeom>
          <a:noFill/>
        </p:spPr>
        <p:txBody>
          <a:bodyPr wrap="square" rtlCol="0">
            <a:spAutoFit/>
          </a:bodyPr>
          <a:lstStyle/>
          <a:p>
            <a:pPr>
              <a:lnSpc>
                <a:spcPct val="150000"/>
              </a:lnSpc>
            </a:pPr>
            <a:r>
              <a:rPr lang="zh-CN" altLang="en-US" sz="2000" b="1" dirty="0">
                <a:solidFill>
                  <a:srgbClr val="CD0A1A"/>
                </a:solidFill>
                <a:latin typeface="黑体" panose="02010609060101010101" pitchFamily="49" charset="-122"/>
                <a:ea typeface="黑体" panose="02010609060101010101" pitchFamily="49" charset="-122"/>
              </a:rPr>
              <a:t>供给弹性</a:t>
            </a:r>
            <a:r>
              <a:rPr lang="en-US" altLang="zh-CN" sz="2000" b="1" dirty="0">
                <a:solidFill>
                  <a:srgbClr val="CD0A1A"/>
                </a:solidFill>
                <a:latin typeface="黑体" panose="02010609060101010101" pitchFamily="49" charset="-122"/>
                <a:ea typeface="黑体" panose="02010609060101010101" pitchFamily="49" charset="-122"/>
              </a:rPr>
              <a:t>IV</a:t>
            </a:r>
            <a:endParaRPr lang="en-US" altLang="zh-CN" sz="2000" b="1" dirty="0">
              <a:solidFill>
                <a:srgbClr val="FF0000"/>
              </a:solidFill>
            </a:endParaRPr>
          </a:p>
        </p:txBody>
      </p:sp>
      <p:sp>
        <p:nvSpPr>
          <p:cNvPr id="18" name="矩形 17"/>
          <p:cNvSpPr/>
          <p:nvPr/>
        </p:nvSpPr>
        <p:spPr>
          <a:xfrm>
            <a:off x="4147114" y="5190793"/>
            <a:ext cx="5035631" cy="2373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灯片编号占位符 9"/>
          <p:cNvSpPr>
            <a:spLocks noGrp="1"/>
          </p:cNvSpPr>
          <p:nvPr>
            <p:ph type="sldNum" sz="quarter" idx="12"/>
          </p:nvPr>
        </p:nvSpPr>
        <p:spPr/>
        <p:txBody>
          <a:bodyPr/>
          <a:lstStyle/>
          <a:p>
            <a:fld id="{56EE4887-718C-4F6C-B633-5C6D1B02979E}" type="slidenum">
              <a:rPr lang="zh-CN" altLang="en-US" smtClean="0"/>
              <a:t>104</a:t>
            </a:fld>
            <a:endParaRPr lang="zh-CN" altLang="en-US"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21786" y="651431"/>
            <a:ext cx="5038873" cy="3275482"/>
          </a:xfrm>
          <a:prstGeom prst="rect">
            <a:avLst/>
          </a:prstGeom>
        </p:spPr>
      </p:pic>
      <p:sp>
        <p:nvSpPr>
          <p:cNvPr id="2" name="矩形 1"/>
          <p:cNvSpPr/>
          <p:nvPr/>
        </p:nvSpPr>
        <p:spPr>
          <a:xfrm>
            <a:off x="0" y="140677"/>
            <a:ext cx="9144000" cy="523220"/>
          </a:xfrm>
          <a:prstGeom prst="rect">
            <a:avLst/>
          </a:prstGeom>
        </p:spPr>
        <p:txBody>
          <a:bodyPr wrap="square">
            <a:spAutoFit/>
          </a:bodyPr>
          <a:lstStyle/>
          <a:p>
            <a:pPr algn="ctr"/>
            <a:r>
              <a:rPr lang="zh-CN" altLang="en-US" sz="2800" b="1" dirty="0">
                <a:latin typeface="微软雅黑" panose="020B0503020204020204" pitchFamily="34" charset="-122"/>
                <a:ea typeface="微软雅黑" panose="020B0503020204020204" pitchFamily="34" charset="-122"/>
              </a:rPr>
              <a:t>供求弹性的</a:t>
            </a:r>
            <a:r>
              <a:rPr lang="en-US" altLang="zh-CN" sz="2800" b="1" dirty="0">
                <a:latin typeface="微软雅黑" panose="020B0503020204020204" pitchFamily="34" charset="-122"/>
                <a:ea typeface="微软雅黑" panose="020B0503020204020204" pitchFamily="34" charset="-122"/>
              </a:rPr>
              <a:t>GMM</a:t>
            </a:r>
            <a:r>
              <a:rPr lang="zh-CN" altLang="en-US" sz="2800" b="1" dirty="0">
                <a:latin typeface="微软雅黑" panose="020B0503020204020204" pitchFamily="34" charset="-122"/>
                <a:ea typeface="微软雅黑" panose="020B0503020204020204" pitchFamily="34" charset="-122"/>
              </a:rPr>
              <a:t>与</a:t>
            </a:r>
            <a:r>
              <a:rPr lang="en-US" altLang="zh-CN" sz="2800" b="1" dirty="0">
                <a:latin typeface="微软雅黑" panose="020B0503020204020204" pitchFamily="34" charset="-122"/>
                <a:ea typeface="微软雅黑" panose="020B0503020204020204" pitchFamily="34" charset="-122"/>
              </a:rPr>
              <a:t>3SLS</a:t>
            </a:r>
            <a:r>
              <a:rPr lang="zh-CN" altLang="en-US" sz="2800" b="1" dirty="0">
                <a:latin typeface="微软雅黑" panose="020B0503020204020204" pitchFamily="34" charset="-122"/>
                <a:ea typeface="微软雅黑" panose="020B0503020204020204" pitchFamily="34" charset="-122"/>
              </a:rPr>
              <a:t>估计</a:t>
            </a:r>
            <a:endParaRPr lang="en-US" altLang="zh-CN" sz="2800" b="1" dirty="0">
              <a:latin typeface="微软雅黑" panose="020B0503020204020204" pitchFamily="34" charset="-122"/>
              <a:ea typeface="微软雅黑" panose="020B0503020204020204" pitchFamily="34" charset="-122"/>
            </a:endParaRPr>
          </a:p>
        </p:txBody>
      </p:sp>
      <p:sp>
        <p:nvSpPr>
          <p:cNvPr id="12" name="矩形 11"/>
          <p:cNvSpPr/>
          <p:nvPr/>
        </p:nvSpPr>
        <p:spPr>
          <a:xfrm>
            <a:off x="327804" y="1432744"/>
            <a:ext cx="1380226" cy="2373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5"/>
          <p:cNvSpPr txBox="1"/>
          <p:nvPr/>
        </p:nvSpPr>
        <p:spPr>
          <a:xfrm>
            <a:off x="215450" y="4734908"/>
            <a:ext cx="870438" cy="501291"/>
          </a:xfrm>
          <a:prstGeom prst="rect">
            <a:avLst/>
          </a:prstGeom>
          <a:noFill/>
        </p:spPr>
        <p:txBody>
          <a:bodyPr wrap="square" rtlCol="0">
            <a:spAutoFit/>
          </a:bodyPr>
          <a:lstStyle/>
          <a:p>
            <a:pPr>
              <a:lnSpc>
                <a:spcPct val="150000"/>
              </a:lnSpc>
            </a:pPr>
            <a:r>
              <a:rPr lang="en-US" altLang="zh-CN" sz="2000" b="1" dirty="0">
                <a:solidFill>
                  <a:srgbClr val="CD0A1A"/>
                </a:solidFill>
                <a:latin typeface="黑体" panose="02010609060101010101" pitchFamily="49" charset="-122"/>
                <a:ea typeface="黑体" panose="02010609060101010101" pitchFamily="49" charset="-122"/>
              </a:rPr>
              <a:t>OLS</a:t>
            </a:r>
            <a:endParaRPr lang="en-US" altLang="zh-CN" sz="2000" b="1" dirty="0">
              <a:solidFill>
                <a:srgbClr val="FF0000"/>
              </a:solidFill>
            </a:endParaRPr>
          </a:p>
        </p:txBody>
      </p:sp>
      <p:sp>
        <p:nvSpPr>
          <p:cNvPr id="18" name="文本框 5"/>
          <p:cNvSpPr txBox="1"/>
          <p:nvPr/>
        </p:nvSpPr>
        <p:spPr>
          <a:xfrm>
            <a:off x="8793" y="557897"/>
            <a:ext cx="870438" cy="501291"/>
          </a:xfrm>
          <a:prstGeom prst="rect">
            <a:avLst/>
          </a:prstGeom>
          <a:noFill/>
        </p:spPr>
        <p:txBody>
          <a:bodyPr wrap="square" rtlCol="0">
            <a:spAutoFit/>
          </a:bodyPr>
          <a:lstStyle/>
          <a:p>
            <a:pPr>
              <a:lnSpc>
                <a:spcPct val="150000"/>
              </a:lnSpc>
            </a:pPr>
            <a:r>
              <a:rPr lang="en-US" altLang="zh-CN" sz="2000" b="1" dirty="0">
                <a:solidFill>
                  <a:srgbClr val="CD0A1A"/>
                </a:solidFill>
                <a:latin typeface="黑体" panose="02010609060101010101" pitchFamily="49" charset="-122"/>
                <a:ea typeface="黑体" panose="02010609060101010101" pitchFamily="49" charset="-122"/>
              </a:rPr>
              <a:t>GMM</a:t>
            </a:r>
            <a:endParaRPr lang="en-US" altLang="zh-CN" sz="2000" b="1" dirty="0">
              <a:solidFill>
                <a:srgbClr val="FF0000"/>
              </a:solidFill>
            </a:endParaRPr>
          </a:p>
        </p:txBody>
      </p:sp>
      <p:sp>
        <p:nvSpPr>
          <p:cNvPr id="14" name="矩形 13"/>
          <p:cNvSpPr/>
          <p:nvPr/>
        </p:nvSpPr>
        <p:spPr>
          <a:xfrm>
            <a:off x="327804" y="3063657"/>
            <a:ext cx="1380226" cy="2373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stretch>
            <a:fillRect/>
          </a:stretch>
        </p:blipFill>
        <p:spPr>
          <a:xfrm>
            <a:off x="-21786" y="4021357"/>
            <a:ext cx="5086346" cy="2824739"/>
          </a:xfrm>
          <a:prstGeom prst="rect">
            <a:avLst/>
          </a:prstGeom>
        </p:spPr>
      </p:pic>
      <p:sp>
        <p:nvSpPr>
          <p:cNvPr id="22" name="矩形 21"/>
          <p:cNvSpPr/>
          <p:nvPr/>
        </p:nvSpPr>
        <p:spPr>
          <a:xfrm>
            <a:off x="327804" y="4513609"/>
            <a:ext cx="1380226" cy="2373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327804" y="6044194"/>
            <a:ext cx="1380226" cy="2373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5"/>
          <p:cNvSpPr txBox="1"/>
          <p:nvPr/>
        </p:nvSpPr>
        <p:spPr>
          <a:xfrm>
            <a:off x="8793" y="3869200"/>
            <a:ext cx="870438" cy="506292"/>
          </a:xfrm>
          <a:prstGeom prst="rect">
            <a:avLst/>
          </a:prstGeom>
          <a:noFill/>
        </p:spPr>
        <p:txBody>
          <a:bodyPr wrap="square" rtlCol="0">
            <a:spAutoFit/>
          </a:bodyPr>
          <a:lstStyle/>
          <a:p>
            <a:pPr>
              <a:lnSpc>
                <a:spcPct val="150000"/>
              </a:lnSpc>
            </a:pPr>
            <a:r>
              <a:rPr lang="en-US" altLang="zh-CN" sz="2000" b="1" dirty="0">
                <a:solidFill>
                  <a:srgbClr val="CD0A1A"/>
                </a:solidFill>
                <a:latin typeface="黑体" panose="02010609060101010101" pitchFamily="49" charset="-122"/>
                <a:ea typeface="黑体" panose="02010609060101010101" pitchFamily="49" charset="-122"/>
              </a:rPr>
              <a:t>3SLS</a:t>
            </a:r>
            <a:endParaRPr lang="en-US" altLang="zh-CN" sz="2000" b="1" dirty="0">
              <a:solidFill>
                <a:srgbClr val="FF0000"/>
              </a:solidFill>
            </a:endParaRPr>
          </a:p>
        </p:txBody>
      </p:sp>
      <p:sp>
        <p:nvSpPr>
          <p:cNvPr id="17" name="矩形 16"/>
          <p:cNvSpPr/>
          <p:nvPr/>
        </p:nvSpPr>
        <p:spPr>
          <a:xfrm>
            <a:off x="5070445" y="808542"/>
            <a:ext cx="4126499" cy="6001643"/>
          </a:xfrm>
          <a:prstGeom prst="rect">
            <a:avLst/>
          </a:prstGeom>
          <a:solidFill>
            <a:schemeClr val="accent6">
              <a:lumMod val="40000"/>
              <a:lumOff val="60000"/>
            </a:schemeClr>
          </a:solidFill>
        </p:spPr>
        <p:txBody>
          <a:bodyPr wrap="square">
            <a:spAutoFit/>
          </a:bodyPr>
          <a:lstStyle/>
          <a:p>
            <a:pPr>
              <a:lnSpc>
                <a:spcPct val="150000"/>
              </a:lnSpc>
            </a:pPr>
            <a:r>
              <a:rPr lang="en-US" altLang="zh-CN" sz="1600" dirty="0"/>
              <a:t>use </a:t>
            </a:r>
            <a:r>
              <a:rPr lang="vi-VN" altLang="zh-CN" sz="1600" dirty="0"/>
              <a:t>http://people.brandeis.edu/~kgraddy/datasets/fishdata.dta</a:t>
            </a:r>
          </a:p>
          <a:p>
            <a:pPr>
              <a:lnSpc>
                <a:spcPct val="150000"/>
              </a:lnSpc>
            </a:pPr>
            <a:r>
              <a:rPr lang="en-US" altLang="zh-CN" sz="1600" dirty="0"/>
              <a:t>*GMM</a:t>
            </a:r>
            <a:r>
              <a:rPr lang="zh-CN" altLang="en-US" sz="1600" dirty="0"/>
              <a:t>估计</a:t>
            </a:r>
          </a:p>
          <a:p>
            <a:pPr>
              <a:lnSpc>
                <a:spcPct val="150000"/>
              </a:lnSpc>
            </a:pPr>
            <a:r>
              <a:rPr lang="vi-VN" altLang="zh-CN" sz="1600" dirty="0"/>
              <a:t>gmm                  </a:t>
            </a:r>
            <a:r>
              <a:rPr lang="en-US" altLang="zh-CN" sz="1600" dirty="0"/>
              <a:t>      </a:t>
            </a:r>
            <a:r>
              <a:rPr lang="vi-VN" altLang="zh-CN" sz="1600" dirty="0"/>
              <a:t> ///</a:t>
            </a:r>
          </a:p>
          <a:p>
            <a:pPr>
              <a:lnSpc>
                <a:spcPct val="150000"/>
              </a:lnSpc>
            </a:pPr>
            <a:r>
              <a:rPr lang="vi-VN" altLang="zh-CN" sz="1600" dirty="0"/>
              <a:t> (qty-{xb:price day1 day2 day3 </a:t>
            </a:r>
            <a:r>
              <a:rPr lang="en-US" altLang="zh-CN" sz="1600" dirty="0"/>
              <a:t>  </a:t>
            </a:r>
            <a:r>
              <a:rPr lang="vi-VN" altLang="zh-CN" sz="1600" dirty="0"/>
              <a:t>///</a:t>
            </a:r>
          </a:p>
          <a:p>
            <a:pPr>
              <a:lnSpc>
                <a:spcPct val="150000"/>
              </a:lnSpc>
            </a:pPr>
            <a:r>
              <a:rPr lang="vi-VN" altLang="zh-CN" sz="1600" dirty="0"/>
              <a:t>day4 rainy cold _cons}) </a:t>
            </a:r>
            <a:r>
              <a:rPr lang="en-US" altLang="zh-CN" sz="1600" dirty="0"/>
              <a:t>              </a:t>
            </a:r>
            <a:r>
              <a:rPr lang="vi-VN" altLang="zh-CN" sz="1600" dirty="0"/>
              <a:t>///</a:t>
            </a:r>
          </a:p>
          <a:p>
            <a:pPr>
              <a:lnSpc>
                <a:spcPct val="150000"/>
              </a:lnSpc>
            </a:pPr>
            <a:r>
              <a:rPr lang="vi-VN" altLang="zh-CN" sz="1600" dirty="0"/>
              <a:t>(qty-{xc:price stormy mixed _cons}),</a:t>
            </a:r>
            <a:r>
              <a:rPr lang="en-US" altLang="zh-CN" sz="1600" dirty="0"/>
              <a:t>      </a:t>
            </a:r>
            <a:r>
              <a:rPr lang="vi-VN" altLang="zh-CN" sz="1600" dirty="0"/>
              <a:t>///</a:t>
            </a:r>
          </a:p>
          <a:p>
            <a:pPr>
              <a:lnSpc>
                <a:spcPct val="150000"/>
              </a:lnSpc>
            </a:pPr>
            <a:r>
              <a:rPr lang="vi-VN" altLang="zh-CN" sz="1600" dirty="0"/>
              <a:t>instr(day1 day2 day3 day4 </a:t>
            </a:r>
            <a:r>
              <a:rPr lang="en-US" altLang="zh-CN" sz="1600" dirty="0"/>
              <a:t>    ///</a:t>
            </a:r>
          </a:p>
          <a:p>
            <a:pPr>
              <a:lnSpc>
                <a:spcPct val="150000"/>
              </a:lnSpc>
            </a:pPr>
            <a:r>
              <a:rPr lang="vi-VN" altLang="zh-CN" sz="1600" dirty="0"/>
              <a:t>rainy cold stormy mixed)    </a:t>
            </a:r>
            <a:r>
              <a:rPr lang="en-US" altLang="zh-CN" sz="1600" dirty="0"/>
              <a:t> </a:t>
            </a:r>
            <a:r>
              <a:rPr lang="vi-VN" altLang="zh-CN" sz="1600" dirty="0"/>
              <a:t> ///</a:t>
            </a:r>
          </a:p>
          <a:p>
            <a:pPr>
              <a:lnSpc>
                <a:spcPct val="150000"/>
              </a:lnSpc>
            </a:pPr>
            <a:r>
              <a:rPr lang="vi-VN" altLang="zh-CN" sz="1600" dirty="0"/>
              <a:t> winitial(unadjusted, independent)</a:t>
            </a:r>
            <a:endParaRPr lang="en-US" altLang="zh-CN" sz="1600" dirty="0"/>
          </a:p>
          <a:p>
            <a:pPr>
              <a:lnSpc>
                <a:spcPct val="150000"/>
              </a:lnSpc>
            </a:pPr>
            <a:endParaRPr lang="vi-VN" altLang="zh-CN" sz="1600" dirty="0"/>
          </a:p>
          <a:p>
            <a:pPr>
              <a:lnSpc>
                <a:spcPct val="150000"/>
              </a:lnSpc>
            </a:pPr>
            <a:r>
              <a:rPr lang="en-US" altLang="zh-CN" sz="1600" dirty="0"/>
              <a:t>*3SLS</a:t>
            </a:r>
            <a:r>
              <a:rPr lang="zh-CN" altLang="en-US" sz="1600" dirty="0"/>
              <a:t>估计</a:t>
            </a:r>
            <a:endParaRPr lang="vi-VN" altLang="zh-CN" sz="1600" dirty="0"/>
          </a:p>
          <a:p>
            <a:pPr>
              <a:lnSpc>
                <a:spcPct val="150000"/>
              </a:lnSpc>
            </a:pPr>
            <a:r>
              <a:rPr lang="vi-VN" altLang="zh-CN" sz="1600" dirty="0"/>
              <a:t>reg3 (qty price day1 day2 day3 </a:t>
            </a:r>
            <a:r>
              <a:rPr lang="en-US" altLang="zh-CN" sz="1600" dirty="0"/>
              <a:t>  ///</a:t>
            </a:r>
          </a:p>
          <a:p>
            <a:pPr>
              <a:lnSpc>
                <a:spcPct val="150000"/>
              </a:lnSpc>
            </a:pPr>
            <a:r>
              <a:rPr lang="en-US" altLang="zh-CN" sz="1600" dirty="0"/>
              <a:t>	</a:t>
            </a:r>
            <a:r>
              <a:rPr lang="vi-VN" altLang="zh-CN" sz="1600" dirty="0"/>
              <a:t>day4 rainy cold)            ///</a:t>
            </a:r>
          </a:p>
          <a:p>
            <a:pPr>
              <a:lnSpc>
                <a:spcPct val="150000"/>
              </a:lnSpc>
            </a:pPr>
            <a:r>
              <a:rPr lang="en-US" altLang="zh-CN" sz="1600" dirty="0"/>
              <a:t>      </a:t>
            </a:r>
            <a:r>
              <a:rPr lang="vi-VN" altLang="zh-CN" sz="1600" dirty="0"/>
              <a:t>(qty price stormy mixed),endog(price)</a:t>
            </a:r>
          </a:p>
        </p:txBody>
      </p:sp>
      <p:sp>
        <p:nvSpPr>
          <p:cNvPr id="5" name="页脚占位符 4"/>
          <p:cNvSpPr>
            <a:spLocks noGrp="1"/>
          </p:cNvSpPr>
          <p:nvPr>
            <p:ph type="ftr" sz="quarter" idx="11"/>
          </p:nvPr>
        </p:nvSpPr>
        <p:spPr/>
        <p:txBody>
          <a:bodyPr/>
          <a:lstStyle/>
          <a:p>
            <a:r>
              <a:rPr lang="zh-CN" altLang="en-US"/>
              <a:t>中国人民大学，陈传波</a:t>
            </a:r>
          </a:p>
        </p:txBody>
      </p:sp>
      <p:sp>
        <p:nvSpPr>
          <p:cNvPr id="6" name="日期占位符 5"/>
          <p:cNvSpPr>
            <a:spLocks noGrp="1"/>
          </p:cNvSpPr>
          <p:nvPr>
            <p:ph type="dt" sz="half" idx="10"/>
          </p:nvPr>
        </p:nvSpPr>
        <p:spPr/>
        <p:txBody>
          <a:bodyPr/>
          <a:lstStyle/>
          <a:p>
            <a:fld id="{E01BCD6E-962A-4C63-8CD4-0E574DD474A4}" type="datetime1">
              <a:rPr lang="zh-CN" altLang="en-US" smtClean="0"/>
              <a:t>2021/3/2</a:t>
            </a:fld>
            <a:endParaRPr lang="zh-CN" alt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8881" y="1207200"/>
            <a:ext cx="8549088" cy="1069845"/>
          </a:xfrm>
          <a:prstGeom prst="rect">
            <a:avLst/>
          </a:prstGeom>
          <a:noFill/>
        </p:spPr>
        <p:txBody>
          <a:bodyPr wrap="square" rtlCol="0">
            <a:spAutoFit/>
          </a:bodyPr>
          <a:lstStyle/>
          <a:p>
            <a:pPr algn="ctr">
              <a:lnSpc>
                <a:spcPct val="150000"/>
              </a:lnSpc>
            </a:pPr>
            <a:r>
              <a:rPr lang="en-US" altLang="zh-CN" sz="4800" dirty="0">
                <a:solidFill>
                  <a:srgbClr val="C00000"/>
                </a:solidFill>
                <a:latin typeface="微软雅黑" panose="020B0503020204020204" pitchFamily="34" charset="-122"/>
                <a:ea typeface="微软雅黑" panose="020B0503020204020204" pitchFamily="34" charset="-122"/>
                <a:cs typeface="+mj-cs"/>
              </a:rPr>
              <a:t>8.5</a:t>
            </a:r>
            <a:r>
              <a:rPr lang="zh-CN" altLang="en-US" sz="4800" dirty="0">
                <a:solidFill>
                  <a:srgbClr val="C00000"/>
                </a:solidFill>
                <a:latin typeface="微软雅黑" panose="020B0503020204020204" pitchFamily="34" charset="-122"/>
                <a:ea typeface="微软雅黑" panose="020B0503020204020204" pitchFamily="34" charset="-122"/>
                <a:cs typeface="+mj-cs"/>
              </a:rPr>
              <a:t> 匹配估计</a:t>
            </a:r>
            <a:endParaRPr lang="en-US" altLang="zh-CN" sz="4800" dirty="0">
              <a:solidFill>
                <a:srgbClr val="C00000"/>
              </a:solidFill>
              <a:latin typeface="微软雅黑" panose="020B0503020204020204" pitchFamily="34" charset="-122"/>
              <a:ea typeface="微软雅黑" panose="020B0503020204020204" pitchFamily="34" charset="-122"/>
              <a:cs typeface="+mj-cs"/>
            </a:endParaRPr>
          </a:p>
        </p:txBody>
      </p:sp>
      <p:sp>
        <p:nvSpPr>
          <p:cNvPr id="3" name="日期占位符 2"/>
          <p:cNvSpPr>
            <a:spLocks noGrp="1"/>
          </p:cNvSpPr>
          <p:nvPr>
            <p:ph type="dt" sz="half" idx="10"/>
          </p:nvPr>
        </p:nvSpPr>
        <p:spPr/>
        <p:txBody>
          <a:bodyPr/>
          <a:lstStyle/>
          <a:p>
            <a:fld id="{B342C0D3-C455-4E32-96DF-5C5BD6651B61}" type="datetime1">
              <a:rPr lang="zh-CN" altLang="en-US" smtClean="0"/>
              <a:t>2021/3/2</a:t>
            </a:fld>
            <a:endParaRPr lang="zh-CN" altLang="en-US"/>
          </a:p>
        </p:txBody>
      </p:sp>
      <p:sp>
        <p:nvSpPr>
          <p:cNvPr id="4" name="页脚占位符 3"/>
          <p:cNvSpPr>
            <a:spLocks noGrp="1"/>
          </p:cNvSpPr>
          <p:nvPr>
            <p:ph type="ftr" sz="quarter" idx="11"/>
          </p:nvPr>
        </p:nvSpPr>
        <p:spPr/>
        <p:txBody>
          <a:bodyPr/>
          <a:lstStyle/>
          <a:p>
            <a:r>
              <a:rPr lang="zh-CN" altLang="en-US"/>
              <a:t>中国人民大学，陈传波</a:t>
            </a:r>
          </a:p>
        </p:txBody>
      </p:sp>
      <p:sp>
        <p:nvSpPr>
          <p:cNvPr id="5" name="矩形 4"/>
          <p:cNvSpPr/>
          <p:nvPr/>
        </p:nvSpPr>
        <p:spPr>
          <a:xfrm>
            <a:off x="407286" y="3000517"/>
            <a:ext cx="8505645" cy="1815882"/>
          </a:xfrm>
          <a:prstGeom prst="rect">
            <a:avLst/>
          </a:prstGeom>
        </p:spPr>
        <p:txBody>
          <a:bodyPr wrap="square">
            <a:spAutoFit/>
          </a:bodyPr>
          <a:lstStyle/>
          <a:p>
            <a:pPr algn="ctr">
              <a:lnSpc>
                <a:spcPct val="200000"/>
              </a:lnSpc>
            </a:pPr>
            <a:r>
              <a:rPr lang="zh-CN" altLang="en-US" sz="2800" b="1" dirty="0">
                <a:latin typeface="微软雅黑" panose="020B0503020204020204" pitchFamily="34" charset="-122"/>
                <a:ea typeface="微软雅黑" panose="020B0503020204020204" pitchFamily="34" charset="-122"/>
              </a:rPr>
              <a:t>基于协变量寻找处理组与参照组的匹配样本</a:t>
            </a:r>
            <a:endParaRPr lang="en-US" altLang="zh-CN" sz="2800" b="1" dirty="0">
              <a:latin typeface="微软雅黑" panose="020B0503020204020204" pitchFamily="34" charset="-122"/>
              <a:ea typeface="微软雅黑" panose="020B0503020204020204" pitchFamily="34" charset="-122"/>
            </a:endParaRPr>
          </a:p>
          <a:p>
            <a:pPr algn="ctr">
              <a:lnSpc>
                <a:spcPct val="200000"/>
              </a:lnSpc>
            </a:pPr>
            <a:r>
              <a:rPr lang="zh-CN" altLang="en-US" sz="2800" b="1" dirty="0">
                <a:latin typeface="微软雅黑" panose="020B0503020204020204" pitchFamily="34" charset="-122"/>
                <a:ea typeface="微软雅黑" panose="020B0503020204020204" pitchFamily="34" charset="-122"/>
              </a:rPr>
              <a:t>匹配后样本因变量差的均值即为平均处理效应</a:t>
            </a:r>
            <a:endParaRPr lang="en-US" altLang="zh-CN" sz="28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2041"/>
            <a:ext cx="9144000" cy="646331"/>
          </a:xfrm>
          <a:prstGeom prst="rect">
            <a:avLst/>
          </a:prstGeom>
        </p:spPr>
        <p:txBody>
          <a:bodyPr wrap="square">
            <a:spAutoFit/>
          </a:bodyPr>
          <a:lstStyle/>
          <a:p>
            <a:pPr algn="ctr"/>
            <a:r>
              <a:rPr lang="zh-CN" altLang="zh-CN" sz="3600" b="1" dirty="0"/>
              <a:t>处理前的异质性</a:t>
            </a:r>
            <a:endParaRPr lang="zh-CN" altLang="en-US" sz="3600" dirty="0"/>
          </a:p>
        </p:txBody>
      </p:sp>
      <p:graphicFrame>
        <p:nvGraphicFramePr>
          <p:cNvPr id="5" name="对象 4"/>
          <p:cNvGraphicFramePr>
            <a:graphicFrameLocks noChangeAspect="1"/>
          </p:cNvGraphicFramePr>
          <p:nvPr/>
        </p:nvGraphicFramePr>
        <p:xfrm>
          <a:off x="1956419" y="1346148"/>
          <a:ext cx="4844275" cy="594911"/>
        </p:xfrm>
        <a:graphic>
          <a:graphicData uri="http://schemas.openxmlformats.org/presentationml/2006/ole">
            <mc:AlternateContent xmlns:mc="http://schemas.openxmlformats.org/markup-compatibility/2006">
              <mc:Choice xmlns:v="urn:schemas-microsoft-com:vml" Requires="v">
                <p:oleObj spid="_x0000_s829824" name="公式" r:id="rId3" imgW="52120800" imgH="6400800" progId="Equation.3">
                  <p:embed/>
                </p:oleObj>
              </mc:Choice>
              <mc:Fallback>
                <p:oleObj name="公式" r:id="rId3" imgW="52120800" imgH="6400800" progId="Equation.3">
                  <p:embed/>
                  <p:pic>
                    <p:nvPicPr>
                      <p:cNvPr id="0" name="图片 829817"/>
                      <p:cNvPicPr>
                        <a:picLocks noChangeAspect="1" noChangeArrowheads="1"/>
                      </p:cNvPicPr>
                      <p:nvPr/>
                    </p:nvPicPr>
                    <p:blipFill>
                      <a:blip r:embed="rId4"/>
                      <a:srcRect/>
                      <a:stretch>
                        <a:fillRect/>
                      </a:stretch>
                    </p:blipFill>
                    <p:spPr bwMode="auto">
                      <a:xfrm>
                        <a:off x="1956419" y="1346148"/>
                        <a:ext cx="4844275" cy="594911"/>
                      </a:xfrm>
                      <a:prstGeom prst="rect">
                        <a:avLst/>
                      </a:prstGeom>
                      <a:solidFill>
                        <a:srgbClr val="FFFF00"/>
                      </a:solidFill>
                    </p:spPr>
                  </p:pic>
                </p:oleObj>
              </mc:Fallback>
            </mc:AlternateContent>
          </a:graphicData>
        </a:graphic>
      </p:graphicFrame>
      <p:pic>
        <p:nvPicPr>
          <p:cNvPr id="3" name="图片 2"/>
          <p:cNvPicPr>
            <a:picLocks noChangeAspect="1"/>
          </p:cNvPicPr>
          <p:nvPr/>
        </p:nvPicPr>
        <p:blipFill>
          <a:blip r:embed="rId5" cstate="print"/>
          <a:stretch>
            <a:fillRect/>
          </a:stretch>
        </p:blipFill>
        <p:spPr>
          <a:xfrm>
            <a:off x="0" y="2345288"/>
            <a:ext cx="9184209" cy="1925030"/>
          </a:xfrm>
          <a:prstGeom prst="rect">
            <a:avLst/>
          </a:prstGeom>
        </p:spPr>
      </p:pic>
      <p:sp>
        <p:nvSpPr>
          <p:cNvPr id="4" name="矩形 3"/>
          <p:cNvSpPr/>
          <p:nvPr/>
        </p:nvSpPr>
        <p:spPr>
          <a:xfrm>
            <a:off x="691244" y="4412634"/>
            <a:ext cx="7666453" cy="1569660"/>
          </a:xfrm>
          <a:prstGeom prst="rect">
            <a:avLst/>
          </a:prstGeom>
        </p:spPr>
        <p:txBody>
          <a:bodyPr wrap="square">
            <a:spAutoFit/>
          </a:bodyPr>
          <a:lstStyle/>
          <a:p>
            <a:r>
              <a:rPr lang="en-US" altLang="zh-CN" sz="2400" dirty="0"/>
              <a:t>y</a:t>
            </a:r>
            <a:r>
              <a:rPr lang="zh-CN" altLang="zh-CN" sz="2400" dirty="0"/>
              <a:t>是我们观察到的身高，</a:t>
            </a:r>
            <a:r>
              <a:rPr lang="en-US" altLang="zh-CN" sz="2400" dirty="0"/>
              <a:t>d</a:t>
            </a:r>
            <a:r>
              <a:rPr lang="zh-CN" altLang="zh-CN" sz="2400" dirty="0"/>
              <a:t>是干预（</a:t>
            </a:r>
            <a:r>
              <a:rPr lang="en-US" altLang="zh-CN" sz="2400" dirty="0"/>
              <a:t>=1</a:t>
            </a:r>
            <a:r>
              <a:rPr lang="zh-CN" altLang="zh-CN" sz="2400" dirty="0"/>
              <a:t>表示穿鞋，</a:t>
            </a:r>
            <a:r>
              <a:rPr lang="en-US" altLang="zh-CN" sz="2400" dirty="0"/>
              <a:t>0</a:t>
            </a:r>
            <a:r>
              <a:rPr lang="zh-CN" altLang="zh-CN" sz="2400" dirty="0"/>
              <a:t>表示光脚），</a:t>
            </a:r>
            <a:r>
              <a:rPr lang="en-US" altLang="zh-CN" sz="2400" dirty="0"/>
              <a:t>y1</a:t>
            </a:r>
            <a:r>
              <a:rPr lang="zh-CN" altLang="zh-CN" sz="2400" dirty="0"/>
              <a:t>和</a:t>
            </a:r>
            <a:r>
              <a:rPr lang="en-US" altLang="zh-CN" sz="2400" dirty="0"/>
              <a:t>y0</a:t>
            </a:r>
            <a:r>
              <a:rPr lang="zh-CN" altLang="zh-CN" sz="2400" dirty="0"/>
              <a:t>是两种可能的结果，光脚时身高为</a:t>
            </a:r>
            <a:r>
              <a:rPr lang="en-US" altLang="zh-CN" sz="2400" dirty="0"/>
              <a:t>y0</a:t>
            </a:r>
            <a:r>
              <a:rPr lang="zh-CN" altLang="zh-CN" sz="2400" dirty="0"/>
              <a:t>，穿鞋时身高为</a:t>
            </a:r>
            <a:r>
              <a:rPr lang="en-US" altLang="zh-CN" sz="2400" dirty="0"/>
              <a:t>y1</a:t>
            </a:r>
            <a:r>
              <a:rPr lang="zh-CN" altLang="zh-CN" sz="2400" dirty="0"/>
              <a:t>，</a:t>
            </a:r>
            <a:r>
              <a:rPr lang="zh-CN" altLang="en-US" sz="2400" dirty="0"/>
              <a:t>则</a:t>
            </a:r>
            <a:r>
              <a:rPr lang="en-US" altLang="zh-CN" sz="2400" dirty="0" err="1"/>
              <a:t>dy</a:t>
            </a:r>
            <a:r>
              <a:rPr lang="zh-CN" altLang="zh-CN" sz="2400" dirty="0"/>
              <a:t>是鞋的高度。其中有底纹的数据是无法观察到的，我们手头上只有头两行的数据 </a:t>
            </a:r>
            <a:endParaRPr lang="zh-CN" altLang="en-US" sz="2400" dirty="0"/>
          </a:p>
        </p:txBody>
      </p:sp>
      <p:sp>
        <p:nvSpPr>
          <p:cNvPr id="6" name="页脚占位符 5"/>
          <p:cNvSpPr>
            <a:spLocks noGrp="1"/>
          </p:cNvSpPr>
          <p:nvPr>
            <p:ph type="ftr" sz="quarter" idx="11"/>
          </p:nvPr>
        </p:nvSpPr>
        <p:spPr/>
        <p:txBody>
          <a:bodyPr/>
          <a:lstStyle/>
          <a:p>
            <a:r>
              <a:rPr lang="zh-CN" altLang="en-US"/>
              <a:t>中国人民大学，陈传波</a:t>
            </a:r>
          </a:p>
        </p:txBody>
      </p:sp>
      <p:sp>
        <p:nvSpPr>
          <p:cNvPr id="7" name="日期占位符 6"/>
          <p:cNvSpPr>
            <a:spLocks noGrp="1"/>
          </p:cNvSpPr>
          <p:nvPr>
            <p:ph type="dt" sz="half" idx="10"/>
          </p:nvPr>
        </p:nvSpPr>
        <p:spPr/>
        <p:txBody>
          <a:bodyPr/>
          <a:lstStyle/>
          <a:p>
            <a:fld id="{A58E0595-59C4-4AF6-B33F-521825C8EB68}" type="datetime1">
              <a:rPr lang="zh-CN" altLang="en-US" smtClean="0"/>
              <a:t>2021/3/2</a:t>
            </a:fld>
            <a:endParaRPr lang="zh-CN" altLang="en-US"/>
          </a:p>
        </p:txBody>
      </p:sp>
      <p:sp>
        <p:nvSpPr>
          <p:cNvPr id="8" name="灯片编号占位符 7"/>
          <p:cNvSpPr>
            <a:spLocks noGrp="1"/>
          </p:cNvSpPr>
          <p:nvPr>
            <p:ph type="sldNum" sz="quarter" idx="12"/>
          </p:nvPr>
        </p:nvSpPr>
        <p:spPr/>
        <p:txBody>
          <a:bodyPr/>
          <a:lstStyle/>
          <a:p>
            <a:fld id="{56EE4887-718C-4F6C-B633-5C6D1B02979E}" type="slidenum">
              <a:rPr lang="zh-CN" altLang="en-US" smtClean="0"/>
              <a:t>107</a:t>
            </a:fld>
            <a:endParaRPr lang="zh-CN" altLang="en-US"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2041"/>
            <a:ext cx="9144000" cy="646331"/>
          </a:xfrm>
          <a:prstGeom prst="rect">
            <a:avLst/>
          </a:prstGeom>
        </p:spPr>
        <p:txBody>
          <a:bodyPr wrap="square">
            <a:spAutoFit/>
          </a:bodyPr>
          <a:lstStyle/>
          <a:p>
            <a:pPr algn="ctr"/>
            <a:r>
              <a:rPr lang="zh-CN" altLang="zh-CN" sz="3600" dirty="0"/>
              <a:t>处理效应异质性</a:t>
            </a:r>
            <a:endParaRPr lang="zh-CN" altLang="en-US" sz="3600" dirty="0"/>
          </a:p>
        </p:txBody>
      </p:sp>
      <p:sp>
        <p:nvSpPr>
          <p:cNvPr id="4" name="矩形 3"/>
          <p:cNvSpPr/>
          <p:nvPr/>
        </p:nvSpPr>
        <p:spPr>
          <a:xfrm>
            <a:off x="435634" y="910833"/>
            <a:ext cx="7991310" cy="1200329"/>
          </a:xfrm>
          <a:prstGeom prst="rect">
            <a:avLst/>
          </a:prstGeom>
        </p:spPr>
        <p:txBody>
          <a:bodyPr wrap="square">
            <a:spAutoFit/>
          </a:bodyPr>
          <a:lstStyle/>
          <a:p>
            <a:r>
              <a:rPr lang="zh-CN" altLang="en-US" sz="2400" dirty="0"/>
              <a:t>不同性别的人</a:t>
            </a:r>
            <a:r>
              <a:rPr lang="zh-CN" altLang="zh-CN" sz="2400" dirty="0"/>
              <a:t>所穿鞋的高度不一样</a:t>
            </a:r>
            <a:r>
              <a:rPr lang="zh-CN" altLang="zh-CN" sz="2400" b="1" dirty="0"/>
              <a:t>，</a:t>
            </a:r>
            <a:r>
              <a:rPr lang="zh-CN" altLang="zh-CN" sz="2400" dirty="0"/>
              <a:t>女生穿高跟鞋（</a:t>
            </a:r>
            <a:r>
              <a:rPr lang="en-US" altLang="zh-CN" sz="2400" dirty="0"/>
              <a:t>4cm</a:t>
            </a:r>
            <a:r>
              <a:rPr lang="zh-CN" altLang="zh-CN" sz="2400" dirty="0"/>
              <a:t>），男生穿平底鞋（</a:t>
            </a:r>
            <a:r>
              <a:rPr lang="en-US" altLang="zh-CN" sz="2400" dirty="0"/>
              <a:t>2cm</a:t>
            </a:r>
            <a:r>
              <a:rPr lang="zh-CN" altLang="zh-CN" sz="2400" dirty="0"/>
              <a:t>）。</a:t>
            </a:r>
            <a:endParaRPr lang="en-US" altLang="zh-CN" sz="2400" dirty="0"/>
          </a:p>
          <a:p>
            <a:r>
              <a:rPr lang="zh-CN" altLang="zh-CN" sz="2400" dirty="0"/>
              <a:t>因个体不同处理效应不同</a:t>
            </a:r>
            <a:r>
              <a:rPr lang="zh-CN" altLang="en-US" sz="2400" dirty="0"/>
              <a:t>，</a:t>
            </a:r>
            <a:r>
              <a:rPr lang="zh-CN" altLang="zh-CN" sz="2400" dirty="0"/>
              <a:t>称为</a:t>
            </a:r>
            <a:r>
              <a:rPr lang="zh-CN" altLang="zh-CN" sz="2400" b="1" dirty="0"/>
              <a:t>处理效应</a:t>
            </a:r>
            <a:r>
              <a:rPr lang="zh-CN" altLang="en-US" sz="2400" b="1" dirty="0"/>
              <a:t>的</a:t>
            </a:r>
            <a:r>
              <a:rPr lang="zh-CN" altLang="zh-CN" sz="2400" b="1" dirty="0"/>
              <a:t>异质性偏差</a:t>
            </a:r>
            <a:endParaRPr lang="zh-CN" altLang="zh-CN" sz="2400" dirty="0"/>
          </a:p>
        </p:txBody>
      </p:sp>
      <p:sp>
        <p:nvSpPr>
          <p:cNvPr id="5" name="矩形 4"/>
          <p:cNvSpPr/>
          <p:nvPr/>
        </p:nvSpPr>
        <p:spPr>
          <a:xfrm>
            <a:off x="435634" y="4110160"/>
            <a:ext cx="8272732" cy="1200329"/>
          </a:xfrm>
          <a:prstGeom prst="rect">
            <a:avLst/>
          </a:prstGeom>
        </p:spPr>
        <p:txBody>
          <a:bodyPr wrap="square">
            <a:spAutoFit/>
          </a:bodyPr>
          <a:lstStyle/>
          <a:p>
            <a:r>
              <a:rPr lang="zh-CN" altLang="en-US" sz="2400" dirty="0"/>
              <a:t>平均处理效应与协变量分布相关</a:t>
            </a:r>
            <a:endParaRPr lang="en-US" altLang="zh-CN" sz="2400" dirty="0"/>
          </a:p>
          <a:p>
            <a:r>
              <a:rPr lang="zh-CN" altLang="zh-CN" sz="2400" dirty="0"/>
              <a:t>当</a:t>
            </a:r>
            <a:r>
              <a:rPr lang="zh-CN" altLang="zh-CN" sz="2400" dirty="0">
                <a:solidFill>
                  <a:srgbClr val="FF0000"/>
                </a:solidFill>
              </a:rPr>
              <a:t>男女生各占一半</a:t>
            </a:r>
            <a:r>
              <a:rPr lang="zh-CN" altLang="zh-CN" sz="2400" dirty="0"/>
              <a:t>时，平均增高</a:t>
            </a:r>
            <a:r>
              <a:rPr lang="en-US" altLang="zh-CN" sz="2400" dirty="0">
                <a:solidFill>
                  <a:srgbClr val="FF0000"/>
                </a:solidFill>
              </a:rPr>
              <a:t>3cm</a:t>
            </a:r>
            <a:r>
              <a:rPr lang="en-US" altLang="zh-CN" sz="2400" dirty="0"/>
              <a:t>=2×0.5+4×0.5</a:t>
            </a:r>
          </a:p>
          <a:p>
            <a:r>
              <a:rPr lang="zh-CN" altLang="en-US" sz="2400" dirty="0"/>
              <a:t>若</a:t>
            </a:r>
            <a:r>
              <a:rPr lang="zh-CN" altLang="zh-CN" sz="2400" dirty="0">
                <a:solidFill>
                  <a:srgbClr val="FF0000"/>
                </a:solidFill>
              </a:rPr>
              <a:t>男生只点</a:t>
            </a:r>
            <a:r>
              <a:rPr lang="en-US" altLang="zh-CN" sz="2400" dirty="0">
                <a:solidFill>
                  <a:srgbClr val="FF0000"/>
                </a:solidFill>
              </a:rPr>
              <a:t>40%</a:t>
            </a:r>
            <a:r>
              <a:rPr lang="zh-CN" altLang="zh-CN" sz="2400" dirty="0"/>
              <a:t>，则增高效应为</a:t>
            </a:r>
            <a:r>
              <a:rPr lang="en-US" altLang="zh-CN" sz="2400" dirty="0">
                <a:solidFill>
                  <a:srgbClr val="FF0000"/>
                </a:solidFill>
              </a:rPr>
              <a:t>3.2cm</a:t>
            </a:r>
            <a:r>
              <a:rPr lang="en-US" altLang="zh-CN" sz="2400" dirty="0"/>
              <a:t>=2×0.4+4×0.6</a:t>
            </a:r>
            <a:endParaRPr lang="zh-CN" altLang="en-US" sz="2400" dirty="0"/>
          </a:p>
        </p:txBody>
      </p:sp>
      <p:sp>
        <p:nvSpPr>
          <p:cNvPr id="6" name="页脚占位符 5"/>
          <p:cNvSpPr>
            <a:spLocks noGrp="1"/>
          </p:cNvSpPr>
          <p:nvPr>
            <p:ph type="ftr" sz="quarter" idx="11"/>
          </p:nvPr>
        </p:nvSpPr>
        <p:spPr/>
        <p:txBody>
          <a:bodyPr/>
          <a:lstStyle/>
          <a:p>
            <a:r>
              <a:rPr lang="zh-CN" altLang="en-US"/>
              <a:t>中国人民大学，陈传波</a:t>
            </a:r>
          </a:p>
        </p:txBody>
      </p:sp>
      <p:sp>
        <p:nvSpPr>
          <p:cNvPr id="7" name="日期占位符 6"/>
          <p:cNvSpPr>
            <a:spLocks noGrp="1"/>
          </p:cNvSpPr>
          <p:nvPr>
            <p:ph type="dt" sz="half" idx="10"/>
          </p:nvPr>
        </p:nvSpPr>
        <p:spPr/>
        <p:txBody>
          <a:bodyPr/>
          <a:lstStyle/>
          <a:p>
            <a:fld id="{CA0826FA-BA45-41C9-8F60-BD4AF8661F06}" type="datetime1">
              <a:rPr lang="zh-CN" altLang="en-US" smtClean="0"/>
              <a:t>2021/3/2</a:t>
            </a:fld>
            <a:endParaRPr lang="zh-CN" altLang="en-US"/>
          </a:p>
        </p:txBody>
      </p:sp>
      <p:sp>
        <p:nvSpPr>
          <p:cNvPr id="9" name="灯片编号占位符 8"/>
          <p:cNvSpPr>
            <a:spLocks noGrp="1"/>
          </p:cNvSpPr>
          <p:nvPr>
            <p:ph type="sldNum" sz="quarter" idx="12"/>
          </p:nvPr>
        </p:nvSpPr>
        <p:spPr/>
        <p:txBody>
          <a:bodyPr/>
          <a:lstStyle/>
          <a:p>
            <a:fld id="{56EE4887-718C-4F6C-B633-5C6D1B02979E}" type="slidenum">
              <a:rPr lang="zh-CN" altLang="en-US" smtClean="0"/>
              <a:t>108</a:t>
            </a:fld>
            <a:endParaRPr lang="zh-CN" altLang="en-US" dirty="0"/>
          </a:p>
        </p:txBody>
      </p:sp>
      <p:graphicFrame>
        <p:nvGraphicFramePr>
          <p:cNvPr id="10" name="表格 9"/>
          <p:cNvGraphicFramePr>
            <a:graphicFrameLocks noGrp="1"/>
          </p:cNvGraphicFramePr>
          <p:nvPr/>
        </p:nvGraphicFramePr>
        <p:xfrm>
          <a:off x="435634" y="2350210"/>
          <a:ext cx="7345392" cy="1592061"/>
        </p:xfrm>
        <a:graphic>
          <a:graphicData uri="http://schemas.openxmlformats.org/drawingml/2006/table">
            <a:tbl>
              <a:tblPr firstRow="1" bandRow="1">
                <a:tableStyleId>{5940675A-B579-460E-94D1-54222C63F5DA}</a:tableStyleId>
              </a:tblPr>
              <a:tblGrid>
                <a:gridCol w="1220056">
                  <a:extLst>
                    <a:ext uri="{9D8B030D-6E8A-4147-A177-3AD203B41FA5}">
                      <a16:colId xmlns:a16="http://schemas.microsoft.com/office/drawing/2014/main" val="20000"/>
                    </a:ext>
                  </a:extLst>
                </a:gridCol>
                <a:gridCol w="1220056">
                  <a:extLst>
                    <a:ext uri="{9D8B030D-6E8A-4147-A177-3AD203B41FA5}">
                      <a16:colId xmlns:a16="http://schemas.microsoft.com/office/drawing/2014/main" val="20001"/>
                    </a:ext>
                  </a:extLst>
                </a:gridCol>
                <a:gridCol w="1220056">
                  <a:extLst>
                    <a:ext uri="{9D8B030D-6E8A-4147-A177-3AD203B41FA5}">
                      <a16:colId xmlns:a16="http://schemas.microsoft.com/office/drawing/2014/main" val="20002"/>
                    </a:ext>
                  </a:extLst>
                </a:gridCol>
                <a:gridCol w="1220056">
                  <a:extLst>
                    <a:ext uri="{9D8B030D-6E8A-4147-A177-3AD203B41FA5}">
                      <a16:colId xmlns:a16="http://schemas.microsoft.com/office/drawing/2014/main" val="20003"/>
                    </a:ext>
                  </a:extLst>
                </a:gridCol>
                <a:gridCol w="1232584">
                  <a:extLst>
                    <a:ext uri="{9D8B030D-6E8A-4147-A177-3AD203B41FA5}">
                      <a16:colId xmlns:a16="http://schemas.microsoft.com/office/drawing/2014/main" val="20004"/>
                    </a:ext>
                  </a:extLst>
                </a:gridCol>
                <a:gridCol w="1232584">
                  <a:extLst>
                    <a:ext uri="{9D8B030D-6E8A-4147-A177-3AD203B41FA5}">
                      <a16:colId xmlns:a16="http://schemas.microsoft.com/office/drawing/2014/main" val="20005"/>
                    </a:ext>
                  </a:extLst>
                </a:gridCol>
              </a:tblGrid>
              <a:tr h="530687">
                <a:tc>
                  <a:txBody>
                    <a:bodyPr/>
                    <a:lstStyle/>
                    <a:p>
                      <a:pPr algn="ctr"/>
                      <a:r>
                        <a:rPr lang="en-US" altLang="zh-CN" sz="2400" b="1" dirty="0"/>
                        <a:t>y</a:t>
                      </a:r>
                      <a:endParaRPr lang="zh-CN" altLang="en-US" sz="2400" b="1" dirty="0"/>
                    </a:p>
                  </a:txBody>
                  <a:tcPr>
                    <a:noFill/>
                  </a:tcPr>
                </a:tc>
                <a:tc>
                  <a:txBody>
                    <a:bodyPr/>
                    <a:lstStyle/>
                    <a:p>
                      <a:pPr algn="ctr"/>
                      <a:r>
                        <a:rPr lang="en-US" altLang="zh-CN" sz="2400" b="1" dirty="0"/>
                        <a:t>d</a:t>
                      </a:r>
                      <a:endParaRPr lang="zh-CN" altLang="en-US" sz="2400" b="1" dirty="0"/>
                    </a:p>
                  </a:txBody>
                  <a:tcPr>
                    <a:noFill/>
                  </a:tcPr>
                </a:tc>
                <a:tc>
                  <a:txBody>
                    <a:bodyPr/>
                    <a:lstStyle/>
                    <a:p>
                      <a:pPr algn="ctr"/>
                      <a:r>
                        <a:rPr lang="en-US" altLang="zh-CN" sz="2400" b="1" dirty="0"/>
                        <a:t>weight</a:t>
                      </a:r>
                      <a:endParaRPr lang="zh-CN" altLang="en-US" sz="2400" b="1" dirty="0"/>
                    </a:p>
                  </a:txBody>
                  <a:tcPr>
                    <a:noFill/>
                  </a:tcPr>
                </a:tc>
                <a:tc>
                  <a:txBody>
                    <a:bodyPr/>
                    <a:lstStyle/>
                    <a:p>
                      <a:pPr algn="ctr"/>
                      <a:r>
                        <a:rPr lang="en-US" altLang="zh-CN" sz="2400" b="1" dirty="0"/>
                        <a:t>y0</a:t>
                      </a:r>
                      <a:endParaRPr lang="zh-CN" altLang="en-US" sz="2400" b="1" dirty="0"/>
                    </a:p>
                  </a:txBody>
                  <a:tcPr>
                    <a:noFill/>
                  </a:tcPr>
                </a:tc>
                <a:tc>
                  <a:txBody>
                    <a:bodyPr/>
                    <a:lstStyle/>
                    <a:p>
                      <a:pPr algn="ctr"/>
                      <a:r>
                        <a:rPr lang="en-US" altLang="zh-CN" sz="2400" b="1" dirty="0"/>
                        <a:t>y1</a:t>
                      </a:r>
                      <a:endParaRPr lang="zh-CN" altLang="en-US" sz="2400" b="1" dirty="0"/>
                    </a:p>
                  </a:txBody>
                  <a:tcPr>
                    <a:noFill/>
                  </a:tcPr>
                </a:tc>
                <a:tc>
                  <a:txBody>
                    <a:bodyPr/>
                    <a:lstStyle/>
                    <a:p>
                      <a:pPr algn="ctr"/>
                      <a:r>
                        <a:rPr lang="en-US" altLang="zh-CN" sz="2400" b="1" dirty="0"/>
                        <a:t>Y1-y0</a:t>
                      </a:r>
                      <a:endParaRPr lang="zh-CN" altLang="en-US" sz="2400" b="1" dirty="0"/>
                    </a:p>
                  </a:txBody>
                  <a:tcPr>
                    <a:noFill/>
                  </a:tcPr>
                </a:tc>
                <a:extLst>
                  <a:ext uri="{0D108BD9-81ED-4DB2-BD59-A6C34878D82A}">
                    <a16:rowId xmlns:a16="http://schemas.microsoft.com/office/drawing/2014/main" val="10000"/>
                  </a:ext>
                </a:extLst>
              </a:tr>
              <a:tr h="530687">
                <a:tc>
                  <a:txBody>
                    <a:bodyPr/>
                    <a:lstStyle/>
                    <a:p>
                      <a:pPr algn="ctr"/>
                      <a:r>
                        <a:rPr lang="en-US" altLang="zh-CN" sz="2400" dirty="0"/>
                        <a:t>164</a:t>
                      </a:r>
                      <a:endParaRPr lang="zh-CN" altLang="en-US" sz="2400" dirty="0"/>
                    </a:p>
                  </a:txBody>
                  <a:tcPr>
                    <a:noFill/>
                  </a:tcPr>
                </a:tc>
                <a:tc>
                  <a:txBody>
                    <a:bodyPr/>
                    <a:lstStyle/>
                    <a:p>
                      <a:pPr algn="ctr"/>
                      <a:r>
                        <a:rPr lang="en-US" altLang="zh-CN" sz="2400" dirty="0"/>
                        <a:t>1</a:t>
                      </a:r>
                      <a:endParaRPr lang="zh-CN" altLang="en-US" sz="2400" dirty="0"/>
                    </a:p>
                  </a:txBody>
                  <a:tcPr>
                    <a:noFill/>
                  </a:tcPr>
                </a:tc>
                <a:tc>
                  <a:txBody>
                    <a:bodyPr/>
                    <a:lstStyle/>
                    <a:p>
                      <a:pPr algn="ctr"/>
                      <a:r>
                        <a:rPr lang="en-US" altLang="zh-CN" sz="2400" dirty="0"/>
                        <a:t>60</a:t>
                      </a:r>
                      <a:endParaRPr lang="zh-CN" altLang="en-US" sz="2400" dirty="0"/>
                    </a:p>
                  </a:txBody>
                  <a:tcPr>
                    <a:noFill/>
                  </a:tcPr>
                </a:tc>
                <a:tc>
                  <a:txBody>
                    <a:bodyPr/>
                    <a:lstStyle/>
                    <a:p>
                      <a:pPr algn="ctr"/>
                      <a:r>
                        <a:rPr lang="en-US" altLang="zh-CN" sz="2400" dirty="0"/>
                        <a:t>160</a:t>
                      </a:r>
                      <a:endParaRPr lang="zh-CN" altLang="en-US" sz="2400" dirty="0"/>
                    </a:p>
                  </a:txBody>
                  <a:tcPr>
                    <a:solidFill>
                      <a:schemeClr val="accent1"/>
                    </a:solidFill>
                  </a:tcPr>
                </a:tc>
                <a:tc>
                  <a:txBody>
                    <a:bodyPr/>
                    <a:lstStyle/>
                    <a:p>
                      <a:pPr algn="ctr"/>
                      <a:r>
                        <a:rPr lang="en-US" altLang="zh-CN" sz="2400" dirty="0"/>
                        <a:t>164</a:t>
                      </a:r>
                      <a:endParaRPr lang="zh-CN" altLang="en-US" sz="2400" dirty="0"/>
                    </a:p>
                  </a:txBody>
                  <a:tcPr>
                    <a:noFill/>
                  </a:tcPr>
                </a:tc>
                <a:tc>
                  <a:txBody>
                    <a:bodyPr/>
                    <a:lstStyle/>
                    <a:p>
                      <a:pPr algn="ctr"/>
                      <a:r>
                        <a:rPr lang="en-US" altLang="zh-CN" sz="2400" dirty="0"/>
                        <a:t>4</a:t>
                      </a:r>
                      <a:endParaRPr lang="zh-CN" altLang="en-US" sz="2400" dirty="0"/>
                    </a:p>
                  </a:txBody>
                  <a:tcPr>
                    <a:noFill/>
                  </a:tcPr>
                </a:tc>
                <a:extLst>
                  <a:ext uri="{0D108BD9-81ED-4DB2-BD59-A6C34878D82A}">
                    <a16:rowId xmlns:a16="http://schemas.microsoft.com/office/drawing/2014/main" val="10001"/>
                  </a:ext>
                </a:extLst>
              </a:tr>
              <a:tr h="530687">
                <a:tc>
                  <a:txBody>
                    <a:bodyPr/>
                    <a:lstStyle/>
                    <a:p>
                      <a:pPr algn="ctr"/>
                      <a:r>
                        <a:rPr lang="en-US" altLang="zh-CN" sz="2400" dirty="0"/>
                        <a:t>170</a:t>
                      </a:r>
                      <a:endParaRPr lang="zh-CN" altLang="en-US" sz="2400" dirty="0"/>
                    </a:p>
                  </a:txBody>
                  <a:tcPr>
                    <a:noFill/>
                  </a:tcPr>
                </a:tc>
                <a:tc>
                  <a:txBody>
                    <a:bodyPr/>
                    <a:lstStyle/>
                    <a:p>
                      <a:pPr algn="ctr"/>
                      <a:r>
                        <a:rPr lang="en-US" altLang="zh-CN" sz="2400" dirty="0"/>
                        <a:t>0</a:t>
                      </a:r>
                      <a:endParaRPr lang="zh-CN" altLang="en-US" sz="2400" dirty="0"/>
                    </a:p>
                  </a:txBody>
                  <a:tcPr>
                    <a:noFill/>
                  </a:tcPr>
                </a:tc>
                <a:tc>
                  <a:txBody>
                    <a:bodyPr/>
                    <a:lstStyle/>
                    <a:p>
                      <a:pPr algn="ctr"/>
                      <a:r>
                        <a:rPr lang="en-US" altLang="zh-CN" sz="2400" dirty="0"/>
                        <a:t>40</a:t>
                      </a:r>
                      <a:endParaRPr lang="zh-CN" altLang="en-US" sz="2400" dirty="0"/>
                    </a:p>
                  </a:txBody>
                  <a:tcPr>
                    <a:noFill/>
                  </a:tcPr>
                </a:tc>
                <a:tc>
                  <a:txBody>
                    <a:bodyPr/>
                    <a:lstStyle/>
                    <a:p>
                      <a:pPr algn="ctr"/>
                      <a:r>
                        <a:rPr lang="en-US" altLang="zh-CN" sz="2400" dirty="0"/>
                        <a:t>170</a:t>
                      </a:r>
                      <a:endParaRPr lang="zh-CN" altLang="en-US" sz="2400" dirty="0"/>
                    </a:p>
                  </a:txBody>
                  <a:tcPr>
                    <a:noFill/>
                  </a:tcPr>
                </a:tc>
                <a:tc>
                  <a:txBody>
                    <a:bodyPr/>
                    <a:lstStyle/>
                    <a:p>
                      <a:pPr algn="ctr"/>
                      <a:r>
                        <a:rPr lang="en-US" altLang="zh-CN" sz="2400" dirty="0"/>
                        <a:t>172</a:t>
                      </a:r>
                      <a:endParaRPr lang="zh-CN" altLang="en-US" sz="2400" dirty="0"/>
                    </a:p>
                  </a:txBody>
                  <a:tcPr>
                    <a:solidFill>
                      <a:schemeClr val="accent1"/>
                    </a:solidFill>
                  </a:tcPr>
                </a:tc>
                <a:tc>
                  <a:txBody>
                    <a:bodyPr/>
                    <a:lstStyle/>
                    <a:p>
                      <a:pPr algn="ctr"/>
                      <a:r>
                        <a:rPr lang="en-US" altLang="zh-CN" sz="2400" dirty="0"/>
                        <a:t>2</a:t>
                      </a:r>
                      <a:endParaRPr lang="zh-CN" altLang="en-US" sz="2400" dirty="0"/>
                    </a:p>
                  </a:txBody>
                  <a:tcPr>
                    <a:noFill/>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00025" y="2623980"/>
            <a:ext cx="8685324" cy="1424621"/>
          </a:xfrm>
          <a:prstGeom prst="rect">
            <a:avLst/>
          </a:prstGeom>
        </p:spPr>
        <p:txBody>
          <a:bodyPr wrap="square">
            <a:spAutoFit/>
          </a:bodyPr>
          <a:lstStyle/>
          <a:p>
            <a:pPr>
              <a:lnSpc>
                <a:spcPct val="150000"/>
              </a:lnSpc>
            </a:pPr>
            <a:r>
              <a:rPr lang="zh-CN" altLang="en-US" sz="2000" dirty="0"/>
              <a:t>若</a:t>
            </a:r>
            <a:r>
              <a:rPr lang="zh-CN" altLang="zh-CN" sz="2000" dirty="0"/>
              <a:t>只能观察到</a:t>
            </a:r>
            <a:r>
              <a:rPr lang="en-US" altLang="zh-CN" sz="2000" dirty="0" err="1"/>
              <a:t>y,d</a:t>
            </a:r>
            <a:r>
              <a:rPr lang="zh-CN" altLang="zh-CN" sz="2000" dirty="0"/>
              <a:t>和</a:t>
            </a:r>
            <a:r>
              <a:rPr lang="en-US" altLang="zh-CN" sz="2000" dirty="0"/>
              <a:t>w</a:t>
            </a:r>
            <a:r>
              <a:rPr lang="zh-CN" altLang="en-US" sz="2000" dirty="0"/>
              <a:t>这前三列数据</a:t>
            </a:r>
            <a:r>
              <a:rPr lang="zh-CN" altLang="zh-CN" sz="2000" dirty="0"/>
              <a:t>，</a:t>
            </a:r>
            <a:r>
              <a:rPr lang="zh-CN" altLang="en-US" sz="2000" dirty="0"/>
              <a:t>彩底中的潜结果观察不到</a:t>
            </a:r>
            <a:r>
              <a:rPr lang="zh-CN" altLang="zh-CN" sz="2000" dirty="0"/>
              <a:t>。</a:t>
            </a:r>
            <a:endParaRPr lang="en-US" altLang="zh-CN" sz="2000" dirty="0"/>
          </a:p>
          <a:p>
            <a:pPr>
              <a:lnSpc>
                <a:spcPct val="150000"/>
              </a:lnSpc>
            </a:pPr>
            <a:r>
              <a:rPr lang="zh-CN" altLang="zh-CN" sz="2000" dirty="0"/>
              <a:t>观察到的穿鞋</a:t>
            </a:r>
            <a:r>
              <a:rPr lang="zh-CN" altLang="en-US" sz="2000" dirty="0"/>
              <a:t>者</a:t>
            </a:r>
            <a:r>
              <a:rPr lang="zh-CN" altLang="zh-CN" sz="2000" dirty="0"/>
              <a:t>和光脚者身高差异为</a:t>
            </a:r>
            <a:r>
              <a:rPr lang="en-US" altLang="zh-CN" sz="2000" b="1" dirty="0">
                <a:solidFill>
                  <a:srgbClr val="FF0000"/>
                </a:solidFill>
              </a:rPr>
              <a:t>-6</a:t>
            </a:r>
            <a:r>
              <a:rPr lang="en-US" altLang="zh-CN" sz="2000" dirty="0"/>
              <a:t>=164-170</a:t>
            </a:r>
          </a:p>
          <a:p>
            <a:pPr>
              <a:lnSpc>
                <a:spcPct val="150000"/>
              </a:lnSpc>
            </a:pPr>
            <a:r>
              <a:rPr lang="zh-CN" altLang="zh-CN" sz="2000" dirty="0"/>
              <a:t>只有观察到另外一种可能性</a:t>
            </a:r>
            <a:r>
              <a:rPr lang="zh-CN" altLang="en-US" sz="2000" dirty="0"/>
              <a:t>（彩底格），</a:t>
            </a:r>
            <a:r>
              <a:rPr lang="zh-CN" altLang="zh-CN" sz="2000" dirty="0"/>
              <a:t>才</a:t>
            </a:r>
            <a:r>
              <a:rPr lang="zh-CN" altLang="en-US" sz="2000" dirty="0"/>
              <a:t>能得正确的</a:t>
            </a:r>
            <a:r>
              <a:rPr lang="en-US" altLang="zh-CN" sz="2000" dirty="0"/>
              <a:t>ATE=3.2</a:t>
            </a:r>
          </a:p>
        </p:txBody>
      </p:sp>
      <p:sp>
        <p:nvSpPr>
          <p:cNvPr id="4" name="矩形 3"/>
          <p:cNvSpPr/>
          <p:nvPr/>
        </p:nvSpPr>
        <p:spPr>
          <a:xfrm>
            <a:off x="0" y="192041"/>
            <a:ext cx="9144000" cy="646331"/>
          </a:xfrm>
          <a:prstGeom prst="rect">
            <a:avLst/>
          </a:prstGeom>
        </p:spPr>
        <p:txBody>
          <a:bodyPr wrap="square">
            <a:spAutoFit/>
          </a:bodyPr>
          <a:lstStyle/>
          <a:p>
            <a:pPr algn="ctr"/>
            <a:r>
              <a:rPr lang="zh-CN" altLang="en-US" sz="3600" dirty="0"/>
              <a:t>平均</a:t>
            </a:r>
            <a:r>
              <a:rPr lang="zh-CN" altLang="zh-CN" sz="3600" dirty="0"/>
              <a:t>处理效应</a:t>
            </a:r>
            <a:endParaRPr lang="zh-CN" altLang="en-US" sz="3600" dirty="0"/>
          </a:p>
        </p:txBody>
      </p:sp>
      <p:graphicFrame>
        <p:nvGraphicFramePr>
          <p:cNvPr id="5" name="对象 4"/>
          <p:cNvGraphicFramePr>
            <a:graphicFrameLocks noChangeAspect="1"/>
          </p:cNvGraphicFramePr>
          <p:nvPr/>
        </p:nvGraphicFramePr>
        <p:xfrm>
          <a:off x="300025" y="4391167"/>
          <a:ext cx="8267198" cy="708617"/>
        </p:xfrm>
        <a:graphic>
          <a:graphicData uri="http://schemas.openxmlformats.org/presentationml/2006/ole">
            <mc:AlternateContent xmlns:mc="http://schemas.openxmlformats.org/markup-compatibility/2006">
              <mc:Choice xmlns:v="urn:schemas-microsoft-com:vml" Requires="v">
                <p:oleObj spid="_x0000_s830849" name="公式" r:id="rId3" imgW="5994400" imgH="533400" progId="Equation.3">
                  <p:embed/>
                </p:oleObj>
              </mc:Choice>
              <mc:Fallback>
                <p:oleObj name="公式" r:id="rId3" imgW="5994400" imgH="533400" progId="Equation.3">
                  <p:embed/>
                  <p:pic>
                    <p:nvPicPr>
                      <p:cNvPr id="0" name="图片 8308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025" y="4391167"/>
                        <a:ext cx="8267198" cy="708617"/>
                      </a:xfrm>
                      <a:prstGeom prst="rect">
                        <a:avLst/>
                      </a:prstGeom>
                      <a:solidFill>
                        <a:srgbClr val="FFFF00"/>
                      </a:solidFill>
                    </p:spPr>
                  </p:pic>
                </p:oleObj>
              </mc:Fallback>
            </mc:AlternateContent>
          </a:graphicData>
        </a:graphic>
      </p:graphicFrame>
      <p:sp>
        <p:nvSpPr>
          <p:cNvPr id="6" name="矩形 5"/>
          <p:cNvSpPr/>
          <p:nvPr/>
        </p:nvSpPr>
        <p:spPr>
          <a:xfrm>
            <a:off x="176777" y="5240584"/>
            <a:ext cx="8513694" cy="1015663"/>
          </a:xfrm>
          <a:prstGeom prst="rect">
            <a:avLst/>
          </a:prstGeom>
          <a:solidFill>
            <a:schemeClr val="accent6">
              <a:lumMod val="60000"/>
              <a:lumOff val="40000"/>
            </a:schemeClr>
          </a:solidFill>
        </p:spPr>
        <p:txBody>
          <a:bodyPr wrap="square">
            <a:spAutoFit/>
          </a:bodyPr>
          <a:lstStyle/>
          <a:p>
            <a:pPr>
              <a:lnSpc>
                <a:spcPct val="150000"/>
              </a:lnSpc>
            </a:pPr>
            <a:r>
              <a:rPr lang="zh-CN" altLang="en-US" sz="2000" dirty="0"/>
              <a:t>平均处理效应为</a:t>
            </a:r>
            <a:r>
              <a:rPr lang="en-US" altLang="zh-CN" sz="2000" dirty="0"/>
              <a:t>3.2</a:t>
            </a:r>
            <a:r>
              <a:rPr lang="zh-CN" altLang="en-US" sz="2000" dirty="0"/>
              <a:t>，</a:t>
            </a:r>
            <a:r>
              <a:rPr lang="zh-CN" altLang="zh-CN" sz="2000" dirty="0"/>
              <a:t>处理前异质性偏差为</a:t>
            </a:r>
            <a:r>
              <a:rPr lang="en-US" altLang="zh-CN" sz="2000" dirty="0"/>
              <a:t>-10=160-170</a:t>
            </a:r>
            <a:r>
              <a:rPr lang="zh-CN" altLang="zh-CN" sz="2000" dirty="0"/>
              <a:t>，处理效应异质性偏</a:t>
            </a:r>
            <a:r>
              <a:rPr lang="zh-CN" altLang="en-US" sz="2000" dirty="0"/>
              <a:t>差</a:t>
            </a:r>
            <a:r>
              <a:rPr lang="zh-CN" altLang="zh-CN" sz="2000" dirty="0"/>
              <a:t>为</a:t>
            </a:r>
            <a:r>
              <a:rPr lang="en-US" altLang="zh-CN" sz="2000" dirty="0"/>
              <a:t>0.8=</a:t>
            </a:r>
            <a:r>
              <a:rPr lang="zh-CN" altLang="zh-CN" sz="2000" dirty="0"/>
              <a:t>（</a:t>
            </a:r>
            <a:r>
              <a:rPr lang="en-US" altLang="zh-CN" sz="2000" dirty="0"/>
              <a:t>1-0.6</a:t>
            </a:r>
            <a:r>
              <a:rPr lang="zh-CN" altLang="zh-CN" sz="2000" dirty="0"/>
              <a:t>）</a:t>
            </a:r>
            <a:r>
              <a:rPr lang="en-US" altLang="zh-CN" sz="2000" dirty="0"/>
              <a:t>*(4-2)</a:t>
            </a:r>
            <a:r>
              <a:rPr lang="zh-CN" altLang="en-US" sz="2000" dirty="0"/>
              <a:t>，</a:t>
            </a:r>
            <a:r>
              <a:rPr lang="zh-CN" altLang="zh-CN" sz="2000" dirty="0"/>
              <a:t>三者</a:t>
            </a:r>
            <a:r>
              <a:rPr lang="zh-CN" altLang="en-US" sz="2000" dirty="0"/>
              <a:t>之</a:t>
            </a:r>
            <a:r>
              <a:rPr lang="zh-CN" altLang="zh-CN" sz="2000" dirty="0"/>
              <a:t>和恰好</a:t>
            </a:r>
            <a:r>
              <a:rPr lang="zh-CN" altLang="en-US" sz="2000" dirty="0"/>
              <a:t>为</a:t>
            </a:r>
            <a:r>
              <a:rPr lang="en-US" altLang="zh-CN" sz="2000" dirty="0"/>
              <a:t>-6 =3.2-10+0.8</a:t>
            </a:r>
            <a:endParaRPr lang="zh-CN" altLang="zh-CN" sz="2000" dirty="0"/>
          </a:p>
        </p:txBody>
      </p:sp>
      <p:sp>
        <p:nvSpPr>
          <p:cNvPr id="7" name="页脚占位符 6"/>
          <p:cNvSpPr>
            <a:spLocks noGrp="1"/>
          </p:cNvSpPr>
          <p:nvPr>
            <p:ph type="ftr" sz="quarter" idx="11"/>
          </p:nvPr>
        </p:nvSpPr>
        <p:spPr/>
        <p:txBody>
          <a:bodyPr/>
          <a:lstStyle/>
          <a:p>
            <a:r>
              <a:rPr lang="zh-CN" altLang="en-US"/>
              <a:t>中国人民大学，陈传波</a:t>
            </a:r>
          </a:p>
        </p:txBody>
      </p:sp>
      <p:sp>
        <p:nvSpPr>
          <p:cNvPr id="8" name="日期占位符 7"/>
          <p:cNvSpPr>
            <a:spLocks noGrp="1"/>
          </p:cNvSpPr>
          <p:nvPr>
            <p:ph type="dt" sz="half" idx="10"/>
          </p:nvPr>
        </p:nvSpPr>
        <p:spPr/>
        <p:txBody>
          <a:bodyPr/>
          <a:lstStyle/>
          <a:p>
            <a:fld id="{E23B84D8-0B8E-408A-AE3E-D843FF2314D1}" type="datetime1">
              <a:rPr lang="zh-CN" altLang="en-US" smtClean="0"/>
              <a:t>2021/3/2</a:t>
            </a:fld>
            <a:endParaRPr lang="zh-CN" altLang="en-US"/>
          </a:p>
        </p:txBody>
      </p:sp>
      <p:sp>
        <p:nvSpPr>
          <p:cNvPr id="9" name="灯片编号占位符 8"/>
          <p:cNvSpPr>
            <a:spLocks noGrp="1"/>
          </p:cNvSpPr>
          <p:nvPr>
            <p:ph type="sldNum" sz="quarter" idx="12"/>
          </p:nvPr>
        </p:nvSpPr>
        <p:spPr/>
        <p:txBody>
          <a:bodyPr/>
          <a:lstStyle/>
          <a:p>
            <a:fld id="{56EE4887-718C-4F6C-B633-5C6D1B02979E}" type="slidenum">
              <a:rPr lang="zh-CN" altLang="en-US" smtClean="0"/>
              <a:t>109</a:t>
            </a:fld>
            <a:endParaRPr lang="zh-CN" altLang="en-US" dirty="0"/>
          </a:p>
        </p:txBody>
      </p:sp>
      <p:graphicFrame>
        <p:nvGraphicFramePr>
          <p:cNvPr id="10" name="表格 9"/>
          <p:cNvGraphicFramePr>
            <a:graphicFrameLocks noGrp="1"/>
          </p:cNvGraphicFramePr>
          <p:nvPr/>
        </p:nvGraphicFramePr>
        <p:xfrm>
          <a:off x="628650" y="935801"/>
          <a:ext cx="7345392" cy="1592061"/>
        </p:xfrm>
        <a:graphic>
          <a:graphicData uri="http://schemas.openxmlformats.org/drawingml/2006/table">
            <a:tbl>
              <a:tblPr firstRow="1" bandRow="1">
                <a:tableStyleId>{5940675A-B579-460E-94D1-54222C63F5DA}</a:tableStyleId>
              </a:tblPr>
              <a:tblGrid>
                <a:gridCol w="1220056">
                  <a:extLst>
                    <a:ext uri="{9D8B030D-6E8A-4147-A177-3AD203B41FA5}">
                      <a16:colId xmlns:a16="http://schemas.microsoft.com/office/drawing/2014/main" val="20000"/>
                    </a:ext>
                  </a:extLst>
                </a:gridCol>
                <a:gridCol w="1220056">
                  <a:extLst>
                    <a:ext uri="{9D8B030D-6E8A-4147-A177-3AD203B41FA5}">
                      <a16:colId xmlns:a16="http://schemas.microsoft.com/office/drawing/2014/main" val="20001"/>
                    </a:ext>
                  </a:extLst>
                </a:gridCol>
                <a:gridCol w="1220056">
                  <a:extLst>
                    <a:ext uri="{9D8B030D-6E8A-4147-A177-3AD203B41FA5}">
                      <a16:colId xmlns:a16="http://schemas.microsoft.com/office/drawing/2014/main" val="20002"/>
                    </a:ext>
                  </a:extLst>
                </a:gridCol>
                <a:gridCol w="1220056">
                  <a:extLst>
                    <a:ext uri="{9D8B030D-6E8A-4147-A177-3AD203B41FA5}">
                      <a16:colId xmlns:a16="http://schemas.microsoft.com/office/drawing/2014/main" val="20003"/>
                    </a:ext>
                  </a:extLst>
                </a:gridCol>
                <a:gridCol w="1232584">
                  <a:extLst>
                    <a:ext uri="{9D8B030D-6E8A-4147-A177-3AD203B41FA5}">
                      <a16:colId xmlns:a16="http://schemas.microsoft.com/office/drawing/2014/main" val="20004"/>
                    </a:ext>
                  </a:extLst>
                </a:gridCol>
                <a:gridCol w="1232584">
                  <a:extLst>
                    <a:ext uri="{9D8B030D-6E8A-4147-A177-3AD203B41FA5}">
                      <a16:colId xmlns:a16="http://schemas.microsoft.com/office/drawing/2014/main" val="20005"/>
                    </a:ext>
                  </a:extLst>
                </a:gridCol>
              </a:tblGrid>
              <a:tr h="530687">
                <a:tc>
                  <a:txBody>
                    <a:bodyPr/>
                    <a:lstStyle/>
                    <a:p>
                      <a:pPr algn="ctr"/>
                      <a:r>
                        <a:rPr lang="en-US" altLang="zh-CN" sz="2400" b="1" dirty="0"/>
                        <a:t>y</a:t>
                      </a:r>
                      <a:endParaRPr lang="zh-CN" altLang="en-US" sz="2400" b="1" dirty="0"/>
                    </a:p>
                  </a:txBody>
                  <a:tcPr>
                    <a:noFill/>
                  </a:tcPr>
                </a:tc>
                <a:tc>
                  <a:txBody>
                    <a:bodyPr/>
                    <a:lstStyle/>
                    <a:p>
                      <a:pPr algn="ctr"/>
                      <a:r>
                        <a:rPr lang="en-US" altLang="zh-CN" sz="2400" b="1" dirty="0"/>
                        <a:t>d</a:t>
                      </a:r>
                      <a:endParaRPr lang="zh-CN" altLang="en-US" sz="2400" b="1" dirty="0"/>
                    </a:p>
                  </a:txBody>
                  <a:tcPr>
                    <a:noFill/>
                  </a:tcPr>
                </a:tc>
                <a:tc>
                  <a:txBody>
                    <a:bodyPr/>
                    <a:lstStyle/>
                    <a:p>
                      <a:pPr algn="ctr"/>
                      <a:r>
                        <a:rPr lang="en-US" altLang="zh-CN" sz="2400" b="1" dirty="0"/>
                        <a:t>weight</a:t>
                      </a:r>
                      <a:endParaRPr lang="zh-CN" altLang="en-US" sz="2400" b="1" dirty="0"/>
                    </a:p>
                  </a:txBody>
                  <a:tcPr>
                    <a:noFill/>
                  </a:tcPr>
                </a:tc>
                <a:tc>
                  <a:txBody>
                    <a:bodyPr/>
                    <a:lstStyle/>
                    <a:p>
                      <a:pPr algn="ctr"/>
                      <a:r>
                        <a:rPr lang="en-US" altLang="zh-CN" sz="2400" b="1" dirty="0"/>
                        <a:t>y0</a:t>
                      </a:r>
                      <a:endParaRPr lang="zh-CN" altLang="en-US" sz="2400" b="1" dirty="0"/>
                    </a:p>
                  </a:txBody>
                  <a:tcPr>
                    <a:noFill/>
                  </a:tcPr>
                </a:tc>
                <a:tc>
                  <a:txBody>
                    <a:bodyPr/>
                    <a:lstStyle/>
                    <a:p>
                      <a:pPr algn="ctr"/>
                      <a:r>
                        <a:rPr lang="en-US" altLang="zh-CN" sz="2400" b="1" dirty="0"/>
                        <a:t>y1</a:t>
                      </a:r>
                      <a:endParaRPr lang="zh-CN" altLang="en-US" sz="2400" b="1" dirty="0"/>
                    </a:p>
                  </a:txBody>
                  <a:tcPr>
                    <a:noFill/>
                  </a:tcPr>
                </a:tc>
                <a:tc>
                  <a:txBody>
                    <a:bodyPr/>
                    <a:lstStyle/>
                    <a:p>
                      <a:pPr algn="ctr"/>
                      <a:r>
                        <a:rPr lang="en-US" altLang="zh-CN" sz="2400" b="1" dirty="0"/>
                        <a:t>y1-y0</a:t>
                      </a:r>
                      <a:endParaRPr lang="zh-CN" altLang="en-US" sz="2400" b="1" dirty="0"/>
                    </a:p>
                  </a:txBody>
                  <a:tcPr>
                    <a:noFill/>
                  </a:tcPr>
                </a:tc>
                <a:extLst>
                  <a:ext uri="{0D108BD9-81ED-4DB2-BD59-A6C34878D82A}">
                    <a16:rowId xmlns:a16="http://schemas.microsoft.com/office/drawing/2014/main" val="10000"/>
                  </a:ext>
                </a:extLst>
              </a:tr>
              <a:tr h="530687">
                <a:tc>
                  <a:txBody>
                    <a:bodyPr/>
                    <a:lstStyle/>
                    <a:p>
                      <a:pPr algn="ctr"/>
                      <a:r>
                        <a:rPr lang="en-US" altLang="zh-CN" sz="2400" dirty="0"/>
                        <a:t>164</a:t>
                      </a:r>
                      <a:endParaRPr lang="zh-CN" altLang="en-US" sz="2400" dirty="0"/>
                    </a:p>
                  </a:txBody>
                  <a:tcPr>
                    <a:noFill/>
                  </a:tcPr>
                </a:tc>
                <a:tc>
                  <a:txBody>
                    <a:bodyPr/>
                    <a:lstStyle/>
                    <a:p>
                      <a:pPr algn="ctr"/>
                      <a:r>
                        <a:rPr lang="en-US" altLang="zh-CN" sz="2400" dirty="0"/>
                        <a:t>1</a:t>
                      </a:r>
                      <a:endParaRPr lang="zh-CN" altLang="en-US" sz="2400" dirty="0"/>
                    </a:p>
                  </a:txBody>
                  <a:tcPr>
                    <a:noFill/>
                  </a:tcPr>
                </a:tc>
                <a:tc>
                  <a:txBody>
                    <a:bodyPr/>
                    <a:lstStyle/>
                    <a:p>
                      <a:pPr algn="ctr"/>
                      <a:r>
                        <a:rPr lang="en-US" altLang="zh-CN" sz="2400" dirty="0"/>
                        <a:t>60</a:t>
                      </a:r>
                      <a:endParaRPr lang="zh-CN" altLang="en-US" sz="2400" dirty="0"/>
                    </a:p>
                  </a:txBody>
                  <a:tcPr>
                    <a:noFill/>
                  </a:tcPr>
                </a:tc>
                <a:tc>
                  <a:txBody>
                    <a:bodyPr/>
                    <a:lstStyle/>
                    <a:p>
                      <a:pPr algn="ctr"/>
                      <a:r>
                        <a:rPr lang="en-US" altLang="zh-CN" sz="2400" dirty="0"/>
                        <a:t>160</a:t>
                      </a:r>
                      <a:endParaRPr lang="zh-CN" altLang="en-US" sz="2400" dirty="0"/>
                    </a:p>
                  </a:txBody>
                  <a:tcPr>
                    <a:solidFill>
                      <a:schemeClr val="accent1"/>
                    </a:solidFill>
                  </a:tcPr>
                </a:tc>
                <a:tc>
                  <a:txBody>
                    <a:bodyPr/>
                    <a:lstStyle/>
                    <a:p>
                      <a:pPr algn="ctr"/>
                      <a:r>
                        <a:rPr lang="en-US" altLang="zh-CN" sz="2400" dirty="0"/>
                        <a:t>164</a:t>
                      </a:r>
                      <a:endParaRPr lang="zh-CN" altLang="en-US" sz="2400" dirty="0"/>
                    </a:p>
                  </a:txBody>
                  <a:tcPr>
                    <a:noFill/>
                  </a:tcPr>
                </a:tc>
                <a:tc>
                  <a:txBody>
                    <a:bodyPr/>
                    <a:lstStyle/>
                    <a:p>
                      <a:pPr algn="ctr"/>
                      <a:r>
                        <a:rPr lang="en-US" altLang="zh-CN" sz="2400" dirty="0"/>
                        <a:t>4</a:t>
                      </a:r>
                      <a:endParaRPr lang="zh-CN" altLang="en-US" sz="2400" dirty="0"/>
                    </a:p>
                  </a:txBody>
                  <a:tcPr>
                    <a:noFill/>
                  </a:tcPr>
                </a:tc>
                <a:extLst>
                  <a:ext uri="{0D108BD9-81ED-4DB2-BD59-A6C34878D82A}">
                    <a16:rowId xmlns:a16="http://schemas.microsoft.com/office/drawing/2014/main" val="10001"/>
                  </a:ext>
                </a:extLst>
              </a:tr>
              <a:tr h="530687">
                <a:tc>
                  <a:txBody>
                    <a:bodyPr/>
                    <a:lstStyle/>
                    <a:p>
                      <a:pPr algn="ctr"/>
                      <a:r>
                        <a:rPr lang="en-US" altLang="zh-CN" sz="2400" dirty="0"/>
                        <a:t>170</a:t>
                      </a:r>
                      <a:endParaRPr lang="zh-CN" altLang="en-US" sz="2400" dirty="0"/>
                    </a:p>
                  </a:txBody>
                  <a:tcPr>
                    <a:noFill/>
                  </a:tcPr>
                </a:tc>
                <a:tc>
                  <a:txBody>
                    <a:bodyPr/>
                    <a:lstStyle/>
                    <a:p>
                      <a:pPr algn="ctr"/>
                      <a:r>
                        <a:rPr lang="en-US" altLang="zh-CN" sz="2400" dirty="0"/>
                        <a:t>0</a:t>
                      </a:r>
                      <a:endParaRPr lang="zh-CN" altLang="en-US" sz="2400" dirty="0"/>
                    </a:p>
                  </a:txBody>
                  <a:tcPr>
                    <a:noFill/>
                  </a:tcPr>
                </a:tc>
                <a:tc>
                  <a:txBody>
                    <a:bodyPr/>
                    <a:lstStyle/>
                    <a:p>
                      <a:pPr algn="ctr"/>
                      <a:r>
                        <a:rPr lang="en-US" altLang="zh-CN" sz="2400" dirty="0"/>
                        <a:t>40</a:t>
                      </a:r>
                      <a:endParaRPr lang="zh-CN" altLang="en-US" sz="2400" dirty="0"/>
                    </a:p>
                  </a:txBody>
                  <a:tcPr>
                    <a:noFill/>
                  </a:tcPr>
                </a:tc>
                <a:tc>
                  <a:txBody>
                    <a:bodyPr/>
                    <a:lstStyle/>
                    <a:p>
                      <a:pPr algn="ctr"/>
                      <a:r>
                        <a:rPr lang="en-US" altLang="zh-CN" sz="2400" dirty="0"/>
                        <a:t>170</a:t>
                      </a:r>
                      <a:endParaRPr lang="zh-CN" altLang="en-US" sz="2400" dirty="0"/>
                    </a:p>
                  </a:txBody>
                  <a:tcPr>
                    <a:noFill/>
                  </a:tcPr>
                </a:tc>
                <a:tc>
                  <a:txBody>
                    <a:bodyPr/>
                    <a:lstStyle/>
                    <a:p>
                      <a:pPr algn="ctr"/>
                      <a:r>
                        <a:rPr lang="en-US" altLang="zh-CN" sz="2400" dirty="0"/>
                        <a:t>172</a:t>
                      </a:r>
                      <a:endParaRPr lang="zh-CN" altLang="en-US" sz="2400" dirty="0"/>
                    </a:p>
                  </a:txBody>
                  <a:tcPr>
                    <a:solidFill>
                      <a:schemeClr val="accent1"/>
                    </a:solidFill>
                  </a:tcPr>
                </a:tc>
                <a:tc>
                  <a:txBody>
                    <a:bodyPr/>
                    <a:lstStyle/>
                    <a:p>
                      <a:pPr algn="ctr"/>
                      <a:r>
                        <a:rPr lang="en-US" altLang="zh-CN" sz="2400" dirty="0"/>
                        <a:t>2</a:t>
                      </a:r>
                      <a:endParaRPr lang="zh-CN" altLang="en-US" sz="2400" dirty="0"/>
                    </a:p>
                  </a:txBody>
                  <a:tcPr>
                    <a:noFill/>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7287" y="828136"/>
            <a:ext cx="6133752" cy="5031941"/>
          </a:xfrm>
          <a:prstGeom prst="rect">
            <a:avLst/>
          </a:prstGeom>
        </p:spPr>
      </p:pic>
      <p:sp>
        <p:nvSpPr>
          <p:cNvPr id="4" name="矩形 3"/>
          <p:cNvSpPr/>
          <p:nvPr/>
        </p:nvSpPr>
        <p:spPr>
          <a:xfrm>
            <a:off x="0" y="46123"/>
            <a:ext cx="9144000" cy="646331"/>
          </a:xfrm>
          <a:prstGeom prst="rect">
            <a:avLst/>
          </a:prstGeom>
        </p:spPr>
        <p:txBody>
          <a:bodyPr wrap="square">
            <a:spAutoFit/>
          </a:bodyPr>
          <a:lstStyle/>
          <a:p>
            <a:pPr algn="ctr"/>
            <a:r>
              <a:rPr lang="zh-CN" altLang="en-US" sz="3600" b="1" dirty="0">
                <a:latin typeface="微软雅黑" panose="020B0503020204020204" pitchFamily="34" charset="-122"/>
                <a:ea typeface="微软雅黑" panose="020B0503020204020204" pitchFamily="34" charset="-122"/>
              </a:rPr>
              <a:t>大数定律</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均值依概率收敛到期望</a:t>
            </a:r>
            <a:endParaRPr lang="en-US" altLang="zh-CN" sz="3600" b="1" dirty="0">
              <a:latin typeface="微软雅黑" panose="020B0503020204020204" pitchFamily="34" charset="-122"/>
              <a:ea typeface="微软雅黑" panose="020B0503020204020204" pitchFamily="34" charset="-122"/>
            </a:endParaRPr>
          </a:p>
        </p:txBody>
      </p:sp>
      <p:sp>
        <p:nvSpPr>
          <p:cNvPr id="5" name="矩形 4"/>
          <p:cNvSpPr/>
          <p:nvPr/>
        </p:nvSpPr>
        <p:spPr>
          <a:xfrm>
            <a:off x="1026543" y="1881585"/>
            <a:ext cx="5063706" cy="830997"/>
          </a:xfrm>
          <a:prstGeom prst="rect">
            <a:avLst/>
          </a:prstGeom>
        </p:spPr>
        <p:txBody>
          <a:bodyPr wrap="square">
            <a:spAutoFit/>
          </a:bodyPr>
          <a:lstStyle/>
          <a:p>
            <a:r>
              <a:rPr lang="zh-CN" altLang="zh-CN" sz="2400" dirty="0"/>
              <a:t>大数定理：</a:t>
            </a:r>
            <a:r>
              <a:rPr lang="en-US" altLang="zh-CN" sz="2400" dirty="0" err="1"/>
              <a:t>iid</a:t>
            </a:r>
            <a:r>
              <a:rPr lang="zh-CN" altLang="en-US" sz="2400" dirty="0"/>
              <a:t>且</a:t>
            </a:r>
            <a:r>
              <a:rPr lang="en-US" altLang="zh-CN" sz="2400" dirty="0"/>
              <a:t>Ex</a:t>
            </a:r>
            <a:r>
              <a:rPr lang="zh-CN" altLang="en-US" sz="2400" dirty="0"/>
              <a:t>存在</a:t>
            </a:r>
            <a:r>
              <a:rPr lang="zh-CN" altLang="zh-CN" sz="2400" dirty="0"/>
              <a:t>，</a:t>
            </a:r>
            <a:r>
              <a:rPr lang="zh-CN" altLang="en-US" sz="2400" dirty="0"/>
              <a:t>样本</a:t>
            </a:r>
            <a:r>
              <a:rPr lang="zh-CN" altLang="zh-CN" sz="2400" dirty="0"/>
              <a:t>均值随样本量趋于无穷</a:t>
            </a:r>
            <a:r>
              <a:rPr lang="zh-CN" altLang="en-US" sz="2400" dirty="0"/>
              <a:t>而</a:t>
            </a:r>
            <a:r>
              <a:rPr lang="zh-CN" altLang="zh-CN" sz="2400" dirty="0"/>
              <a:t>收敛于</a:t>
            </a:r>
            <a:r>
              <a:rPr lang="zh-CN" altLang="en-US" sz="2400" dirty="0"/>
              <a:t>总体</a:t>
            </a:r>
            <a:r>
              <a:rPr lang="zh-CN" altLang="zh-CN" sz="2400" dirty="0"/>
              <a:t>期望。</a:t>
            </a:r>
            <a:endParaRPr lang="en-US" altLang="zh-CN" sz="2400" dirty="0"/>
          </a:p>
        </p:txBody>
      </p:sp>
      <p:graphicFrame>
        <p:nvGraphicFramePr>
          <p:cNvPr id="7" name="对象 6"/>
          <p:cNvGraphicFramePr>
            <a:graphicFrameLocks noChangeAspect="1"/>
          </p:cNvGraphicFramePr>
          <p:nvPr/>
        </p:nvGraphicFramePr>
        <p:xfrm>
          <a:off x="1448549" y="2909561"/>
          <a:ext cx="3603625" cy="1736725"/>
        </p:xfrm>
        <a:graphic>
          <a:graphicData uri="http://schemas.openxmlformats.org/presentationml/2006/ole">
            <mc:AlternateContent xmlns:mc="http://schemas.openxmlformats.org/markup-compatibility/2006">
              <mc:Choice xmlns:v="urn:schemas-microsoft-com:vml" Requires="v">
                <p:oleObj spid="_x0000_s1174535" name="公式" r:id="rId4" imgW="36880800" imgH="17678400" progId="Equation.3">
                  <p:embed/>
                </p:oleObj>
              </mc:Choice>
              <mc:Fallback>
                <p:oleObj name="公式" r:id="rId4" imgW="36880800" imgH="17678400" progId="Equation.3">
                  <p:embed/>
                  <p:pic>
                    <p:nvPicPr>
                      <p:cNvPr id="0" name="图片 796668"/>
                      <p:cNvPicPr>
                        <a:picLocks noChangeAspect="1" noChangeArrowheads="1"/>
                      </p:cNvPicPr>
                      <p:nvPr/>
                    </p:nvPicPr>
                    <p:blipFill>
                      <a:blip r:embed="rId5"/>
                      <a:srcRect/>
                      <a:stretch>
                        <a:fillRect/>
                      </a:stretch>
                    </p:blipFill>
                    <p:spPr bwMode="auto">
                      <a:xfrm>
                        <a:off x="1448549" y="2909561"/>
                        <a:ext cx="3603625" cy="1736725"/>
                      </a:xfrm>
                      <a:prstGeom prst="rect">
                        <a:avLst/>
                      </a:prstGeom>
                      <a:solidFill>
                        <a:srgbClr val="FFC000"/>
                      </a:solidFill>
                    </p:spPr>
                  </p:pic>
                </p:oleObj>
              </mc:Fallback>
            </mc:AlternateContent>
          </a:graphicData>
        </a:graphic>
      </p:graphicFrame>
      <p:sp>
        <p:nvSpPr>
          <p:cNvPr id="6" name="矩形 5"/>
          <p:cNvSpPr/>
          <p:nvPr/>
        </p:nvSpPr>
        <p:spPr>
          <a:xfrm>
            <a:off x="6215014" y="966354"/>
            <a:ext cx="2734573" cy="2246769"/>
          </a:xfrm>
          <a:prstGeom prst="rect">
            <a:avLst/>
          </a:prstGeom>
          <a:solidFill>
            <a:schemeClr val="accent6">
              <a:lumMod val="60000"/>
              <a:lumOff val="40000"/>
            </a:schemeClr>
          </a:solid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clear</a:t>
            </a:r>
          </a:p>
          <a:p>
            <a:r>
              <a:rPr lang="en-US" altLang="zh-CN" sz="2000" b="1" dirty="0">
                <a:latin typeface="Times New Roman" panose="02020603050405020304" pitchFamily="18" charset="0"/>
                <a:cs typeface="Times New Roman" panose="02020603050405020304" pitchFamily="18" charset="0"/>
              </a:rPr>
              <a:t>set </a:t>
            </a:r>
            <a:r>
              <a:rPr lang="en-US" altLang="zh-CN" sz="2000" b="1" dirty="0" err="1">
                <a:latin typeface="Times New Roman" panose="02020603050405020304" pitchFamily="18" charset="0"/>
                <a:cs typeface="Times New Roman" panose="02020603050405020304" pitchFamily="18" charset="0"/>
              </a:rPr>
              <a:t>obs</a:t>
            </a:r>
            <a:r>
              <a:rPr lang="en-US" altLang="zh-CN" sz="2000" b="1" dirty="0">
                <a:latin typeface="Times New Roman" panose="02020603050405020304" pitchFamily="18" charset="0"/>
                <a:cs typeface="Times New Roman" panose="02020603050405020304" pitchFamily="18" charset="0"/>
              </a:rPr>
              <a:t> 10000</a:t>
            </a:r>
          </a:p>
          <a:p>
            <a:r>
              <a:rPr lang="en-US" altLang="zh-CN" sz="2000" b="1" dirty="0">
                <a:latin typeface="Times New Roman" panose="02020603050405020304" pitchFamily="18" charset="0"/>
                <a:cs typeface="Times New Roman" panose="02020603050405020304" pitchFamily="18" charset="0"/>
              </a:rPr>
              <a:t>set seed 789</a:t>
            </a:r>
          </a:p>
          <a:p>
            <a:r>
              <a:rPr lang="en-US" altLang="zh-CN" sz="2000" b="1" dirty="0">
                <a:latin typeface="Times New Roman" panose="02020603050405020304" pitchFamily="18" charset="0"/>
                <a:cs typeface="Times New Roman" panose="02020603050405020304" pitchFamily="18" charset="0"/>
              </a:rPr>
              <a:t>g x=</a:t>
            </a:r>
            <a:r>
              <a:rPr lang="en-US" altLang="zh-CN" sz="2000" b="1" dirty="0" err="1">
                <a:latin typeface="Times New Roman" panose="02020603050405020304" pitchFamily="18" charset="0"/>
                <a:cs typeface="Times New Roman" panose="02020603050405020304" pitchFamily="18" charset="0"/>
              </a:rPr>
              <a:t>rlaplace</a:t>
            </a:r>
            <a:r>
              <a:rPr lang="en-US" altLang="zh-CN" sz="2000" b="1" dirty="0">
                <a:latin typeface="Times New Roman" panose="02020603050405020304" pitchFamily="18" charset="0"/>
                <a:cs typeface="Times New Roman" panose="02020603050405020304" pitchFamily="18" charset="0"/>
              </a:rPr>
              <a:t>(0,100)</a:t>
            </a:r>
          </a:p>
          <a:p>
            <a:r>
              <a:rPr lang="en-US" altLang="zh-CN" sz="2000" b="1" dirty="0">
                <a:latin typeface="Times New Roman" panose="02020603050405020304" pitchFamily="18" charset="0"/>
                <a:cs typeface="Times New Roman" panose="02020603050405020304" pitchFamily="18" charset="0"/>
              </a:rPr>
              <a:t>g n=_n</a:t>
            </a:r>
          </a:p>
          <a:p>
            <a:r>
              <a:rPr lang="en-US" altLang="zh-CN" sz="2000" b="1" dirty="0">
                <a:latin typeface="Times New Roman" panose="02020603050405020304" pitchFamily="18" charset="0"/>
                <a:cs typeface="Times New Roman" panose="02020603050405020304" pitchFamily="18" charset="0"/>
              </a:rPr>
              <a:t>g mx=sum(x)/n</a:t>
            </a:r>
          </a:p>
          <a:p>
            <a:r>
              <a:rPr lang="en-US" altLang="zh-CN" sz="2000" b="1" dirty="0">
                <a:latin typeface="Times New Roman" panose="02020603050405020304" pitchFamily="18" charset="0"/>
                <a:cs typeface="Times New Roman" panose="02020603050405020304" pitchFamily="18" charset="0"/>
              </a:rPr>
              <a:t>line mx n</a:t>
            </a:r>
          </a:p>
        </p:txBody>
      </p:sp>
      <p:graphicFrame>
        <p:nvGraphicFramePr>
          <p:cNvPr id="10" name="对象 9"/>
          <p:cNvGraphicFramePr>
            <a:graphicFrameLocks noChangeAspect="1"/>
          </p:cNvGraphicFramePr>
          <p:nvPr/>
        </p:nvGraphicFramePr>
        <p:xfrm>
          <a:off x="5668113" y="3487023"/>
          <a:ext cx="3475887" cy="1409144"/>
        </p:xfrm>
        <a:graphic>
          <a:graphicData uri="http://schemas.openxmlformats.org/presentationml/2006/ole">
            <mc:AlternateContent xmlns:mc="http://schemas.openxmlformats.org/markup-compatibility/2006">
              <mc:Choice xmlns:v="urn:schemas-microsoft-com:vml" Requires="v">
                <p:oleObj spid="_x0000_s1174536" name="公式" r:id="rId6" imgW="49987200" imgH="21336000" progId="Equation.3">
                  <p:embed/>
                </p:oleObj>
              </mc:Choice>
              <mc:Fallback>
                <p:oleObj name="公式" r:id="rId6" imgW="49987200" imgH="21336000" progId="Equation.3">
                  <p:embed/>
                  <p:pic>
                    <p:nvPicPr>
                      <p:cNvPr id="0" name="图片 796669"/>
                      <p:cNvPicPr>
                        <a:picLocks noChangeAspect="1" noChangeArrowheads="1"/>
                      </p:cNvPicPr>
                      <p:nvPr/>
                    </p:nvPicPr>
                    <p:blipFill>
                      <a:blip r:embed="rId7"/>
                      <a:srcRect/>
                      <a:stretch>
                        <a:fillRect/>
                      </a:stretch>
                    </p:blipFill>
                    <p:spPr bwMode="auto">
                      <a:xfrm>
                        <a:off x="5668113" y="3487023"/>
                        <a:ext cx="3475887" cy="1409144"/>
                      </a:xfrm>
                      <a:prstGeom prst="rect">
                        <a:avLst/>
                      </a:prstGeom>
                      <a:solidFill>
                        <a:srgbClr val="FFC000"/>
                      </a:solidFill>
                    </p:spPr>
                  </p:pic>
                </p:oleObj>
              </mc:Fallback>
            </mc:AlternateContent>
          </a:graphicData>
        </a:graphic>
      </p:graphicFrame>
      <p:sp>
        <p:nvSpPr>
          <p:cNvPr id="9" name="矩形 8"/>
          <p:cNvSpPr/>
          <p:nvPr/>
        </p:nvSpPr>
        <p:spPr>
          <a:xfrm>
            <a:off x="38818" y="5860077"/>
            <a:ext cx="9066362" cy="954107"/>
          </a:xfrm>
          <a:prstGeom prst="rect">
            <a:avLst/>
          </a:prstGeom>
          <a:solidFill>
            <a:srgbClr val="FFFF00"/>
          </a:solidFill>
        </p:spPr>
        <p:txBody>
          <a:bodyPr wrap="square">
            <a:spAutoFit/>
          </a:bodyPr>
          <a:lstStyle/>
          <a:p>
            <a:r>
              <a:rPr lang="zh-CN" altLang="en-US" sz="2800" dirty="0"/>
              <a:t>后面的模拟，我们均假定满足</a:t>
            </a:r>
            <a:r>
              <a:rPr lang="zh-CN" altLang="zh-CN" sz="2800" dirty="0"/>
              <a:t>大数定理</a:t>
            </a:r>
            <a:r>
              <a:rPr lang="zh-CN" altLang="en-US" sz="2800" dirty="0"/>
              <a:t>的前提条件，且</a:t>
            </a:r>
            <a:r>
              <a:rPr lang="zh-CN" altLang="zh-CN" sz="2800" dirty="0"/>
              <a:t>样本量</a:t>
            </a:r>
            <a:r>
              <a:rPr lang="zh-CN" altLang="en-US" sz="2800" dirty="0"/>
              <a:t>很大（如</a:t>
            </a:r>
            <a:r>
              <a:rPr lang="en-US" altLang="zh-CN" sz="2800" dirty="0"/>
              <a:t>n=100000),</a:t>
            </a:r>
            <a:r>
              <a:rPr lang="zh-CN" altLang="en-US" sz="2800" dirty="0"/>
              <a:t>总体</a:t>
            </a:r>
            <a:r>
              <a:rPr lang="zh-CN" altLang="zh-CN" sz="2800" dirty="0"/>
              <a:t>期望</a:t>
            </a:r>
            <a:r>
              <a:rPr lang="en-US" altLang="zh-CN" sz="2800" dirty="0"/>
              <a:t>=</a:t>
            </a:r>
            <a:r>
              <a:rPr lang="zh-CN" altLang="en-US" sz="2800" dirty="0"/>
              <a:t>样本均值</a:t>
            </a:r>
            <a:endParaRPr lang="en-US" altLang="zh-CN"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9"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2041"/>
            <a:ext cx="9144000" cy="646331"/>
          </a:xfrm>
          <a:prstGeom prst="rect">
            <a:avLst/>
          </a:prstGeom>
        </p:spPr>
        <p:txBody>
          <a:bodyPr wrap="square">
            <a:spAutoFit/>
          </a:bodyPr>
          <a:lstStyle/>
          <a:p>
            <a:pPr algn="ctr"/>
            <a:r>
              <a:rPr lang="zh-CN" altLang="en-US" sz="3600"/>
              <a:t>用</a:t>
            </a:r>
            <a:r>
              <a:rPr lang="zh-CN" altLang="zh-CN" sz="3600"/>
              <a:t>协</a:t>
            </a:r>
            <a:r>
              <a:rPr lang="zh-CN" altLang="zh-CN" sz="3600" dirty="0"/>
              <a:t>变量分组的随机实验</a:t>
            </a:r>
            <a:endParaRPr lang="zh-CN" altLang="en-US" sz="3600" dirty="0"/>
          </a:p>
        </p:txBody>
      </p:sp>
      <p:sp>
        <p:nvSpPr>
          <p:cNvPr id="4" name="矩形 3"/>
          <p:cNvSpPr/>
          <p:nvPr/>
        </p:nvSpPr>
        <p:spPr>
          <a:xfrm>
            <a:off x="233490" y="962453"/>
            <a:ext cx="8744389" cy="1200329"/>
          </a:xfrm>
          <a:prstGeom prst="rect">
            <a:avLst/>
          </a:prstGeom>
        </p:spPr>
        <p:txBody>
          <a:bodyPr wrap="square">
            <a:spAutoFit/>
          </a:bodyPr>
          <a:lstStyle/>
          <a:p>
            <a:r>
              <a:rPr lang="zh-CN" altLang="zh-CN" sz="2400" dirty="0"/>
              <a:t>基于一些可观察到的</a:t>
            </a:r>
            <a:r>
              <a:rPr lang="zh-CN" altLang="zh-CN" sz="2400" b="1" dirty="0"/>
              <a:t>协变量</a:t>
            </a:r>
            <a:r>
              <a:rPr lang="en-US" altLang="zh-CN" sz="2400" b="1" dirty="0"/>
              <a:t>x</a:t>
            </a:r>
            <a:r>
              <a:rPr lang="zh-CN" altLang="zh-CN" sz="2400" b="1" dirty="0"/>
              <a:t>（</a:t>
            </a:r>
            <a:r>
              <a:rPr lang="zh-CN" altLang="zh-CN" sz="2400" dirty="0"/>
              <a:t>比如</a:t>
            </a:r>
            <a:r>
              <a:rPr lang="en-US" altLang="zh-CN" sz="2400" dirty="0"/>
              <a:t>x=0</a:t>
            </a:r>
            <a:r>
              <a:rPr lang="zh-CN" altLang="zh-CN" sz="2400" dirty="0"/>
              <a:t>或</a:t>
            </a:r>
            <a:r>
              <a:rPr lang="en-US" altLang="zh-CN" sz="2400" dirty="0"/>
              <a:t>1</a:t>
            </a:r>
            <a:r>
              <a:rPr lang="zh-CN" altLang="zh-CN" sz="2400" dirty="0"/>
              <a:t>）</a:t>
            </a:r>
            <a:r>
              <a:rPr lang="zh-CN" altLang="en-US" sz="2400" dirty="0"/>
              <a:t>，</a:t>
            </a:r>
            <a:r>
              <a:rPr lang="zh-CN" altLang="zh-CN" sz="2400" dirty="0"/>
              <a:t>先将样本分到不同组。在不同组内区分处理对象和参照对象时采用的概率可</a:t>
            </a:r>
            <a:r>
              <a:rPr lang="zh-CN" altLang="en-US" sz="2400" dirty="0"/>
              <a:t>以</a:t>
            </a:r>
            <a:r>
              <a:rPr lang="zh-CN" altLang="zh-CN" sz="2400" dirty="0"/>
              <a:t>不同，即按</a:t>
            </a:r>
            <a:r>
              <a:rPr lang="en-US" altLang="zh-CN" sz="2400" dirty="0"/>
              <a:t>x</a:t>
            </a:r>
            <a:r>
              <a:rPr lang="zh-CN" altLang="zh-CN" sz="2400" dirty="0"/>
              <a:t>分成的不同组中被处理的个体所占比例各不相同。</a:t>
            </a:r>
          </a:p>
        </p:txBody>
      </p:sp>
      <p:sp>
        <p:nvSpPr>
          <p:cNvPr id="5" name="矩形 4"/>
          <p:cNvSpPr/>
          <p:nvPr/>
        </p:nvSpPr>
        <p:spPr>
          <a:xfrm>
            <a:off x="6413848" y="4863710"/>
            <a:ext cx="2730152" cy="1754326"/>
          </a:xfrm>
          <a:prstGeom prst="rect">
            <a:avLst/>
          </a:prstGeom>
          <a:solidFill>
            <a:schemeClr val="accent6">
              <a:lumMod val="60000"/>
              <a:lumOff val="40000"/>
            </a:schemeClr>
          </a:solidFill>
        </p:spPr>
        <p:txBody>
          <a:bodyPr wrap="square">
            <a:spAutoFit/>
          </a:bodyPr>
          <a:lstStyle/>
          <a:p>
            <a:pPr>
              <a:lnSpc>
                <a:spcPct val="150000"/>
              </a:lnSpc>
            </a:pPr>
            <a:r>
              <a:rPr lang="zh-CN" altLang="en-US" dirty="0"/>
              <a:t>处理</a:t>
            </a:r>
            <a:r>
              <a:rPr lang="en-US" altLang="zh-CN" dirty="0"/>
              <a:t>d</a:t>
            </a:r>
            <a:r>
              <a:rPr lang="zh-CN" altLang="en-US" dirty="0"/>
              <a:t>与</a:t>
            </a:r>
            <a:r>
              <a:rPr lang="en-US" altLang="zh-CN" dirty="0"/>
              <a:t>u</a:t>
            </a:r>
            <a:r>
              <a:rPr lang="zh-CN" altLang="en-US" dirty="0"/>
              <a:t>不独立，因更多女生（</a:t>
            </a:r>
            <a:r>
              <a:rPr lang="en-US" altLang="zh-CN" dirty="0"/>
              <a:t>75%</a:t>
            </a:r>
            <a:r>
              <a:rPr lang="zh-CN" altLang="en-US" dirty="0"/>
              <a:t>）穿鞋，仅</a:t>
            </a:r>
            <a:r>
              <a:rPr lang="en-US" altLang="zh-CN" dirty="0"/>
              <a:t>20%</a:t>
            </a:r>
            <a:r>
              <a:rPr lang="zh-CN" altLang="en-US" dirty="0"/>
              <a:t>男生穿鞋，女生平均比男生矮</a:t>
            </a:r>
          </a:p>
        </p:txBody>
      </p:sp>
      <p:graphicFrame>
        <p:nvGraphicFramePr>
          <p:cNvPr id="9" name="对象 8"/>
          <p:cNvGraphicFramePr>
            <a:graphicFrameLocks noChangeAspect="1"/>
          </p:cNvGraphicFramePr>
          <p:nvPr/>
        </p:nvGraphicFramePr>
        <p:xfrm>
          <a:off x="139678" y="4863710"/>
          <a:ext cx="6143633" cy="1349180"/>
        </p:xfrm>
        <a:graphic>
          <a:graphicData uri="http://schemas.openxmlformats.org/presentationml/2006/ole">
            <mc:AlternateContent xmlns:mc="http://schemas.openxmlformats.org/markup-compatibility/2006">
              <mc:Choice xmlns:v="urn:schemas-microsoft-com:vml" Requires="v">
                <p:oleObj spid="_x0000_s831874" name="公式" r:id="rId3" imgW="97231200" imgH="21336000" progId="Equation.3">
                  <p:embed/>
                </p:oleObj>
              </mc:Choice>
              <mc:Fallback>
                <p:oleObj name="公式" r:id="rId3" imgW="97231200" imgH="21336000" progId="Equation.3">
                  <p:embed/>
                  <p:pic>
                    <p:nvPicPr>
                      <p:cNvPr id="0" name="图片 831867"/>
                      <p:cNvPicPr>
                        <a:picLocks noChangeAspect="1" noChangeArrowheads="1"/>
                      </p:cNvPicPr>
                      <p:nvPr/>
                    </p:nvPicPr>
                    <p:blipFill>
                      <a:blip r:embed="rId4"/>
                      <a:srcRect/>
                      <a:stretch>
                        <a:fillRect/>
                      </a:stretch>
                    </p:blipFill>
                    <p:spPr bwMode="auto">
                      <a:xfrm>
                        <a:off x="139678" y="4863710"/>
                        <a:ext cx="6143633" cy="1349180"/>
                      </a:xfrm>
                      <a:prstGeom prst="rect">
                        <a:avLst/>
                      </a:prstGeom>
                      <a:solidFill>
                        <a:srgbClr val="FFFF00"/>
                      </a:solidFill>
                    </p:spPr>
                  </p:pic>
                </p:oleObj>
              </mc:Fallback>
            </mc:AlternateContent>
          </a:graphicData>
        </a:graphic>
      </p:graphicFrame>
      <p:sp>
        <p:nvSpPr>
          <p:cNvPr id="10" name="页脚占位符 9"/>
          <p:cNvSpPr>
            <a:spLocks noGrp="1"/>
          </p:cNvSpPr>
          <p:nvPr>
            <p:ph type="ftr" sz="quarter" idx="11"/>
          </p:nvPr>
        </p:nvSpPr>
        <p:spPr/>
        <p:txBody>
          <a:bodyPr/>
          <a:lstStyle/>
          <a:p>
            <a:r>
              <a:rPr lang="zh-CN" altLang="en-US"/>
              <a:t>中国人民大学，陈传波</a:t>
            </a:r>
          </a:p>
        </p:txBody>
      </p:sp>
      <p:sp>
        <p:nvSpPr>
          <p:cNvPr id="11" name="日期占位符 10"/>
          <p:cNvSpPr>
            <a:spLocks noGrp="1"/>
          </p:cNvSpPr>
          <p:nvPr>
            <p:ph type="dt" sz="half" idx="10"/>
          </p:nvPr>
        </p:nvSpPr>
        <p:spPr/>
        <p:txBody>
          <a:bodyPr/>
          <a:lstStyle/>
          <a:p>
            <a:fld id="{6A567760-D1D4-4565-AE02-8B290368A2C2}" type="datetime1">
              <a:rPr lang="zh-CN" altLang="en-US" smtClean="0"/>
              <a:t>2021/3/2</a:t>
            </a:fld>
            <a:endParaRPr lang="zh-CN" altLang="en-US"/>
          </a:p>
        </p:txBody>
      </p:sp>
      <p:sp>
        <p:nvSpPr>
          <p:cNvPr id="12" name="灯片编号占位符 11"/>
          <p:cNvSpPr>
            <a:spLocks noGrp="1"/>
          </p:cNvSpPr>
          <p:nvPr>
            <p:ph type="sldNum" sz="quarter" idx="12"/>
          </p:nvPr>
        </p:nvSpPr>
        <p:spPr/>
        <p:txBody>
          <a:bodyPr/>
          <a:lstStyle/>
          <a:p>
            <a:fld id="{56EE4887-718C-4F6C-B633-5C6D1B02979E}" type="slidenum">
              <a:rPr lang="zh-CN" altLang="en-US" smtClean="0"/>
              <a:t>110</a:t>
            </a:fld>
            <a:endParaRPr lang="zh-CN" altLang="en-US" dirty="0"/>
          </a:p>
        </p:txBody>
      </p:sp>
      <p:graphicFrame>
        <p:nvGraphicFramePr>
          <p:cNvPr id="13" name="表格 12"/>
          <p:cNvGraphicFramePr>
            <a:graphicFrameLocks noGrp="1"/>
          </p:cNvGraphicFramePr>
          <p:nvPr/>
        </p:nvGraphicFramePr>
        <p:xfrm>
          <a:off x="513809" y="2294438"/>
          <a:ext cx="8009091" cy="2286000"/>
        </p:xfrm>
        <a:graphic>
          <a:graphicData uri="http://schemas.openxmlformats.org/drawingml/2006/table">
            <a:tbl>
              <a:tblPr firstRow="1" bandRow="1">
                <a:tableStyleId>{5940675A-B579-460E-94D1-54222C63F5DA}</a:tableStyleId>
              </a:tblPr>
              <a:tblGrid>
                <a:gridCol w="1140809">
                  <a:extLst>
                    <a:ext uri="{9D8B030D-6E8A-4147-A177-3AD203B41FA5}">
                      <a16:colId xmlns:a16="http://schemas.microsoft.com/office/drawing/2014/main" val="20000"/>
                    </a:ext>
                  </a:extLst>
                </a:gridCol>
                <a:gridCol w="1140809">
                  <a:extLst>
                    <a:ext uri="{9D8B030D-6E8A-4147-A177-3AD203B41FA5}">
                      <a16:colId xmlns:a16="http://schemas.microsoft.com/office/drawing/2014/main" val="20001"/>
                    </a:ext>
                  </a:extLst>
                </a:gridCol>
                <a:gridCol w="1140809">
                  <a:extLst>
                    <a:ext uri="{9D8B030D-6E8A-4147-A177-3AD203B41FA5}">
                      <a16:colId xmlns:a16="http://schemas.microsoft.com/office/drawing/2014/main" val="20002"/>
                    </a:ext>
                  </a:extLst>
                </a:gridCol>
                <a:gridCol w="1140809">
                  <a:extLst>
                    <a:ext uri="{9D8B030D-6E8A-4147-A177-3AD203B41FA5}">
                      <a16:colId xmlns:a16="http://schemas.microsoft.com/office/drawing/2014/main" val="20003"/>
                    </a:ext>
                  </a:extLst>
                </a:gridCol>
                <a:gridCol w="1140809">
                  <a:extLst>
                    <a:ext uri="{9D8B030D-6E8A-4147-A177-3AD203B41FA5}">
                      <a16:colId xmlns:a16="http://schemas.microsoft.com/office/drawing/2014/main" val="20004"/>
                    </a:ext>
                  </a:extLst>
                </a:gridCol>
                <a:gridCol w="1152523">
                  <a:extLst>
                    <a:ext uri="{9D8B030D-6E8A-4147-A177-3AD203B41FA5}">
                      <a16:colId xmlns:a16="http://schemas.microsoft.com/office/drawing/2014/main" val="20005"/>
                    </a:ext>
                  </a:extLst>
                </a:gridCol>
                <a:gridCol w="1152523">
                  <a:extLst>
                    <a:ext uri="{9D8B030D-6E8A-4147-A177-3AD203B41FA5}">
                      <a16:colId xmlns:a16="http://schemas.microsoft.com/office/drawing/2014/main" val="20006"/>
                    </a:ext>
                  </a:extLst>
                </a:gridCol>
              </a:tblGrid>
              <a:tr h="222824">
                <a:tc>
                  <a:txBody>
                    <a:bodyPr/>
                    <a:lstStyle/>
                    <a:p>
                      <a:pPr algn="ctr"/>
                      <a:r>
                        <a:rPr lang="en-US" altLang="zh-CN" sz="2400" b="1" dirty="0"/>
                        <a:t>y</a:t>
                      </a:r>
                      <a:endParaRPr lang="zh-CN" altLang="en-US" sz="2400" b="1" dirty="0"/>
                    </a:p>
                  </a:txBody>
                  <a:tcPr>
                    <a:noFill/>
                  </a:tcPr>
                </a:tc>
                <a:tc>
                  <a:txBody>
                    <a:bodyPr/>
                    <a:lstStyle/>
                    <a:p>
                      <a:pPr algn="ctr"/>
                      <a:r>
                        <a:rPr lang="en-US" altLang="zh-CN" sz="2400" b="1" dirty="0"/>
                        <a:t>d</a:t>
                      </a:r>
                      <a:endParaRPr lang="zh-CN" altLang="en-US" sz="2400" b="1" dirty="0"/>
                    </a:p>
                  </a:txBody>
                  <a:tcPr>
                    <a:noFill/>
                  </a:tcPr>
                </a:tc>
                <a:tc>
                  <a:txBody>
                    <a:bodyPr/>
                    <a:lstStyle/>
                    <a:p>
                      <a:pPr algn="ctr"/>
                      <a:r>
                        <a:rPr lang="en-US" altLang="zh-CN" sz="2400" b="1" dirty="0"/>
                        <a:t>x</a:t>
                      </a:r>
                      <a:endParaRPr lang="zh-CN" altLang="en-US" sz="2400" b="1" dirty="0"/>
                    </a:p>
                  </a:txBody>
                  <a:tcPr>
                    <a:noFill/>
                  </a:tcPr>
                </a:tc>
                <a:tc>
                  <a:txBody>
                    <a:bodyPr/>
                    <a:lstStyle/>
                    <a:p>
                      <a:pPr algn="ctr"/>
                      <a:r>
                        <a:rPr lang="en-US" altLang="zh-CN" sz="2400" b="1" dirty="0"/>
                        <a:t>weight</a:t>
                      </a:r>
                      <a:endParaRPr lang="zh-CN" altLang="en-US" sz="2400" b="1" dirty="0"/>
                    </a:p>
                  </a:txBody>
                  <a:tcPr>
                    <a:noFill/>
                  </a:tcPr>
                </a:tc>
                <a:tc>
                  <a:txBody>
                    <a:bodyPr/>
                    <a:lstStyle/>
                    <a:p>
                      <a:pPr algn="ctr"/>
                      <a:r>
                        <a:rPr lang="en-US" altLang="zh-CN" sz="2400" b="1" dirty="0"/>
                        <a:t>y0</a:t>
                      </a:r>
                      <a:endParaRPr lang="zh-CN" altLang="en-US" sz="2400" b="1" dirty="0"/>
                    </a:p>
                  </a:txBody>
                  <a:tcPr>
                    <a:noFill/>
                  </a:tcPr>
                </a:tc>
                <a:tc>
                  <a:txBody>
                    <a:bodyPr/>
                    <a:lstStyle/>
                    <a:p>
                      <a:pPr algn="ctr"/>
                      <a:r>
                        <a:rPr lang="en-US" altLang="zh-CN" sz="2400" b="1" dirty="0"/>
                        <a:t>y1</a:t>
                      </a:r>
                      <a:endParaRPr lang="zh-CN" altLang="en-US" sz="2400" b="1" dirty="0"/>
                    </a:p>
                  </a:txBody>
                  <a:tcPr>
                    <a:noFill/>
                  </a:tcPr>
                </a:tc>
                <a:tc>
                  <a:txBody>
                    <a:bodyPr/>
                    <a:lstStyle/>
                    <a:p>
                      <a:pPr algn="ctr"/>
                      <a:r>
                        <a:rPr lang="en-US" altLang="zh-CN" sz="2400" b="1" dirty="0"/>
                        <a:t>Y1-y0</a:t>
                      </a:r>
                      <a:endParaRPr lang="zh-CN" altLang="en-US" sz="2400" b="1" dirty="0"/>
                    </a:p>
                  </a:txBody>
                  <a:tcPr>
                    <a:noFill/>
                  </a:tcPr>
                </a:tc>
                <a:extLst>
                  <a:ext uri="{0D108BD9-81ED-4DB2-BD59-A6C34878D82A}">
                    <a16:rowId xmlns:a16="http://schemas.microsoft.com/office/drawing/2014/main" val="10000"/>
                  </a:ext>
                </a:extLst>
              </a:tr>
              <a:tr h="261835">
                <a:tc>
                  <a:txBody>
                    <a:bodyPr/>
                    <a:lstStyle/>
                    <a:p>
                      <a:pPr algn="ctr"/>
                      <a:r>
                        <a:rPr lang="en-US" altLang="zh-CN" sz="2400" dirty="0"/>
                        <a:t>172</a:t>
                      </a:r>
                      <a:endParaRPr lang="zh-CN" altLang="en-US" sz="2400" dirty="0"/>
                    </a:p>
                  </a:txBody>
                  <a:tcPr>
                    <a:noFill/>
                  </a:tcPr>
                </a:tc>
                <a:tc>
                  <a:txBody>
                    <a:bodyPr/>
                    <a:lstStyle/>
                    <a:p>
                      <a:pPr algn="ctr"/>
                      <a:r>
                        <a:rPr lang="en-US" altLang="zh-CN" sz="2400" dirty="0"/>
                        <a:t>1</a:t>
                      </a:r>
                      <a:endParaRPr lang="zh-CN" altLang="en-US" sz="2400" dirty="0"/>
                    </a:p>
                  </a:txBody>
                  <a:tcPr>
                    <a:noFill/>
                  </a:tcPr>
                </a:tc>
                <a:tc>
                  <a:txBody>
                    <a:bodyPr/>
                    <a:lstStyle/>
                    <a:p>
                      <a:pPr algn="ctr"/>
                      <a:r>
                        <a:rPr lang="en-US" altLang="zh-CN" sz="2400" dirty="0"/>
                        <a:t>1</a:t>
                      </a:r>
                      <a:endParaRPr lang="zh-CN" altLang="en-US" sz="2400" dirty="0"/>
                    </a:p>
                  </a:txBody>
                  <a:tcPr>
                    <a:noFill/>
                  </a:tcPr>
                </a:tc>
                <a:tc>
                  <a:txBody>
                    <a:bodyPr/>
                    <a:lstStyle/>
                    <a:p>
                      <a:pPr algn="ctr"/>
                      <a:r>
                        <a:rPr lang="en-US" altLang="zh-CN" sz="2400" dirty="0"/>
                        <a:t>8</a:t>
                      </a:r>
                      <a:endParaRPr lang="zh-CN" altLang="en-US" sz="2400" dirty="0"/>
                    </a:p>
                  </a:txBody>
                  <a:tcPr>
                    <a:noFill/>
                  </a:tcPr>
                </a:tc>
                <a:tc>
                  <a:txBody>
                    <a:bodyPr/>
                    <a:lstStyle/>
                    <a:p>
                      <a:pPr algn="ctr"/>
                      <a:r>
                        <a:rPr lang="en-US" altLang="zh-CN" sz="2400" dirty="0"/>
                        <a:t>170</a:t>
                      </a:r>
                      <a:endParaRPr lang="zh-CN" altLang="en-US" sz="2400" dirty="0"/>
                    </a:p>
                  </a:txBody>
                  <a:tcPr>
                    <a:noFill/>
                  </a:tcPr>
                </a:tc>
                <a:tc>
                  <a:txBody>
                    <a:bodyPr/>
                    <a:lstStyle/>
                    <a:p>
                      <a:pPr algn="ctr"/>
                      <a:r>
                        <a:rPr lang="en-US" altLang="zh-CN" sz="2400" dirty="0"/>
                        <a:t>172</a:t>
                      </a:r>
                      <a:endParaRPr lang="zh-CN" altLang="en-US" sz="2400" dirty="0"/>
                    </a:p>
                  </a:txBody>
                  <a:tcPr>
                    <a:noFill/>
                  </a:tcPr>
                </a:tc>
                <a:tc>
                  <a:txBody>
                    <a:bodyPr/>
                    <a:lstStyle/>
                    <a:p>
                      <a:pPr algn="ctr"/>
                      <a:r>
                        <a:rPr lang="en-US" altLang="zh-CN" sz="2400" dirty="0"/>
                        <a:t>2</a:t>
                      </a:r>
                      <a:endParaRPr lang="zh-CN" altLang="en-US" sz="2400" dirty="0"/>
                    </a:p>
                  </a:txBody>
                  <a:tcPr>
                    <a:noFill/>
                  </a:tcPr>
                </a:tc>
                <a:extLst>
                  <a:ext uri="{0D108BD9-81ED-4DB2-BD59-A6C34878D82A}">
                    <a16:rowId xmlns:a16="http://schemas.microsoft.com/office/drawing/2014/main" val="10001"/>
                  </a:ext>
                </a:extLst>
              </a:tr>
              <a:tr h="261835">
                <a:tc>
                  <a:txBody>
                    <a:bodyPr/>
                    <a:lstStyle/>
                    <a:p>
                      <a:pPr algn="ctr"/>
                      <a:r>
                        <a:rPr lang="en-US" altLang="zh-CN" sz="2400" dirty="0"/>
                        <a:t>164</a:t>
                      </a:r>
                      <a:endParaRPr lang="zh-CN" altLang="en-US" sz="2400" dirty="0"/>
                    </a:p>
                  </a:txBody>
                  <a:tcPr>
                    <a:noFill/>
                  </a:tcPr>
                </a:tc>
                <a:tc>
                  <a:txBody>
                    <a:bodyPr/>
                    <a:lstStyle/>
                    <a:p>
                      <a:pPr algn="ctr"/>
                      <a:r>
                        <a:rPr lang="en-US" altLang="zh-CN" sz="2400" dirty="0"/>
                        <a:t>1</a:t>
                      </a:r>
                      <a:endParaRPr lang="zh-CN" altLang="en-US" sz="2400" dirty="0"/>
                    </a:p>
                  </a:txBody>
                  <a:tcPr>
                    <a:noFill/>
                  </a:tcPr>
                </a:tc>
                <a:tc>
                  <a:txBody>
                    <a:bodyPr/>
                    <a:lstStyle/>
                    <a:p>
                      <a:pPr algn="ctr"/>
                      <a:r>
                        <a:rPr lang="en-US" altLang="zh-CN" sz="2400" dirty="0"/>
                        <a:t>0</a:t>
                      </a:r>
                      <a:endParaRPr lang="zh-CN" altLang="en-US" sz="2400" dirty="0"/>
                    </a:p>
                  </a:txBody>
                  <a:tcPr>
                    <a:noFill/>
                  </a:tcPr>
                </a:tc>
                <a:tc>
                  <a:txBody>
                    <a:bodyPr/>
                    <a:lstStyle/>
                    <a:p>
                      <a:pPr algn="ctr"/>
                      <a:r>
                        <a:rPr lang="en-US" altLang="zh-CN" sz="2400" dirty="0"/>
                        <a:t>45</a:t>
                      </a:r>
                      <a:endParaRPr lang="zh-CN" altLang="en-US" sz="2400" dirty="0"/>
                    </a:p>
                  </a:txBody>
                  <a:tcPr>
                    <a:noFill/>
                  </a:tcPr>
                </a:tc>
                <a:tc>
                  <a:txBody>
                    <a:bodyPr/>
                    <a:lstStyle/>
                    <a:p>
                      <a:pPr algn="ctr"/>
                      <a:r>
                        <a:rPr lang="en-US" altLang="zh-CN" sz="2400" dirty="0"/>
                        <a:t>160</a:t>
                      </a:r>
                      <a:endParaRPr lang="zh-CN" altLang="en-US" sz="2400" dirty="0"/>
                    </a:p>
                  </a:txBody>
                  <a:tcPr>
                    <a:noFill/>
                  </a:tcPr>
                </a:tc>
                <a:tc>
                  <a:txBody>
                    <a:bodyPr/>
                    <a:lstStyle/>
                    <a:p>
                      <a:pPr algn="ctr"/>
                      <a:r>
                        <a:rPr lang="en-US" altLang="zh-CN" sz="2400" dirty="0"/>
                        <a:t>164</a:t>
                      </a:r>
                      <a:endParaRPr lang="zh-CN" altLang="en-US" sz="2400" dirty="0"/>
                    </a:p>
                  </a:txBody>
                  <a:tcPr>
                    <a:noFill/>
                  </a:tcPr>
                </a:tc>
                <a:tc>
                  <a:txBody>
                    <a:bodyPr/>
                    <a:lstStyle/>
                    <a:p>
                      <a:pPr algn="ctr"/>
                      <a:r>
                        <a:rPr lang="en-US" altLang="zh-CN" sz="2400" dirty="0"/>
                        <a:t>4</a:t>
                      </a:r>
                      <a:endParaRPr lang="zh-CN" altLang="en-US" sz="2400" dirty="0"/>
                    </a:p>
                  </a:txBody>
                  <a:tcPr>
                    <a:noFill/>
                  </a:tcPr>
                </a:tc>
                <a:extLst>
                  <a:ext uri="{0D108BD9-81ED-4DB2-BD59-A6C34878D82A}">
                    <a16:rowId xmlns:a16="http://schemas.microsoft.com/office/drawing/2014/main" val="10002"/>
                  </a:ext>
                </a:extLst>
              </a:tr>
              <a:tr h="261835">
                <a:tc>
                  <a:txBody>
                    <a:bodyPr/>
                    <a:lstStyle/>
                    <a:p>
                      <a:pPr algn="ctr"/>
                      <a:r>
                        <a:rPr lang="en-US" altLang="zh-CN" sz="2400" dirty="0"/>
                        <a:t>170</a:t>
                      </a:r>
                      <a:endParaRPr lang="zh-CN" altLang="en-US" sz="2400" dirty="0"/>
                    </a:p>
                  </a:txBody>
                  <a:tcPr>
                    <a:noFill/>
                  </a:tcPr>
                </a:tc>
                <a:tc>
                  <a:txBody>
                    <a:bodyPr/>
                    <a:lstStyle/>
                    <a:p>
                      <a:pPr algn="ctr"/>
                      <a:r>
                        <a:rPr lang="en-US" altLang="zh-CN" sz="2400" dirty="0"/>
                        <a:t>0</a:t>
                      </a:r>
                      <a:endParaRPr lang="zh-CN" altLang="en-US" sz="2400" dirty="0"/>
                    </a:p>
                  </a:txBody>
                  <a:tcPr>
                    <a:noFill/>
                  </a:tcPr>
                </a:tc>
                <a:tc>
                  <a:txBody>
                    <a:bodyPr/>
                    <a:lstStyle/>
                    <a:p>
                      <a:pPr algn="ctr"/>
                      <a:r>
                        <a:rPr lang="en-US" altLang="zh-CN" sz="2400" dirty="0"/>
                        <a:t>1</a:t>
                      </a:r>
                      <a:endParaRPr lang="zh-CN" altLang="en-US" sz="2400" dirty="0"/>
                    </a:p>
                  </a:txBody>
                  <a:tcPr>
                    <a:noFill/>
                  </a:tcPr>
                </a:tc>
                <a:tc>
                  <a:txBody>
                    <a:bodyPr/>
                    <a:lstStyle/>
                    <a:p>
                      <a:pPr algn="ctr"/>
                      <a:r>
                        <a:rPr lang="en-US" altLang="zh-CN" sz="2400" dirty="0"/>
                        <a:t>32</a:t>
                      </a:r>
                      <a:endParaRPr lang="zh-CN" altLang="en-US" sz="2400" dirty="0"/>
                    </a:p>
                  </a:txBody>
                  <a:tcPr>
                    <a:noFill/>
                  </a:tcPr>
                </a:tc>
                <a:tc>
                  <a:txBody>
                    <a:bodyPr/>
                    <a:lstStyle/>
                    <a:p>
                      <a:pPr algn="ctr"/>
                      <a:r>
                        <a:rPr lang="en-US" altLang="zh-CN" sz="2400" dirty="0"/>
                        <a:t>170</a:t>
                      </a:r>
                      <a:endParaRPr lang="zh-CN" altLang="en-US" sz="2400" dirty="0"/>
                    </a:p>
                  </a:txBody>
                  <a:tcPr>
                    <a:noFill/>
                  </a:tcPr>
                </a:tc>
                <a:tc>
                  <a:txBody>
                    <a:bodyPr/>
                    <a:lstStyle/>
                    <a:p>
                      <a:pPr algn="ctr"/>
                      <a:r>
                        <a:rPr lang="en-US" altLang="zh-CN" sz="2400" dirty="0"/>
                        <a:t>172</a:t>
                      </a:r>
                      <a:endParaRPr lang="zh-CN" altLang="en-US" sz="2400" dirty="0"/>
                    </a:p>
                  </a:txBody>
                  <a:tcPr>
                    <a:noFill/>
                  </a:tcPr>
                </a:tc>
                <a:tc>
                  <a:txBody>
                    <a:bodyPr/>
                    <a:lstStyle/>
                    <a:p>
                      <a:pPr algn="ctr"/>
                      <a:r>
                        <a:rPr lang="en-US" altLang="zh-CN" sz="2400" dirty="0"/>
                        <a:t>2</a:t>
                      </a:r>
                      <a:endParaRPr lang="zh-CN" altLang="en-US" sz="2400" dirty="0"/>
                    </a:p>
                  </a:txBody>
                  <a:tcPr>
                    <a:noFill/>
                  </a:tcPr>
                </a:tc>
                <a:extLst>
                  <a:ext uri="{0D108BD9-81ED-4DB2-BD59-A6C34878D82A}">
                    <a16:rowId xmlns:a16="http://schemas.microsoft.com/office/drawing/2014/main" val="10003"/>
                  </a:ext>
                </a:extLst>
              </a:tr>
              <a:tr h="261835">
                <a:tc>
                  <a:txBody>
                    <a:bodyPr/>
                    <a:lstStyle/>
                    <a:p>
                      <a:pPr algn="ctr"/>
                      <a:r>
                        <a:rPr lang="en-US" altLang="zh-CN" sz="2400" dirty="0"/>
                        <a:t>160</a:t>
                      </a:r>
                      <a:endParaRPr lang="zh-CN" altLang="en-US" sz="2400" dirty="0"/>
                    </a:p>
                  </a:txBody>
                  <a:tcPr>
                    <a:noFill/>
                  </a:tcPr>
                </a:tc>
                <a:tc>
                  <a:txBody>
                    <a:bodyPr/>
                    <a:lstStyle/>
                    <a:p>
                      <a:pPr algn="ctr"/>
                      <a:r>
                        <a:rPr lang="en-US" altLang="zh-CN" sz="2400" dirty="0"/>
                        <a:t>0</a:t>
                      </a:r>
                      <a:endParaRPr lang="zh-CN" altLang="en-US" sz="2400" dirty="0"/>
                    </a:p>
                  </a:txBody>
                  <a:tcPr>
                    <a:noFill/>
                  </a:tcPr>
                </a:tc>
                <a:tc>
                  <a:txBody>
                    <a:bodyPr/>
                    <a:lstStyle/>
                    <a:p>
                      <a:pPr algn="ctr"/>
                      <a:r>
                        <a:rPr lang="en-US" altLang="zh-CN" sz="2400" dirty="0"/>
                        <a:t>0</a:t>
                      </a:r>
                      <a:endParaRPr lang="zh-CN" altLang="en-US" sz="2400" dirty="0"/>
                    </a:p>
                  </a:txBody>
                  <a:tcPr>
                    <a:noFill/>
                  </a:tcPr>
                </a:tc>
                <a:tc>
                  <a:txBody>
                    <a:bodyPr/>
                    <a:lstStyle/>
                    <a:p>
                      <a:pPr algn="ctr"/>
                      <a:r>
                        <a:rPr lang="en-US" altLang="zh-CN" sz="2400" dirty="0"/>
                        <a:t>15</a:t>
                      </a:r>
                      <a:endParaRPr lang="zh-CN" altLang="en-US" sz="2400" dirty="0"/>
                    </a:p>
                  </a:txBody>
                  <a:tcPr>
                    <a:noFill/>
                  </a:tcPr>
                </a:tc>
                <a:tc>
                  <a:txBody>
                    <a:bodyPr/>
                    <a:lstStyle/>
                    <a:p>
                      <a:pPr algn="ctr"/>
                      <a:r>
                        <a:rPr lang="en-US" altLang="zh-CN" sz="2400" dirty="0"/>
                        <a:t>160</a:t>
                      </a:r>
                      <a:endParaRPr lang="zh-CN" altLang="en-US" sz="2400" dirty="0"/>
                    </a:p>
                  </a:txBody>
                  <a:tcPr>
                    <a:noFill/>
                  </a:tcPr>
                </a:tc>
                <a:tc>
                  <a:txBody>
                    <a:bodyPr/>
                    <a:lstStyle/>
                    <a:p>
                      <a:pPr algn="ctr"/>
                      <a:r>
                        <a:rPr lang="en-US" altLang="zh-CN" sz="2400" dirty="0"/>
                        <a:t>164</a:t>
                      </a:r>
                      <a:endParaRPr lang="zh-CN" altLang="en-US" sz="2400" dirty="0"/>
                    </a:p>
                  </a:txBody>
                  <a:tcPr>
                    <a:noFill/>
                  </a:tcPr>
                </a:tc>
                <a:tc>
                  <a:txBody>
                    <a:bodyPr/>
                    <a:lstStyle/>
                    <a:p>
                      <a:pPr algn="ctr"/>
                      <a:r>
                        <a:rPr lang="en-US" altLang="zh-CN" sz="2400" dirty="0"/>
                        <a:t>4</a:t>
                      </a:r>
                      <a:endParaRPr lang="zh-CN" altLang="en-US" sz="2400" dirty="0"/>
                    </a:p>
                  </a:txBody>
                  <a:tcPr>
                    <a:no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1640130" y="0"/>
            <a:ext cx="6496074" cy="707886"/>
          </a:xfrm>
          <a:prstGeom prst="rect">
            <a:avLst/>
          </a:prstGeom>
        </p:spPr>
        <p:txBody>
          <a:bodyPr wrap="square">
            <a:spAutoFit/>
          </a:bodyPr>
          <a:lstStyle/>
          <a:p>
            <a:r>
              <a:rPr lang="zh-CN" altLang="zh-CN" sz="4000" dirty="0"/>
              <a:t>条件均值独立假设（</a:t>
            </a:r>
            <a:r>
              <a:rPr lang="en-US" altLang="zh-CN" sz="4000" dirty="0"/>
              <a:t>CI</a:t>
            </a:r>
            <a:r>
              <a:rPr lang="zh-CN" altLang="zh-CN" sz="4000" dirty="0"/>
              <a:t>） </a:t>
            </a:r>
            <a:endParaRPr lang="zh-CN" altLang="en-US" sz="4000" dirty="0"/>
          </a:p>
        </p:txBody>
      </p:sp>
      <p:graphicFrame>
        <p:nvGraphicFramePr>
          <p:cNvPr id="7" name="对象 6"/>
          <p:cNvGraphicFramePr>
            <a:graphicFrameLocks noChangeAspect="1"/>
          </p:cNvGraphicFramePr>
          <p:nvPr/>
        </p:nvGraphicFramePr>
        <p:xfrm>
          <a:off x="531632" y="4183243"/>
          <a:ext cx="5926138" cy="841375"/>
        </p:xfrm>
        <a:graphic>
          <a:graphicData uri="http://schemas.openxmlformats.org/presentationml/2006/ole">
            <mc:AlternateContent xmlns:mc="http://schemas.openxmlformats.org/markup-compatibility/2006">
              <mc:Choice xmlns:v="urn:schemas-microsoft-com:vml" Requires="v">
                <p:oleObj spid="_x0000_s833280" name="公式" r:id="rId3" imgW="84124800" imgH="11582400" progId="Equation.3">
                  <p:embed/>
                </p:oleObj>
              </mc:Choice>
              <mc:Fallback>
                <p:oleObj name="公式" r:id="rId3" imgW="84124800" imgH="11582400" progId="Equation.3">
                  <p:embed/>
                  <p:pic>
                    <p:nvPicPr>
                      <p:cNvPr id="0" name="图片 833269"/>
                      <p:cNvPicPr>
                        <a:picLocks noChangeAspect="1" noChangeArrowheads="1"/>
                      </p:cNvPicPr>
                      <p:nvPr/>
                    </p:nvPicPr>
                    <p:blipFill>
                      <a:blip r:embed="rId4"/>
                      <a:srcRect/>
                      <a:stretch>
                        <a:fillRect/>
                      </a:stretch>
                    </p:blipFill>
                    <p:spPr bwMode="auto">
                      <a:xfrm>
                        <a:off x="531632" y="4183243"/>
                        <a:ext cx="5926138" cy="841375"/>
                      </a:xfrm>
                      <a:prstGeom prst="rect">
                        <a:avLst/>
                      </a:prstGeom>
                      <a:solidFill>
                        <a:srgbClr val="FFC000"/>
                      </a:solidFill>
                    </p:spPr>
                  </p:pic>
                </p:oleObj>
              </mc:Fallback>
            </mc:AlternateContent>
          </a:graphicData>
        </a:graphic>
      </p:graphicFrame>
      <p:graphicFrame>
        <p:nvGraphicFramePr>
          <p:cNvPr id="9" name="对象 8"/>
          <p:cNvGraphicFramePr>
            <a:graphicFrameLocks noChangeAspect="1"/>
          </p:cNvGraphicFramePr>
          <p:nvPr/>
        </p:nvGraphicFramePr>
        <p:xfrm>
          <a:off x="531632" y="3557858"/>
          <a:ext cx="5065712" cy="366713"/>
        </p:xfrm>
        <a:graphic>
          <a:graphicData uri="http://schemas.openxmlformats.org/presentationml/2006/ole">
            <mc:AlternateContent xmlns:mc="http://schemas.openxmlformats.org/markup-compatibility/2006">
              <mc:Choice xmlns:v="urn:schemas-microsoft-com:vml" Requires="v">
                <p:oleObj spid="_x0000_s833281" name="公式" r:id="rId5" imgW="80162400" imgH="5791200" progId="Equation.3">
                  <p:embed/>
                </p:oleObj>
              </mc:Choice>
              <mc:Fallback>
                <p:oleObj name="公式" r:id="rId5" imgW="80162400" imgH="5791200" progId="Equation.3">
                  <p:embed/>
                  <p:pic>
                    <p:nvPicPr>
                      <p:cNvPr id="0" name="图片 833270"/>
                      <p:cNvPicPr>
                        <a:picLocks noChangeAspect="1" noChangeArrowheads="1"/>
                      </p:cNvPicPr>
                      <p:nvPr/>
                    </p:nvPicPr>
                    <p:blipFill>
                      <a:blip r:embed="rId6"/>
                      <a:srcRect/>
                      <a:stretch>
                        <a:fillRect/>
                      </a:stretch>
                    </p:blipFill>
                    <p:spPr bwMode="auto">
                      <a:xfrm>
                        <a:off x="531632" y="3557858"/>
                        <a:ext cx="5065712" cy="366713"/>
                      </a:xfrm>
                      <a:prstGeom prst="rect">
                        <a:avLst/>
                      </a:prstGeom>
                      <a:solidFill>
                        <a:srgbClr val="FFFF00"/>
                      </a:solidFill>
                    </p:spPr>
                  </p:pic>
                </p:oleObj>
              </mc:Fallback>
            </mc:AlternateContent>
          </a:graphicData>
        </a:graphic>
      </p:graphicFrame>
      <p:sp>
        <p:nvSpPr>
          <p:cNvPr id="4" name="页脚占位符 3"/>
          <p:cNvSpPr>
            <a:spLocks noGrp="1"/>
          </p:cNvSpPr>
          <p:nvPr>
            <p:ph type="ftr" sz="quarter" idx="11"/>
          </p:nvPr>
        </p:nvSpPr>
        <p:spPr/>
        <p:txBody>
          <a:bodyPr/>
          <a:lstStyle/>
          <a:p>
            <a:r>
              <a:rPr lang="zh-CN" altLang="en-US"/>
              <a:t>中国人民大学，陈传波</a:t>
            </a:r>
          </a:p>
        </p:txBody>
      </p:sp>
      <p:sp>
        <p:nvSpPr>
          <p:cNvPr id="5" name="日期占位符 4"/>
          <p:cNvSpPr>
            <a:spLocks noGrp="1"/>
          </p:cNvSpPr>
          <p:nvPr>
            <p:ph type="dt" sz="half" idx="10"/>
          </p:nvPr>
        </p:nvSpPr>
        <p:spPr/>
        <p:txBody>
          <a:bodyPr/>
          <a:lstStyle/>
          <a:p>
            <a:fld id="{6CD0EE26-FCA1-453F-AAC0-A68850E773C8}" type="datetime1">
              <a:rPr lang="zh-CN" altLang="en-US" smtClean="0"/>
              <a:t>2021/3/2</a:t>
            </a:fld>
            <a:endParaRPr lang="zh-CN" altLang="en-US"/>
          </a:p>
        </p:txBody>
      </p:sp>
      <p:sp>
        <p:nvSpPr>
          <p:cNvPr id="10" name="灯片编号占位符 9"/>
          <p:cNvSpPr>
            <a:spLocks noGrp="1"/>
          </p:cNvSpPr>
          <p:nvPr>
            <p:ph type="sldNum" sz="quarter" idx="12"/>
          </p:nvPr>
        </p:nvSpPr>
        <p:spPr/>
        <p:txBody>
          <a:bodyPr/>
          <a:lstStyle/>
          <a:p>
            <a:fld id="{56EE4887-718C-4F6C-B633-5C6D1B02979E}" type="slidenum">
              <a:rPr lang="zh-CN" altLang="en-US" smtClean="0"/>
              <a:t>111</a:t>
            </a:fld>
            <a:endParaRPr lang="zh-CN" altLang="en-US" dirty="0"/>
          </a:p>
        </p:txBody>
      </p:sp>
      <p:sp>
        <p:nvSpPr>
          <p:cNvPr id="6" name="矩形 5"/>
          <p:cNvSpPr/>
          <p:nvPr/>
        </p:nvSpPr>
        <p:spPr>
          <a:xfrm>
            <a:off x="94773" y="5175249"/>
            <a:ext cx="8935993" cy="1754326"/>
          </a:xfrm>
          <a:prstGeom prst="rect">
            <a:avLst/>
          </a:prstGeom>
          <a:solidFill>
            <a:schemeClr val="bg1"/>
          </a:solidFill>
        </p:spPr>
        <p:txBody>
          <a:bodyPr wrap="square">
            <a:spAutoFit/>
          </a:bodyPr>
          <a:lstStyle/>
          <a:p>
            <a:pPr>
              <a:lnSpc>
                <a:spcPct val="150000"/>
              </a:lnSpc>
            </a:pPr>
            <a:r>
              <a:rPr lang="zh-CN" altLang="en-US" dirty="0"/>
              <a:t>但如果按性别先分组（相当以</a:t>
            </a:r>
            <a:r>
              <a:rPr lang="en-US" altLang="zh-CN" dirty="0"/>
              <a:t>x</a:t>
            </a:r>
            <a:r>
              <a:rPr lang="zh-CN" altLang="en-US" dirty="0"/>
              <a:t>为条件</a:t>
            </a:r>
            <a:r>
              <a:rPr lang="en-US" altLang="zh-CN" dirty="0"/>
              <a:t>)</a:t>
            </a:r>
            <a:r>
              <a:rPr lang="zh-CN" altLang="en-US" dirty="0"/>
              <a:t>，只要男生组和女生组内，穿鞋与否随机选取，则男生组内抽出组与对照组在光脚时平均身高必然相等；对女生组来说亦然。</a:t>
            </a:r>
          </a:p>
          <a:p>
            <a:pPr>
              <a:lnSpc>
                <a:spcPct val="150000"/>
              </a:lnSpc>
            </a:pPr>
            <a:r>
              <a:rPr lang="zh-CN" altLang="en-US" dirty="0"/>
              <a:t>条件均值独立性：给定的</a:t>
            </a:r>
            <a:r>
              <a:rPr lang="en-US" altLang="zh-CN" dirty="0"/>
              <a:t>x</a:t>
            </a:r>
            <a:r>
              <a:rPr lang="zh-CN" altLang="en-US" dirty="0"/>
              <a:t>（如固定为男生），处理与否（穿鞋否）与身高无关（即组内是随机分配的）。</a:t>
            </a:r>
          </a:p>
        </p:txBody>
      </p:sp>
      <p:graphicFrame>
        <p:nvGraphicFramePr>
          <p:cNvPr id="11" name="表格 10"/>
          <p:cNvGraphicFramePr>
            <a:graphicFrameLocks noGrp="1"/>
          </p:cNvGraphicFramePr>
          <p:nvPr/>
        </p:nvGraphicFramePr>
        <p:xfrm>
          <a:off x="436171" y="905585"/>
          <a:ext cx="8009091" cy="2286000"/>
        </p:xfrm>
        <a:graphic>
          <a:graphicData uri="http://schemas.openxmlformats.org/drawingml/2006/table">
            <a:tbl>
              <a:tblPr firstRow="1" bandRow="1">
                <a:tableStyleId>{5940675A-B579-460E-94D1-54222C63F5DA}</a:tableStyleId>
              </a:tblPr>
              <a:tblGrid>
                <a:gridCol w="1140809">
                  <a:extLst>
                    <a:ext uri="{9D8B030D-6E8A-4147-A177-3AD203B41FA5}">
                      <a16:colId xmlns:a16="http://schemas.microsoft.com/office/drawing/2014/main" val="20000"/>
                    </a:ext>
                  </a:extLst>
                </a:gridCol>
                <a:gridCol w="1140809">
                  <a:extLst>
                    <a:ext uri="{9D8B030D-6E8A-4147-A177-3AD203B41FA5}">
                      <a16:colId xmlns:a16="http://schemas.microsoft.com/office/drawing/2014/main" val="20001"/>
                    </a:ext>
                  </a:extLst>
                </a:gridCol>
                <a:gridCol w="1140809">
                  <a:extLst>
                    <a:ext uri="{9D8B030D-6E8A-4147-A177-3AD203B41FA5}">
                      <a16:colId xmlns:a16="http://schemas.microsoft.com/office/drawing/2014/main" val="20002"/>
                    </a:ext>
                  </a:extLst>
                </a:gridCol>
                <a:gridCol w="1140809">
                  <a:extLst>
                    <a:ext uri="{9D8B030D-6E8A-4147-A177-3AD203B41FA5}">
                      <a16:colId xmlns:a16="http://schemas.microsoft.com/office/drawing/2014/main" val="20003"/>
                    </a:ext>
                  </a:extLst>
                </a:gridCol>
                <a:gridCol w="1140809">
                  <a:extLst>
                    <a:ext uri="{9D8B030D-6E8A-4147-A177-3AD203B41FA5}">
                      <a16:colId xmlns:a16="http://schemas.microsoft.com/office/drawing/2014/main" val="20004"/>
                    </a:ext>
                  </a:extLst>
                </a:gridCol>
                <a:gridCol w="1152523">
                  <a:extLst>
                    <a:ext uri="{9D8B030D-6E8A-4147-A177-3AD203B41FA5}">
                      <a16:colId xmlns:a16="http://schemas.microsoft.com/office/drawing/2014/main" val="20005"/>
                    </a:ext>
                  </a:extLst>
                </a:gridCol>
                <a:gridCol w="1152523">
                  <a:extLst>
                    <a:ext uri="{9D8B030D-6E8A-4147-A177-3AD203B41FA5}">
                      <a16:colId xmlns:a16="http://schemas.microsoft.com/office/drawing/2014/main" val="20006"/>
                    </a:ext>
                  </a:extLst>
                </a:gridCol>
              </a:tblGrid>
              <a:tr h="222824">
                <a:tc>
                  <a:txBody>
                    <a:bodyPr/>
                    <a:lstStyle/>
                    <a:p>
                      <a:pPr algn="ctr"/>
                      <a:r>
                        <a:rPr lang="en-US" altLang="zh-CN" sz="2400" b="1" dirty="0"/>
                        <a:t>y</a:t>
                      </a:r>
                      <a:endParaRPr lang="zh-CN" altLang="en-US" sz="2400" b="1" dirty="0"/>
                    </a:p>
                  </a:txBody>
                  <a:tcPr>
                    <a:noFill/>
                  </a:tcPr>
                </a:tc>
                <a:tc>
                  <a:txBody>
                    <a:bodyPr/>
                    <a:lstStyle/>
                    <a:p>
                      <a:pPr algn="ctr"/>
                      <a:r>
                        <a:rPr lang="en-US" altLang="zh-CN" sz="2400" b="1" dirty="0"/>
                        <a:t>d</a:t>
                      </a:r>
                      <a:endParaRPr lang="zh-CN" altLang="en-US" sz="2400" b="1" dirty="0"/>
                    </a:p>
                  </a:txBody>
                  <a:tcPr>
                    <a:noFill/>
                  </a:tcPr>
                </a:tc>
                <a:tc>
                  <a:txBody>
                    <a:bodyPr/>
                    <a:lstStyle/>
                    <a:p>
                      <a:pPr algn="ctr"/>
                      <a:r>
                        <a:rPr lang="en-US" altLang="zh-CN" sz="2400" b="1" dirty="0"/>
                        <a:t>x</a:t>
                      </a:r>
                      <a:endParaRPr lang="zh-CN" altLang="en-US" sz="2400" b="1" dirty="0"/>
                    </a:p>
                  </a:txBody>
                  <a:tcPr>
                    <a:noFill/>
                  </a:tcPr>
                </a:tc>
                <a:tc>
                  <a:txBody>
                    <a:bodyPr/>
                    <a:lstStyle/>
                    <a:p>
                      <a:pPr algn="ctr"/>
                      <a:r>
                        <a:rPr lang="en-US" altLang="zh-CN" sz="2400" b="1" dirty="0"/>
                        <a:t>weight</a:t>
                      </a:r>
                      <a:endParaRPr lang="zh-CN" altLang="en-US" sz="2400" b="1" dirty="0"/>
                    </a:p>
                  </a:txBody>
                  <a:tcPr>
                    <a:noFill/>
                  </a:tcPr>
                </a:tc>
                <a:tc>
                  <a:txBody>
                    <a:bodyPr/>
                    <a:lstStyle/>
                    <a:p>
                      <a:pPr algn="ctr"/>
                      <a:r>
                        <a:rPr lang="en-US" altLang="zh-CN" sz="2400" b="1" dirty="0"/>
                        <a:t>y0</a:t>
                      </a:r>
                      <a:endParaRPr lang="zh-CN" altLang="en-US" sz="2400" b="1" dirty="0"/>
                    </a:p>
                  </a:txBody>
                  <a:tcPr>
                    <a:noFill/>
                  </a:tcPr>
                </a:tc>
                <a:tc>
                  <a:txBody>
                    <a:bodyPr/>
                    <a:lstStyle/>
                    <a:p>
                      <a:pPr algn="ctr"/>
                      <a:r>
                        <a:rPr lang="en-US" altLang="zh-CN" sz="2400" b="1" dirty="0"/>
                        <a:t>y1</a:t>
                      </a:r>
                      <a:endParaRPr lang="zh-CN" altLang="en-US" sz="2400" b="1" dirty="0"/>
                    </a:p>
                  </a:txBody>
                  <a:tcPr>
                    <a:noFill/>
                  </a:tcPr>
                </a:tc>
                <a:tc>
                  <a:txBody>
                    <a:bodyPr/>
                    <a:lstStyle/>
                    <a:p>
                      <a:pPr algn="ctr"/>
                      <a:r>
                        <a:rPr lang="en-US" altLang="zh-CN" sz="2400" b="1" dirty="0"/>
                        <a:t>Y1-y0</a:t>
                      </a:r>
                      <a:endParaRPr lang="zh-CN" altLang="en-US" sz="2400" b="1" dirty="0"/>
                    </a:p>
                  </a:txBody>
                  <a:tcPr>
                    <a:noFill/>
                  </a:tcPr>
                </a:tc>
                <a:extLst>
                  <a:ext uri="{0D108BD9-81ED-4DB2-BD59-A6C34878D82A}">
                    <a16:rowId xmlns:a16="http://schemas.microsoft.com/office/drawing/2014/main" val="10000"/>
                  </a:ext>
                </a:extLst>
              </a:tr>
              <a:tr h="261835">
                <a:tc>
                  <a:txBody>
                    <a:bodyPr/>
                    <a:lstStyle/>
                    <a:p>
                      <a:pPr algn="ctr"/>
                      <a:r>
                        <a:rPr lang="en-US" altLang="zh-CN" sz="2400" dirty="0"/>
                        <a:t>172</a:t>
                      </a:r>
                      <a:endParaRPr lang="zh-CN" altLang="en-US" sz="2400" dirty="0"/>
                    </a:p>
                  </a:txBody>
                  <a:tcPr>
                    <a:noFill/>
                  </a:tcPr>
                </a:tc>
                <a:tc>
                  <a:txBody>
                    <a:bodyPr/>
                    <a:lstStyle/>
                    <a:p>
                      <a:pPr algn="ctr"/>
                      <a:r>
                        <a:rPr lang="en-US" altLang="zh-CN" sz="2400" dirty="0"/>
                        <a:t>1</a:t>
                      </a:r>
                      <a:endParaRPr lang="zh-CN" altLang="en-US" sz="2400" dirty="0"/>
                    </a:p>
                  </a:txBody>
                  <a:tcPr>
                    <a:noFill/>
                  </a:tcPr>
                </a:tc>
                <a:tc>
                  <a:txBody>
                    <a:bodyPr/>
                    <a:lstStyle/>
                    <a:p>
                      <a:pPr algn="ctr"/>
                      <a:r>
                        <a:rPr lang="en-US" altLang="zh-CN" sz="2400" dirty="0"/>
                        <a:t>1</a:t>
                      </a:r>
                      <a:endParaRPr lang="zh-CN" altLang="en-US" sz="2400" dirty="0"/>
                    </a:p>
                  </a:txBody>
                  <a:tcPr>
                    <a:noFill/>
                  </a:tcPr>
                </a:tc>
                <a:tc>
                  <a:txBody>
                    <a:bodyPr/>
                    <a:lstStyle/>
                    <a:p>
                      <a:pPr algn="ctr"/>
                      <a:r>
                        <a:rPr lang="en-US" altLang="zh-CN" sz="2400" dirty="0"/>
                        <a:t>8</a:t>
                      </a:r>
                      <a:endParaRPr lang="zh-CN" altLang="en-US" sz="2400" dirty="0"/>
                    </a:p>
                  </a:txBody>
                  <a:tcPr>
                    <a:noFill/>
                  </a:tcPr>
                </a:tc>
                <a:tc>
                  <a:txBody>
                    <a:bodyPr/>
                    <a:lstStyle/>
                    <a:p>
                      <a:pPr algn="ctr"/>
                      <a:r>
                        <a:rPr lang="en-US" altLang="zh-CN" sz="2400" dirty="0"/>
                        <a:t>170</a:t>
                      </a:r>
                      <a:endParaRPr lang="zh-CN" altLang="en-US" sz="2400" dirty="0"/>
                    </a:p>
                  </a:txBody>
                  <a:tcPr>
                    <a:noFill/>
                  </a:tcPr>
                </a:tc>
                <a:tc>
                  <a:txBody>
                    <a:bodyPr/>
                    <a:lstStyle/>
                    <a:p>
                      <a:pPr algn="ctr"/>
                      <a:r>
                        <a:rPr lang="en-US" altLang="zh-CN" sz="2400" dirty="0"/>
                        <a:t>172</a:t>
                      </a:r>
                      <a:endParaRPr lang="zh-CN" altLang="en-US" sz="2400" dirty="0"/>
                    </a:p>
                  </a:txBody>
                  <a:tcPr>
                    <a:noFill/>
                  </a:tcPr>
                </a:tc>
                <a:tc>
                  <a:txBody>
                    <a:bodyPr/>
                    <a:lstStyle/>
                    <a:p>
                      <a:pPr algn="ctr"/>
                      <a:r>
                        <a:rPr lang="en-US" altLang="zh-CN" sz="2400" dirty="0"/>
                        <a:t>2</a:t>
                      </a:r>
                      <a:endParaRPr lang="zh-CN" altLang="en-US" sz="2400" dirty="0"/>
                    </a:p>
                  </a:txBody>
                  <a:tcPr>
                    <a:noFill/>
                  </a:tcPr>
                </a:tc>
                <a:extLst>
                  <a:ext uri="{0D108BD9-81ED-4DB2-BD59-A6C34878D82A}">
                    <a16:rowId xmlns:a16="http://schemas.microsoft.com/office/drawing/2014/main" val="10001"/>
                  </a:ext>
                </a:extLst>
              </a:tr>
              <a:tr h="261835">
                <a:tc>
                  <a:txBody>
                    <a:bodyPr/>
                    <a:lstStyle/>
                    <a:p>
                      <a:pPr algn="ctr"/>
                      <a:r>
                        <a:rPr lang="en-US" altLang="zh-CN" sz="2400" dirty="0"/>
                        <a:t>164</a:t>
                      </a:r>
                      <a:endParaRPr lang="zh-CN" altLang="en-US" sz="2400" dirty="0"/>
                    </a:p>
                  </a:txBody>
                  <a:tcPr>
                    <a:noFill/>
                  </a:tcPr>
                </a:tc>
                <a:tc>
                  <a:txBody>
                    <a:bodyPr/>
                    <a:lstStyle/>
                    <a:p>
                      <a:pPr algn="ctr"/>
                      <a:r>
                        <a:rPr lang="en-US" altLang="zh-CN" sz="2400" dirty="0"/>
                        <a:t>1</a:t>
                      </a:r>
                      <a:endParaRPr lang="zh-CN" altLang="en-US" sz="2400" dirty="0"/>
                    </a:p>
                  </a:txBody>
                  <a:tcPr>
                    <a:noFill/>
                  </a:tcPr>
                </a:tc>
                <a:tc>
                  <a:txBody>
                    <a:bodyPr/>
                    <a:lstStyle/>
                    <a:p>
                      <a:pPr algn="ctr"/>
                      <a:r>
                        <a:rPr lang="en-US" altLang="zh-CN" sz="2400" dirty="0"/>
                        <a:t>0</a:t>
                      </a:r>
                      <a:endParaRPr lang="zh-CN" altLang="en-US" sz="2400" dirty="0"/>
                    </a:p>
                  </a:txBody>
                  <a:tcPr>
                    <a:noFill/>
                  </a:tcPr>
                </a:tc>
                <a:tc>
                  <a:txBody>
                    <a:bodyPr/>
                    <a:lstStyle/>
                    <a:p>
                      <a:pPr algn="ctr"/>
                      <a:r>
                        <a:rPr lang="en-US" altLang="zh-CN" sz="2400" dirty="0"/>
                        <a:t>45</a:t>
                      </a:r>
                      <a:endParaRPr lang="zh-CN" altLang="en-US" sz="2400" dirty="0"/>
                    </a:p>
                  </a:txBody>
                  <a:tcPr>
                    <a:noFill/>
                  </a:tcPr>
                </a:tc>
                <a:tc>
                  <a:txBody>
                    <a:bodyPr/>
                    <a:lstStyle/>
                    <a:p>
                      <a:pPr algn="ctr"/>
                      <a:r>
                        <a:rPr lang="en-US" altLang="zh-CN" sz="2400" dirty="0"/>
                        <a:t>160</a:t>
                      </a:r>
                      <a:endParaRPr lang="zh-CN" altLang="en-US" sz="2400" dirty="0"/>
                    </a:p>
                  </a:txBody>
                  <a:tcPr>
                    <a:noFill/>
                  </a:tcPr>
                </a:tc>
                <a:tc>
                  <a:txBody>
                    <a:bodyPr/>
                    <a:lstStyle/>
                    <a:p>
                      <a:pPr algn="ctr"/>
                      <a:r>
                        <a:rPr lang="en-US" altLang="zh-CN" sz="2400" dirty="0"/>
                        <a:t>164</a:t>
                      </a:r>
                      <a:endParaRPr lang="zh-CN" altLang="en-US" sz="2400" dirty="0"/>
                    </a:p>
                  </a:txBody>
                  <a:tcPr>
                    <a:noFill/>
                  </a:tcPr>
                </a:tc>
                <a:tc>
                  <a:txBody>
                    <a:bodyPr/>
                    <a:lstStyle/>
                    <a:p>
                      <a:pPr algn="ctr"/>
                      <a:r>
                        <a:rPr lang="en-US" altLang="zh-CN" sz="2400" dirty="0"/>
                        <a:t>4</a:t>
                      </a:r>
                      <a:endParaRPr lang="zh-CN" altLang="en-US" sz="2400" dirty="0"/>
                    </a:p>
                  </a:txBody>
                  <a:tcPr>
                    <a:noFill/>
                  </a:tcPr>
                </a:tc>
                <a:extLst>
                  <a:ext uri="{0D108BD9-81ED-4DB2-BD59-A6C34878D82A}">
                    <a16:rowId xmlns:a16="http://schemas.microsoft.com/office/drawing/2014/main" val="10002"/>
                  </a:ext>
                </a:extLst>
              </a:tr>
              <a:tr h="261835">
                <a:tc>
                  <a:txBody>
                    <a:bodyPr/>
                    <a:lstStyle/>
                    <a:p>
                      <a:pPr algn="ctr"/>
                      <a:r>
                        <a:rPr lang="en-US" altLang="zh-CN" sz="2400" dirty="0"/>
                        <a:t>170</a:t>
                      </a:r>
                      <a:endParaRPr lang="zh-CN" altLang="en-US" sz="2400" dirty="0"/>
                    </a:p>
                  </a:txBody>
                  <a:tcPr>
                    <a:noFill/>
                  </a:tcPr>
                </a:tc>
                <a:tc>
                  <a:txBody>
                    <a:bodyPr/>
                    <a:lstStyle/>
                    <a:p>
                      <a:pPr algn="ctr"/>
                      <a:r>
                        <a:rPr lang="en-US" altLang="zh-CN" sz="2400" dirty="0"/>
                        <a:t>0</a:t>
                      </a:r>
                      <a:endParaRPr lang="zh-CN" altLang="en-US" sz="2400" dirty="0"/>
                    </a:p>
                  </a:txBody>
                  <a:tcPr>
                    <a:noFill/>
                  </a:tcPr>
                </a:tc>
                <a:tc>
                  <a:txBody>
                    <a:bodyPr/>
                    <a:lstStyle/>
                    <a:p>
                      <a:pPr algn="ctr"/>
                      <a:r>
                        <a:rPr lang="en-US" altLang="zh-CN" sz="2400" dirty="0"/>
                        <a:t>1</a:t>
                      </a:r>
                      <a:endParaRPr lang="zh-CN" altLang="en-US" sz="2400" dirty="0"/>
                    </a:p>
                  </a:txBody>
                  <a:tcPr>
                    <a:noFill/>
                  </a:tcPr>
                </a:tc>
                <a:tc>
                  <a:txBody>
                    <a:bodyPr/>
                    <a:lstStyle/>
                    <a:p>
                      <a:pPr algn="ctr"/>
                      <a:r>
                        <a:rPr lang="en-US" altLang="zh-CN" sz="2400" dirty="0"/>
                        <a:t>32</a:t>
                      </a:r>
                      <a:endParaRPr lang="zh-CN" altLang="en-US" sz="2400" dirty="0"/>
                    </a:p>
                  </a:txBody>
                  <a:tcPr>
                    <a:noFill/>
                  </a:tcPr>
                </a:tc>
                <a:tc>
                  <a:txBody>
                    <a:bodyPr/>
                    <a:lstStyle/>
                    <a:p>
                      <a:pPr algn="ctr"/>
                      <a:r>
                        <a:rPr lang="en-US" altLang="zh-CN" sz="2400" dirty="0"/>
                        <a:t>170</a:t>
                      </a:r>
                      <a:endParaRPr lang="zh-CN" altLang="en-US" sz="2400" dirty="0"/>
                    </a:p>
                  </a:txBody>
                  <a:tcPr>
                    <a:noFill/>
                  </a:tcPr>
                </a:tc>
                <a:tc>
                  <a:txBody>
                    <a:bodyPr/>
                    <a:lstStyle/>
                    <a:p>
                      <a:pPr algn="ctr"/>
                      <a:r>
                        <a:rPr lang="en-US" altLang="zh-CN" sz="2400" dirty="0"/>
                        <a:t>172</a:t>
                      </a:r>
                      <a:endParaRPr lang="zh-CN" altLang="en-US" sz="2400" dirty="0"/>
                    </a:p>
                  </a:txBody>
                  <a:tcPr>
                    <a:noFill/>
                  </a:tcPr>
                </a:tc>
                <a:tc>
                  <a:txBody>
                    <a:bodyPr/>
                    <a:lstStyle/>
                    <a:p>
                      <a:pPr algn="ctr"/>
                      <a:r>
                        <a:rPr lang="en-US" altLang="zh-CN" sz="2400" dirty="0"/>
                        <a:t>2</a:t>
                      </a:r>
                      <a:endParaRPr lang="zh-CN" altLang="en-US" sz="2400" dirty="0"/>
                    </a:p>
                  </a:txBody>
                  <a:tcPr>
                    <a:noFill/>
                  </a:tcPr>
                </a:tc>
                <a:extLst>
                  <a:ext uri="{0D108BD9-81ED-4DB2-BD59-A6C34878D82A}">
                    <a16:rowId xmlns:a16="http://schemas.microsoft.com/office/drawing/2014/main" val="10003"/>
                  </a:ext>
                </a:extLst>
              </a:tr>
              <a:tr h="261835">
                <a:tc>
                  <a:txBody>
                    <a:bodyPr/>
                    <a:lstStyle/>
                    <a:p>
                      <a:pPr algn="ctr"/>
                      <a:r>
                        <a:rPr lang="en-US" altLang="zh-CN" sz="2400" dirty="0"/>
                        <a:t>160</a:t>
                      </a:r>
                      <a:endParaRPr lang="zh-CN" altLang="en-US" sz="2400" dirty="0"/>
                    </a:p>
                  </a:txBody>
                  <a:tcPr>
                    <a:noFill/>
                  </a:tcPr>
                </a:tc>
                <a:tc>
                  <a:txBody>
                    <a:bodyPr/>
                    <a:lstStyle/>
                    <a:p>
                      <a:pPr algn="ctr"/>
                      <a:r>
                        <a:rPr lang="en-US" altLang="zh-CN" sz="2400" dirty="0"/>
                        <a:t>0</a:t>
                      </a:r>
                      <a:endParaRPr lang="zh-CN" altLang="en-US" sz="2400" dirty="0"/>
                    </a:p>
                  </a:txBody>
                  <a:tcPr>
                    <a:noFill/>
                  </a:tcPr>
                </a:tc>
                <a:tc>
                  <a:txBody>
                    <a:bodyPr/>
                    <a:lstStyle/>
                    <a:p>
                      <a:pPr algn="ctr"/>
                      <a:r>
                        <a:rPr lang="en-US" altLang="zh-CN" sz="2400" dirty="0"/>
                        <a:t>0</a:t>
                      </a:r>
                      <a:endParaRPr lang="zh-CN" altLang="en-US" sz="2400" dirty="0"/>
                    </a:p>
                  </a:txBody>
                  <a:tcPr>
                    <a:noFill/>
                  </a:tcPr>
                </a:tc>
                <a:tc>
                  <a:txBody>
                    <a:bodyPr/>
                    <a:lstStyle/>
                    <a:p>
                      <a:pPr algn="ctr"/>
                      <a:r>
                        <a:rPr lang="en-US" altLang="zh-CN" sz="2400" dirty="0"/>
                        <a:t>15</a:t>
                      </a:r>
                      <a:endParaRPr lang="zh-CN" altLang="en-US" sz="2400" dirty="0"/>
                    </a:p>
                  </a:txBody>
                  <a:tcPr>
                    <a:noFill/>
                  </a:tcPr>
                </a:tc>
                <a:tc>
                  <a:txBody>
                    <a:bodyPr/>
                    <a:lstStyle/>
                    <a:p>
                      <a:pPr algn="ctr"/>
                      <a:r>
                        <a:rPr lang="en-US" altLang="zh-CN" sz="2400" dirty="0"/>
                        <a:t>160</a:t>
                      </a:r>
                      <a:endParaRPr lang="zh-CN" altLang="en-US" sz="2400" dirty="0"/>
                    </a:p>
                  </a:txBody>
                  <a:tcPr>
                    <a:noFill/>
                  </a:tcPr>
                </a:tc>
                <a:tc>
                  <a:txBody>
                    <a:bodyPr/>
                    <a:lstStyle/>
                    <a:p>
                      <a:pPr algn="ctr"/>
                      <a:r>
                        <a:rPr lang="en-US" altLang="zh-CN" sz="2400" dirty="0"/>
                        <a:t>164</a:t>
                      </a:r>
                      <a:endParaRPr lang="zh-CN" altLang="en-US" sz="2400" dirty="0"/>
                    </a:p>
                  </a:txBody>
                  <a:tcPr>
                    <a:noFill/>
                  </a:tcPr>
                </a:tc>
                <a:tc>
                  <a:txBody>
                    <a:bodyPr/>
                    <a:lstStyle/>
                    <a:p>
                      <a:pPr algn="ctr"/>
                      <a:r>
                        <a:rPr lang="en-US" altLang="zh-CN" sz="2400" dirty="0"/>
                        <a:t>4</a:t>
                      </a:r>
                      <a:endParaRPr lang="zh-CN" altLang="en-US" sz="2400" dirty="0"/>
                    </a:p>
                  </a:txBody>
                  <a:tcPr>
                    <a:no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2041"/>
            <a:ext cx="9144000" cy="646331"/>
          </a:xfrm>
          <a:prstGeom prst="rect">
            <a:avLst/>
          </a:prstGeom>
        </p:spPr>
        <p:txBody>
          <a:bodyPr wrap="square">
            <a:spAutoFit/>
          </a:bodyPr>
          <a:lstStyle/>
          <a:p>
            <a:pPr algn="ctr"/>
            <a:r>
              <a:rPr lang="zh-CN" altLang="en-US" sz="3600" dirty="0"/>
              <a:t>匹配估计</a:t>
            </a:r>
          </a:p>
        </p:txBody>
      </p:sp>
      <p:sp>
        <p:nvSpPr>
          <p:cNvPr id="10" name="矩形 9"/>
          <p:cNvSpPr/>
          <p:nvPr/>
        </p:nvSpPr>
        <p:spPr>
          <a:xfrm>
            <a:off x="167165" y="851554"/>
            <a:ext cx="8361096" cy="1424621"/>
          </a:xfrm>
          <a:prstGeom prst="rect">
            <a:avLst/>
          </a:prstGeom>
        </p:spPr>
        <p:txBody>
          <a:bodyPr wrap="square">
            <a:spAutoFit/>
          </a:bodyPr>
          <a:lstStyle/>
          <a:p>
            <a:pPr>
              <a:lnSpc>
                <a:spcPct val="150000"/>
              </a:lnSpc>
            </a:pPr>
            <a:r>
              <a:rPr lang="zh-CN" altLang="zh-CN" sz="2000" dirty="0"/>
              <a:t>要求得</a:t>
            </a:r>
            <a:r>
              <a:rPr lang="en-US" altLang="zh-CN" sz="2000" dirty="0"/>
              <a:t>id=1</a:t>
            </a:r>
            <a:r>
              <a:rPr lang="zh-CN" altLang="zh-CN" sz="2000" dirty="0"/>
              <a:t>的样本光脚时的身高，我们在参照组（</a:t>
            </a:r>
            <a:r>
              <a:rPr lang="en-US" altLang="zh-CN" sz="2000" dirty="0"/>
              <a:t>d=0</a:t>
            </a:r>
            <a:r>
              <a:rPr lang="zh-CN" altLang="zh-CN" sz="2000" dirty="0"/>
              <a:t>）中寻找和他的协变量（</a:t>
            </a:r>
            <a:r>
              <a:rPr lang="en-US" altLang="zh-CN" sz="2000" dirty="0"/>
              <a:t>x</a:t>
            </a:r>
            <a:r>
              <a:rPr lang="en-US" altLang="zh-CN" sz="2000" baseline="-25000" dirty="0"/>
              <a:t>1</a:t>
            </a:r>
            <a:r>
              <a:rPr lang="en-US" altLang="zh-CN" sz="2000" dirty="0"/>
              <a:t>=1</a:t>
            </a:r>
            <a:r>
              <a:rPr lang="zh-CN" altLang="zh-CN" sz="2000" dirty="0"/>
              <a:t>）最为接近的样本，这个样本应该是</a:t>
            </a:r>
            <a:r>
              <a:rPr lang="en-US" altLang="zh-CN" sz="2000" dirty="0"/>
              <a:t>id=3,</a:t>
            </a:r>
            <a:r>
              <a:rPr lang="zh-CN" altLang="zh-CN" sz="2000" dirty="0"/>
              <a:t>因为</a:t>
            </a:r>
            <a:r>
              <a:rPr lang="en-US" altLang="zh-CN" sz="2000" dirty="0"/>
              <a:t>x</a:t>
            </a:r>
            <a:r>
              <a:rPr lang="en-US" altLang="zh-CN" sz="2000" baseline="-25000" dirty="0"/>
              <a:t>3</a:t>
            </a:r>
            <a:r>
              <a:rPr lang="en-US" altLang="zh-CN" sz="2000" dirty="0"/>
              <a:t>=1</a:t>
            </a:r>
            <a:r>
              <a:rPr lang="zh-CN" altLang="zh-CN" sz="2000" dirty="0"/>
              <a:t>，第三个样本对应的</a:t>
            </a:r>
            <a:r>
              <a:rPr lang="en-US" altLang="zh-CN" sz="2000" dirty="0"/>
              <a:t>y=170,</a:t>
            </a:r>
            <a:r>
              <a:rPr lang="zh-CN" altLang="zh-CN" sz="2000" dirty="0"/>
              <a:t>于是我们将这个值作为</a:t>
            </a:r>
            <a:r>
              <a:rPr lang="en-US" altLang="zh-CN" sz="2000" dirty="0"/>
              <a:t>id=1</a:t>
            </a:r>
            <a:r>
              <a:rPr lang="zh-CN" altLang="zh-CN" sz="2000" dirty="0"/>
              <a:t>这个样本光脚时的身高 </a:t>
            </a:r>
            <a:endParaRPr lang="zh-CN" altLang="en-US" sz="2000" dirty="0"/>
          </a:p>
        </p:txBody>
      </p:sp>
      <p:graphicFrame>
        <p:nvGraphicFramePr>
          <p:cNvPr id="5" name="对象 4"/>
          <p:cNvGraphicFramePr>
            <a:graphicFrameLocks noChangeAspect="1"/>
          </p:cNvGraphicFramePr>
          <p:nvPr/>
        </p:nvGraphicFramePr>
        <p:xfrm>
          <a:off x="679865" y="5044828"/>
          <a:ext cx="6985597" cy="492136"/>
        </p:xfrm>
        <a:graphic>
          <a:graphicData uri="http://schemas.openxmlformats.org/presentationml/2006/ole">
            <mc:AlternateContent xmlns:mc="http://schemas.openxmlformats.org/markup-compatibility/2006">
              <mc:Choice xmlns:v="urn:schemas-microsoft-com:vml" Requires="v">
                <p:oleObj spid="_x0000_s950398" name="公式" r:id="rId3" imgW="4876800" imgH="342900" progId="Equation.3">
                  <p:embed/>
                </p:oleObj>
              </mc:Choice>
              <mc:Fallback>
                <p:oleObj name="公式" r:id="rId3" imgW="4876800" imgH="342900" progId="Equation.3">
                  <p:embed/>
                  <p:pic>
                    <p:nvPicPr>
                      <p:cNvPr id="0" name="图片 95038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865" y="5044828"/>
                        <a:ext cx="6985597" cy="492136"/>
                      </a:xfrm>
                      <a:prstGeom prst="rect">
                        <a:avLst/>
                      </a:prstGeom>
                      <a:solidFill>
                        <a:srgbClr val="FFC000"/>
                      </a:solidFill>
                    </p:spPr>
                  </p:pic>
                </p:oleObj>
              </mc:Fallback>
            </mc:AlternateContent>
          </a:graphicData>
        </a:graphic>
      </p:graphicFrame>
      <p:graphicFrame>
        <p:nvGraphicFramePr>
          <p:cNvPr id="6" name="对象 5"/>
          <p:cNvGraphicFramePr>
            <a:graphicFrameLocks noChangeAspect="1"/>
          </p:cNvGraphicFramePr>
          <p:nvPr/>
        </p:nvGraphicFramePr>
        <p:xfrm>
          <a:off x="679864" y="5643829"/>
          <a:ext cx="6985597" cy="492136"/>
        </p:xfrm>
        <a:graphic>
          <a:graphicData uri="http://schemas.openxmlformats.org/presentationml/2006/ole">
            <mc:AlternateContent xmlns:mc="http://schemas.openxmlformats.org/markup-compatibility/2006">
              <mc:Choice xmlns:v="urn:schemas-microsoft-com:vml" Requires="v">
                <p:oleObj spid="_x0000_s950399" name="公式" r:id="rId5" imgW="4597400" imgH="342900" progId="Equation.3">
                  <p:embed/>
                </p:oleObj>
              </mc:Choice>
              <mc:Fallback>
                <p:oleObj name="公式" r:id="rId5" imgW="4597400" imgH="342900" progId="Equation.3">
                  <p:embed/>
                  <p:pic>
                    <p:nvPicPr>
                      <p:cNvPr id="0" name="图片 95038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9864" y="5643829"/>
                        <a:ext cx="6985597" cy="492136"/>
                      </a:xfrm>
                      <a:prstGeom prst="rect">
                        <a:avLst/>
                      </a:prstGeom>
                      <a:solidFill>
                        <a:srgbClr val="00B050"/>
                      </a:solidFill>
                    </p:spPr>
                  </p:pic>
                </p:oleObj>
              </mc:Fallback>
            </mc:AlternateContent>
          </a:graphicData>
        </a:graphic>
      </p:graphicFrame>
      <p:sp>
        <p:nvSpPr>
          <p:cNvPr id="4" name="页脚占位符 3"/>
          <p:cNvSpPr>
            <a:spLocks noGrp="1"/>
          </p:cNvSpPr>
          <p:nvPr>
            <p:ph type="ftr" sz="quarter" idx="11"/>
          </p:nvPr>
        </p:nvSpPr>
        <p:spPr/>
        <p:txBody>
          <a:bodyPr/>
          <a:lstStyle/>
          <a:p>
            <a:r>
              <a:rPr lang="zh-CN" altLang="en-US"/>
              <a:t>中国人民大学，陈传波</a:t>
            </a:r>
          </a:p>
        </p:txBody>
      </p:sp>
      <p:sp>
        <p:nvSpPr>
          <p:cNvPr id="8" name="日期占位符 7"/>
          <p:cNvSpPr>
            <a:spLocks noGrp="1"/>
          </p:cNvSpPr>
          <p:nvPr>
            <p:ph type="dt" sz="half" idx="10"/>
          </p:nvPr>
        </p:nvSpPr>
        <p:spPr/>
        <p:txBody>
          <a:bodyPr/>
          <a:lstStyle/>
          <a:p>
            <a:fld id="{E13076B9-1BD0-47DA-B964-DD0065C24CD9}" type="datetime1">
              <a:rPr lang="zh-CN" altLang="en-US" smtClean="0"/>
              <a:t>2021/3/2</a:t>
            </a:fld>
            <a:endParaRPr lang="zh-CN" altLang="en-US"/>
          </a:p>
        </p:txBody>
      </p:sp>
      <p:sp>
        <p:nvSpPr>
          <p:cNvPr id="9" name="灯片编号占位符 8"/>
          <p:cNvSpPr>
            <a:spLocks noGrp="1"/>
          </p:cNvSpPr>
          <p:nvPr>
            <p:ph type="sldNum" sz="quarter" idx="12"/>
          </p:nvPr>
        </p:nvSpPr>
        <p:spPr/>
        <p:txBody>
          <a:bodyPr/>
          <a:lstStyle/>
          <a:p>
            <a:fld id="{56EE4887-718C-4F6C-B633-5C6D1B02979E}" type="slidenum">
              <a:rPr lang="zh-CN" altLang="en-US" smtClean="0"/>
              <a:t>112</a:t>
            </a:fld>
            <a:endParaRPr lang="zh-CN" altLang="en-US" dirty="0"/>
          </a:p>
        </p:txBody>
      </p:sp>
      <p:graphicFrame>
        <p:nvGraphicFramePr>
          <p:cNvPr id="11" name="表格 10"/>
          <p:cNvGraphicFramePr>
            <a:graphicFrameLocks noGrp="1"/>
          </p:cNvGraphicFramePr>
          <p:nvPr/>
        </p:nvGraphicFramePr>
        <p:xfrm>
          <a:off x="300246" y="2395253"/>
          <a:ext cx="8228015" cy="2286000"/>
        </p:xfrm>
        <a:graphic>
          <a:graphicData uri="http://schemas.openxmlformats.org/drawingml/2006/table">
            <a:tbl>
              <a:tblPr firstRow="1" bandRow="1">
                <a:tableStyleId>{5940675A-B579-460E-94D1-54222C63F5DA}</a:tableStyleId>
              </a:tblPr>
              <a:tblGrid>
                <a:gridCol w="998573">
                  <a:extLst>
                    <a:ext uri="{9D8B030D-6E8A-4147-A177-3AD203B41FA5}">
                      <a16:colId xmlns:a16="http://schemas.microsoft.com/office/drawing/2014/main" val="20000"/>
                    </a:ext>
                  </a:extLst>
                </a:gridCol>
                <a:gridCol w="998573">
                  <a:extLst>
                    <a:ext uri="{9D8B030D-6E8A-4147-A177-3AD203B41FA5}">
                      <a16:colId xmlns:a16="http://schemas.microsoft.com/office/drawing/2014/main" val="20001"/>
                    </a:ext>
                  </a:extLst>
                </a:gridCol>
                <a:gridCol w="998573">
                  <a:extLst>
                    <a:ext uri="{9D8B030D-6E8A-4147-A177-3AD203B41FA5}">
                      <a16:colId xmlns:a16="http://schemas.microsoft.com/office/drawing/2014/main" val="20002"/>
                    </a:ext>
                  </a:extLst>
                </a:gridCol>
                <a:gridCol w="910462">
                  <a:extLst>
                    <a:ext uri="{9D8B030D-6E8A-4147-A177-3AD203B41FA5}">
                      <a16:colId xmlns:a16="http://schemas.microsoft.com/office/drawing/2014/main" val="20003"/>
                    </a:ext>
                  </a:extLst>
                </a:gridCol>
                <a:gridCol w="1086684">
                  <a:extLst>
                    <a:ext uri="{9D8B030D-6E8A-4147-A177-3AD203B41FA5}">
                      <a16:colId xmlns:a16="http://schemas.microsoft.com/office/drawing/2014/main" val="20004"/>
                    </a:ext>
                  </a:extLst>
                </a:gridCol>
                <a:gridCol w="1173437">
                  <a:extLst>
                    <a:ext uri="{9D8B030D-6E8A-4147-A177-3AD203B41FA5}">
                      <a16:colId xmlns:a16="http://schemas.microsoft.com/office/drawing/2014/main" val="20005"/>
                    </a:ext>
                  </a:extLst>
                </a:gridCol>
                <a:gridCol w="1190445">
                  <a:extLst>
                    <a:ext uri="{9D8B030D-6E8A-4147-A177-3AD203B41FA5}">
                      <a16:colId xmlns:a16="http://schemas.microsoft.com/office/drawing/2014/main" val="20006"/>
                    </a:ext>
                  </a:extLst>
                </a:gridCol>
                <a:gridCol w="871268">
                  <a:extLst>
                    <a:ext uri="{9D8B030D-6E8A-4147-A177-3AD203B41FA5}">
                      <a16:colId xmlns:a16="http://schemas.microsoft.com/office/drawing/2014/main" val="20007"/>
                    </a:ext>
                  </a:extLst>
                </a:gridCol>
              </a:tblGrid>
              <a:tr h="222824">
                <a:tc>
                  <a:txBody>
                    <a:bodyPr/>
                    <a:lstStyle/>
                    <a:p>
                      <a:pPr algn="ctr"/>
                      <a:r>
                        <a:rPr lang="en-US" altLang="zh-CN" sz="2400" b="1" dirty="0"/>
                        <a:t>id</a:t>
                      </a:r>
                      <a:endParaRPr lang="zh-CN" altLang="en-US" sz="2400" b="1" dirty="0"/>
                    </a:p>
                  </a:txBody>
                  <a:tcPr>
                    <a:solidFill>
                      <a:schemeClr val="bg1"/>
                    </a:solidFill>
                  </a:tcPr>
                </a:tc>
                <a:tc>
                  <a:txBody>
                    <a:bodyPr/>
                    <a:lstStyle/>
                    <a:p>
                      <a:pPr algn="ctr"/>
                      <a:r>
                        <a:rPr lang="en-US" altLang="zh-CN" sz="2400" b="1" dirty="0"/>
                        <a:t>y</a:t>
                      </a:r>
                      <a:endParaRPr lang="zh-CN" altLang="en-US" sz="2400" b="1" dirty="0"/>
                    </a:p>
                  </a:txBody>
                  <a:tcPr>
                    <a:solidFill>
                      <a:schemeClr val="bg1"/>
                    </a:solidFill>
                  </a:tcPr>
                </a:tc>
                <a:tc>
                  <a:txBody>
                    <a:bodyPr/>
                    <a:lstStyle/>
                    <a:p>
                      <a:pPr algn="ctr"/>
                      <a:r>
                        <a:rPr lang="en-US" altLang="zh-CN" sz="2400" b="1" dirty="0"/>
                        <a:t>d</a:t>
                      </a:r>
                      <a:endParaRPr lang="zh-CN" altLang="en-US" sz="2400" b="1" dirty="0"/>
                    </a:p>
                  </a:txBody>
                  <a:tcPr>
                    <a:solidFill>
                      <a:schemeClr val="bg1"/>
                    </a:solidFill>
                  </a:tcPr>
                </a:tc>
                <a:tc>
                  <a:txBody>
                    <a:bodyPr/>
                    <a:lstStyle/>
                    <a:p>
                      <a:pPr algn="ctr"/>
                      <a:r>
                        <a:rPr lang="en-US" altLang="zh-CN" sz="2400" b="1" dirty="0"/>
                        <a:t>x</a:t>
                      </a:r>
                      <a:endParaRPr lang="zh-CN" altLang="en-US" sz="2400" b="1" dirty="0"/>
                    </a:p>
                  </a:txBody>
                  <a:tcPr>
                    <a:solidFill>
                      <a:schemeClr val="bg1"/>
                    </a:solidFill>
                  </a:tcPr>
                </a:tc>
                <a:tc>
                  <a:txBody>
                    <a:bodyPr/>
                    <a:lstStyle/>
                    <a:p>
                      <a:pPr algn="ctr"/>
                      <a:r>
                        <a:rPr lang="en-US" altLang="zh-CN" sz="2400" b="1" dirty="0"/>
                        <a:t>weight</a:t>
                      </a:r>
                      <a:endParaRPr lang="zh-CN" altLang="en-US" sz="2400" b="1" dirty="0"/>
                    </a:p>
                  </a:txBody>
                  <a:tcPr>
                    <a:solidFill>
                      <a:schemeClr val="bg1"/>
                    </a:solidFill>
                  </a:tcPr>
                </a:tc>
                <a:tc>
                  <a:txBody>
                    <a:bodyPr/>
                    <a:lstStyle/>
                    <a:p>
                      <a:pPr algn="ctr"/>
                      <a:r>
                        <a:rPr lang="en-US" altLang="zh-CN" sz="2400" b="1" dirty="0"/>
                        <a:t>y0</a:t>
                      </a:r>
                      <a:endParaRPr lang="zh-CN" altLang="en-US" sz="2400" b="1" dirty="0"/>
                    </a:p>
                  </a:txBody>
                  <a:tcPr>
                    <a:solidFill>
                      <a:schemeClr val="bg1"/>
                    </a:solidFill>
                  </a:tcPr>
                </a:tc>
                <a:tc>
                  <a:txBody>
                    <a:bodyPr/>
                    <a:lstStyle/>
                    <a:p>
                      <a:pPr algn="ctr"/>
                      <a:r>
                        <a:rPr lang="en-US" altLang="zh-CN" sz="2400" b="1" dirty="0"/>
                        <a:t>y1</a:t>
                      </a:r>
                      <a:endParaRPr lang="zh-CN" altLang="en-US" sz="2400" b="1" dirty="0"/>
                    </a:p>
                  </a:txBody>
                  <a:tcPr>
                    <a:solidFill>
                      <a:schemeClr val="bg1"/>
                    </a:solidFill>
                  </a:tcPr>
                </a:tc>
                <a:tc>
                  <a:txBody>
                    <a:bodyPr/>
                    <a:lstStyle/>
                    <a:p>
                      <a:pPr algn="ctr"/>
                      <a:r>
                        <a:rPr lang="zh-CN" altLang="en-US" sz="2400" b="1" baseline="0" dirty="0"/>
                        <a:t>匹配</a:t>
                      </a:r>
                      <a:endParaRPr lang="zh-CN" altLang="en-US" sz="2400" b="1" dirty="0"/>
                    </a:p>
                  </a:txBody>
                  <a:tcPr>
                    <a:solidFill>
                      <a:schemeClr val="bg1"/>
                    </a:solidFill>
                  </a:tcPr>
                </a:tc>
                <a:extLst>
                  <a:ext uri="{0D108BD9-81ED-4DB2-BD59-A6C34878D82A}">
                    <a16:rowId xmlns:a16="http://schemas.microsoft.com/office/drawing/2014/main" val="10000"/>
                  </a:ext>
                </a:extLst>
              </a:tr>
              <a:tr h="261835">
                <a:tc>
                  <a:txBody>
                    <a:bodyPr/>
                    <a:lstStyle/>
                    <a:p>
                      <a:pPr algn="ctr"/>
                      <a:r>
                        <a:rPr lang="en-US" altLang="zh-CN" sz="2400" dirty="0"/>
                        <a:t>1</a:t>
                      </a:r>
                      <a:endParaRPr lang="zh-CN" altLang="en-US" sz="2400" dirty="0"/>
                    </a:p>
                  </a:txBody>
                  <a:tcPr>
                    <a:solidFill>
                      <a:schemeClr val="bg1"/>
                    </a:solidFill>
                  </a:tcPr>
                </a:tc>
                <a:tc>
                  <a:txBody>
                    <a:bodyPr/>
                    <a:lstStyle/>
                    <a:p>
                      <a:pPr algn="ctr"/>
                      <a:r>
                        <a:rPr lang="en-US" altLang="zh-CN" sz="2400" dirty="0"/>
                        <a:t>172</a:t>
                      </a:r>
                      <a:endParaRPr lang="zh-CN" altLang="en-US" sz="2400" dirty="0"/>
                    </a:p>
                  </a:txBody>
                  <a:tcPr>
                    <a:solidFill>
                      <a:schemeClr val="bg1"/>
                    </a:solidFill>
                  </a:tcPr>
                </a:tc>
                <a:tc>
                  <a:txBody>
                    <a:bodyPr/>
                    <a:lstStyle/>
                    <a:p>
                      <a:pPr algn="ctr"/>
                      <a:r>
                        <a:rPr lang="en-US" altLang="zh-CN" sz="2400" dirty="0"/>
                        <a:t>1</a:t>
                      </a:r>
                      <a:endParaRPr lang="zh-CN" altLang="en-US" sz="2400" dirty="0"/>
                    </a:p>
                  </a:txBody>
                  <a:tcPr>
                    <a:solidFill>
                      <a:schemeClr val="bg1"/>
                    </a:solidFill>
                  </a:tcPr>
                </a:tc>
                <a:tc>
                  <a:txBody>
                    <a:bodyPr/>
                    <a:lstStyle/>
                    <a:p>
                      <a:pPr algn="ctr"/>
                      <a:r>
                        <a:rPr lang="en-US" altLang="zh-CN" sz="2400" dirty="0"/>
                        <a:t>1</a:t>
                      </a:r>
                      <a:endParaRPr lang="zh-CN" altLang="en-US" sz="2400" dirty="0"/>
                    </a:p>
                  </a:txBody>
                  <a:tcPr>
                    <a:solidFill>
                      <a:schemeClr val="bg1"/>
                    </a:solidFill>
                  </a:tcPr>
                </a:tc>
                <a:tc>
                  <a:txBody>
                    <a:bodyPr/>
                    <a:lstStyle/>
                    <a:p>
                      <a:pPr algn="ctr"/>
                      <a:r>
                        <a:rPr lang="en-US" altLang="zh-CN" sz="2400" dirty="0"/>
                        <a:t>8</a:t>
                      </a:r>
                      <a:endParaRPr lang="zh-CN" altLang="en-US" sz="2400" dirty="0"/>
                    </a:p>
                  </a:txBody>
                  <a:tcPr>
                    <a:solidFill>
                      <a:schemeClr val="bg1"/>
                    </a:solidFill>
                  </a:tcPr>
                </a:tc>
                <a:tc>
                  <a:txBody>
                    <a:bodyPr/>
                    <a:lstStyle/>
                    <a:p>
                      <a:pPr algn="ctr"/>
                      <a:r>
                        <a:rPr lang="en-US" altLang="zh-CN" sz="2400" dirty="0"/>
                        <a:t>y3=170</a:t>
                      </a:r>
                      <a:endParaRPr lang="zh-CN" altLang="en-US" sz="2400" dirty="0"/>
                    </a:p>
                  </a:txBody>
                  <a:tcPr>
                    <a:solidFill>
                      <a:srgbClr val="FFFF00"/>
                    </a:solidFill>
                  </a:tcPr>
                </a:tc>
                <a:tc>
                  <a:txBody>
                    <a:bodyPr/>
                    <a:lstStyle/>
                    <a:p>
                      <a:pPr algn="ctr"/>
                      <a:r>
                        <a:rPr lang="en-US" altLang="zh-CN" sz="2400" dirty="0"/>
                        <a:t>172</a:t>
                      </a:r>
                      <a:endParaRPr lang="zh-CN" altLang="en-US" sz="2400" dirty="0"/>
                    </a:p>
                  </a:txBody>
                  <a:tcPr>
                    <a:solidFill>
                      <a:schemeClr val="bg1"/>
                    </a:solidFill>
                  </a:tcPr>
                </a:tc>
                <a:tc>
                  <a:txBody>
                    <a:bodyPr/>
                    <a:lstStyle/>
                    <a:p>
                      <a:pPr algn="ctr"/>
                      <a:r>
                        <a:rPr lang="en-US" altLang="zh-CN" sz="2400" dirty="0"/>
                        <a:t>2</a:t>
                      </a:r>
                      <a:endParaRPr lang="zh-CN" altLang="en-US" sz="2400" dirty="0"/>
                    </a:p>
                  </a:txBody>
                  <a:tcPr>
                    <a:solidFill>
                      <a:schemeClr val="bg1"/>
                    </a:solidFill>
                  </a:tcPr>
                </a:tc>
                <a:extLst>
                  <a:ext uri="{0D108BD9-81ED-4DB2-BD59-A6C34878D82A}">
                    <a16:rowId xmlns:a16="http://schemas.microsoft.com/office/drawing/2014/main" val="10001"/>
                  </a:ext>
                </a:extLst>
              </a:tr>
              <a:tr h="261835">
                <a:tc>
                  <a:txBody>
                    <a:bodyPr/>
                    <a:lstStyle/>
                    <a:p>
                      <a:pPr algn="ctr"/>
                      <a:r>
                        <a:rPr lang="en-US" altLang="zh-CN" sz="2400" dirty="0"/>
                        <a:t>2</a:t>
                      </a:r>
                      <a:endParaRPr lang="zh-CN" altLang="en-US" sz="2400" dirty="0"/>
                    </a:p>
                  </a:txBody>
                  <a:tcPr>
                    <a:solidFill>
                      <a:schemeClr val="bg1"/>
                    </a:solidFill>
                  </a:tcPr>
                </a:tc>
                <a:tc>
                  <a:txBody>
                    <a:bodyPr/>
                    <a:lstStyle/>
                    <a:p>
                      <a:pPr algn="ctr"/>
                      <a:r>
                        <a:rPr lang="en-US" altLang="zh-CN" sz="2400" dirty="0"/>
                        <a:t>164</a:t>
                      </a:r>
                      <a:endParaRPr lang="zh-CN" altLang="en-US" sz="2400" dirty="0"/>
                    </a:p>
                  </a:txBody>
                  <a:tcPr>
                    <a:solidFill>
                      <a:schemeClr val="bg1"/>
                    </a:solidFill>
                  </a:tcPr>
                </a:tc>
                <a:tc>
                  <a:txBody>
                    <a:bodyPr/>
                    <a:lstStyle/>
                    <a:p>
                      <a:pPr algn="ctr"/>
                      <a:r>
                        <a:rPr lang="en-US" altLang="zh-CN" sz="2400" dirty="0"/>
                        <a:t>1</a:t>
                      </a:r>
                      <a:endParaRPr lang="zh-CN" altLang="en-US" sz="2400" dirty="0"/>
                    </a:p>
                  </a:txBody>
                  <a:tcPr>
                    <a:solidFill>
                      <a:schemeClr val="bg1"/>
                    </a:solidFill>
                  </a:tcPr>
                </a:tc>
                <a:tc>
                  <a:txBody>
                    <a:bodyPr/>
                    <a:lstStyle/>
                    <a:p>
                      <a:pPr algn="ctr"/>
                      <a:r>
                        <a:rPr lang="en-US" altLang="zh-CN" sz="2400" dirty="0"/>
                        <a:t>0</a:t>
                      </a:r>
                      <a:endParaRPr lang="zh-CN" altLang="en-US" sz="2400" dirty="0"/>
                    </a:p>
                  </a:txBody>
                  <a:tcPr>
                    <a:solidFill>
                      <a:schemeClr val="bg1"/>
                    </a:solidFill>
                  </a:tcPr>
                </a:tc>
                <a:tc>
                  <a:txBody>
                    <a:bodyPr/>
                    <a:lstStyle/>
                    <a:p>
                      <a:pPr algn="ctr"/>
                      <a:r>
                        <a:rPr lang="en-US" altLang="zh-CN" sz="2400" dirty="0"/>
                        <a:t>45</a:t>
                      </a:r>
                      <a:endParaRPr lang="zh-CN" altLang="en-US" sz="2400" dirty="0"/>
                    </a:p>
                  </a:txBody>
                  <a:tcPr>
                    <a:solidFill>
                      <a:schemeClr val="bg1"/>
                    </a:solidFill>
                  </a:tcPr>
                </a:tc>
                <a:tc>
                  <a:txBody>
                    <a:bodyPr/>
                    <a:lstStyle/>
                    <a:p>
                      <a:pPr algn="ctr"/>
                      <a:r>
                        <a:rPr lang="en-US" altLang="zh-CN" sz="2400" dirty="0"/>
                        <a:t>y4=160</a:t>
                      </a:r>
                      <a:endParaRPr lang="zh-CN" altLang="en-US" sz="2400" dirty="0"/>
                    </a:p>
                  </a:txBody>
                  <a:tcPr>
                    <a:solidFill>
                      <a:srgbClr val="FFFF00"/>
                    </a:solidFill>
                  </a:tcPr>
                </a:tc>
                <a:tc>
                  <a:txBody>
                    <a:bodyPr/>
                    <a:lstStyle/>
                    <a:p>
                      <a:pPr algn="ctr"/>
                      <a:r>
                        <a:rPr lang="en-US" altLang="zh-CN" sz="2400" dirty="0"/>
                        <a:t>164</a:t>
                      </a:r>
                      <a:endParaRPr lang="zh-CN" altLang="en-US" sz="2400" dirty="0"/>
                    </a:p>
                  </a:txBody>
                  <a:tcPr>
                    <a:solidFill>
                      <a:schemeClr val="bg1"/>
                    </a:solidFill>
                  </a:tcPr>
                </a:tc>
                <a:tc>
                  <a:txBody>
                    <a:bodyPr/>
                    <a:lstStyle/>
                    <a:p>
                      <a:pPr algn="ctr"/>
                      <a:r>
                        <a:rPr lang="en-US" altLang="zh-CN" sz="2400" dirty="0"/>
                        <a:t>4</a:t>
                      </a:r>
                      <a:endParaRPr lang="zh-CN" altLang="en-US" sz="2400" dirty="0"/>
                    </a:p>
                  </a:txBody>
                  <a:tcPr>
                    <a:solidFill>
                      <a:schemeClr val="bg1"/>
                    </a:solidFill>
                  </a:tcPr>
                </a:tc>
                <a:extLst>
                  <a:ext uri="{0D108BD9-81ED-4DB2-BD59-A6C34878D82A}">
                    <a16:rowId xmlns:a16="http://schemas.microsoft.com/office/drawing/2014/main" val="10002"/>
                  </a:ext>
                </a:extLst>
              </a:tr>
              <a:tr h="261835">
                <a:tc>
                  <a:txBody>
                    <a:bodyPr/>
                    <a:lstStyle/>
                    <a:p>
                      <a:pPr algn="ctr"/>
                      <a:r>
                        <a:rPr lang="en-US" altLang="zh-CN" sz="2400" dirty="0"/>
                        <a:t>3</a:t>
                      </a:r>
                      <a:endParaRPr lang="zh-CN" altLang="en-US" sz="2400" dirty="0"/>
                    </a:p>
                  </a:txBody>
                  <a:tcPr>
                    <a:solidFill>
                      <a:schemeClr val="bg1"/>
                    </a:solidFill>
                  </a:tcPr>
                </a:tc>
                <a:tc>
                  <a:txBody>
                    <a:bodyPr/>
                    <a:lstStyle/>
                    <a:p>
                      <a:pPr algn="ctr"/>
                      <a:r>
                        <a:rPr lang="en-US" altLang="zh-CN" sz="2400" dirty="0"/>
                        <a:t>170</a:t>
                      </a:r>
                      <a:endParaRPr lang="zh-CN" altLang="en-US" sz="2400" dirty="0"/>
                    </a:p>
                  </a:txBody>
                  <a:tcPr>
                    <a:solidFill>
                      <a:schemeClr val="bg1"/>
                    </a:solidFill>
                  </a:tcPr>
                </a:tc>
                <a:tc>
                  <a:txBody>
                    <a:bodyPr/>
                    <a:lstStyle/>
                    <a:p>
                      <a:pPr algn="ctr"/>
                      <a:r>
                        <a:rPr lang="en-US" altLang="zh-CN" sz="2400" dirty="0"/>
                        <a:t>0</a:t>
                      </a:r>
                      <a:endParaRPr lang="zh-CN" altLang="en-US" sz="2400" dirty="0"/>
                    </a:p>
                  </a:txBody>
                  <a:tcPr>
                    <a:solidFill>
                      <a:schemeClr val="bg1"/>
                    </a:solidFill>
                  </a:tcPr>
                </a:tc>
                <a:tc>
                  <a:txBody>
                    <a:bodyPr/>
                    <a:lstStyle/>
                    <a:p>
                      <a:pPr algn="ctr"/>
                      <a:r>
                        <a:rPr lang="en-US" altLang="zh-CN" sz="2400" dirty="0"/>
                        <a:t>1</a:t>
                      </a:r>
                      <a:endParaRPr lang="zh-CN" altLang="en-US" sz="2400" dirty="0"/>
                    </a:p>
                  </a:txBody>
                  <a:tcPr>
                    <a:solidFill>
                      <a:schemeClr val="bg1"/>
                    </a:solidFill>
                  </a:tcPr>
                </a:tc>
                <a:tc>
                  <a:txBody>
                    <a:bodyPr/>
                    <a:lstStyle/>
                    <a:p>
                      <a:pPr algn="ctr"/>
                      <a:r>
                        <a:rPr lang="en-US" altLang="zh-CN" sz="2400" dirty="0"/>
                        <a:t>32</a:t>
                      </a:r>
                      <a:endParaRPr lang="zh-CN" altLang="en-US" sz="2400" dirty="0"/>
                    </a:p>
                  </a:txBody>
                  <a:tcPr>
                    <a:solidFill>
                      <a:schemeClr val="bg1"/>
                    </a:solidFill>
                  </a:tcPr>
                </a:tc>
                <a:tc>
                  <a:txBody>
                    <a:bodyPr/>
                    <a:lstStyle/>
                    <a:p>
                      <a:pPr algn="ctr"/>
                      <a:r>
                        <a:rPr lang="en-US" altLang="zh-CN" sz="2400" dirty="0"/>
                        <a:t>170</a:t>
                      </a:r>
                      <a:endParaRPr lang="zh-CN" altLang="en-US" sz="2400" dirty="0"/>
                    </a:p>
                  </a:txBody>
                  <a:tcPr>
                    <a:solidFill>
                      <a:schemeClr val="bg1"/>
                    </a:solidFill>
                  </a:tcPr>
                </a:tc>
                <a:tc>
                  <a:txBody>
                    <a:bodyPr/>
                    <a:lstStyle/>
                    <a:p>
                      <a:pPr algn="ctr"/>
                      <a:r>
                        <a:rPr lang="en-US" altLang="zh-CN" sz="2400" dirty="0"/>
                        <a:t>y1=172</a:t>
                      </a:r>
                      <a:endParaRPr lang="zh-CN" altLang="en-US" sz="2400" dirty="0"/>
                    </a:p>
                  </a:txBody>
                  <a:tcPr>
                    <a:solidFill>
                      <a:schemeClr val="accent1">
                        <a:lumMod val="60000"/>
                        <a:lumOff val="40000"/>
                      </a:schemeClr>
                    </a:solidFill>
                  </a:tcPr>
                </a:tc>
                <a:tc>
                  <a:txBody>
                    <a:bodyPr/>
                    <a:lstStyle/>
                    <a:p>
                      <a:pPr algn="ctr"/>
                      <a:r>
                        <a:rPr lang="en-US" altLang="zh-CN" sz="2400" dirty="0"/>
                        <a:t>2</a:t>
                      </a:r>
                      <a:endParaRPr lang="zh-CN" altLang="en-US" sz="2400" dirty="0"/>
                    </a:p>
                  </a:txBody>
                  <a:tcPr>
                    <a:solidFill>
                      <a:schemeClr val="bg1"/>
                    </a:solidFill>
                  </a:tcPr>
                </a:tc>
                <a:extLst>
                  <a:ext uri="{0D108BD9-81ED-4DB2-BD59-A6C34878D82A}">
                    <a16:rowId xmlns:a16="http://schemas.microsoft.com/office/drawing/2014/main" val="10003"/>
                  </a:ext>
                </a:extLst>
              </a:tr>
              <a:tr h="261835">
                <a:tc>
                  <a:txBody>
                    <a:bodyPr/>
                    <a:lstStyle/>
                    <a:p>
                      <a:pPr algn="ctr"/>
                      <a:r>
                        <a:rPr lang="en-US" altLang="zh-CN" sz="2400" dirty="0"/>
                        <a:t>4</a:t>
                      </a:r>
                      <a:endParaRPr lang="zh-CN" altLang="en-US" sz="2400" dirty="0"/>
                    </a:p>
                  </a:txBody>
                  <a:tcPr>
                    <a:solidFill>
                      <a:schemeClr val="bg1"/>
                    </a:solidFill>
                  </a:tcPr>
                </a:tc>
                <a:tc>
                  <a:txBody>
                    <a:bodyPr/>
                    <a:lstStyle/>
                    <a:p>
                      <a:pPr algn="ctr"/>
                      <a:r>
                        <a:rPr lang="en-US" altLang="zh-CN" sz="2400" dirty="0"/>
                        <a:t>160</a:t>
                      </a:r>
                      <a:endParaRPr lang="zh-CN" altLang="en-US" sz="2400" dirty="0"/>
                    </a:p>
                  </a:txBody>
                  <a:tcPr>
                    <a:solidFill>
                      <a:schemeClr val="bg1"/>
                    </a:solidFill>
                  </a:tcPr>
                </a:tc>
                <a:tc>
                  <a:txBody>
                    <a:bodyPr/>
                    <a:lstStyle/>
                    <a:p>
                      <a:pPr algn="ctr"/>
                      <a:r>
                        <a:rPr lang="en-US" altLang="zh-CN" sz="2400" dirty="0"/>
                        <a:t>0</a:t>
                      </a:r>
                      <a:endParaRPr lang="zh-CN" altLang="en-US" sz="2400" dirty="0"/>
                    </a:p>
                  </a:txBody>
                  <a:tcPr>
                    <a:solidFill>
                      <a:schemeClr val="bg1"/>
                    </a:solidFill>
                  </a:tcPr>
                </a:tc>
                <a:tc>
                  <a:txBody>
                    <a:bodyPr/>
                    <a:lstStyle/>
                    <a:p>
                      <a:pPr algn="ctr"/>
                      <a:r>
                        <a:rPr lang="en-US" altLang="zh-CN" sz="2400" dirty="0"/>
                        <a:t>0</a:t>
                      </a:r>
                      <a:endParaRPr lang="zh-CN" altLang="en-US" sz="2400" dirty="0"/>
                    </a:p>
                  </a:txBody>
                  <a:tcPr>
                    <a:solidFill>
                      <a:schemeClr val="bg1"/>
                    </a:solidFill>
                  </a:tcPr>
                </a:tc>
                <a:tc>
                  <a:txBody>
                    <a:bodyPr/>
                    <a:lstStyle/>
                    <a:p>
                      <a:pPr algn="ctr"/>
                      <a:r>
                        <a:rPr lang="en-US" altLang="zh-CN" sz="2400" dirty="0"/>
                        <a:t>15</a:t>
                      </a:r>
                      <a:endParaRPr lang="zh-CN" altLang="en-US" sz="2400" dirty="0"/>
                    </a:p>
                  </a:txBody>
                  <a:tcPr>
                    <a:solidFill>
                      <a:schemeClr val="bg1"/>
                    </a:solidFill>
                  </a:tcPr>
                </a:tc>
                <a:tc>
                  <a:txBody>
                    <a:bodyPr/>
                    <a:lstStyle/>
                    <a:p>
                      <a:pPr algn="ctr"/>
                      <a:r>
                        <a:rPr lang="en-US" altLang="zh-CN" sz="2400" dirty="0"/>
                        <a:t>160</a:t>
                      </a:r>
                      <a:endParaRPr lang="zh-CN" altLang="en-US" sz="2400" dirty="0"/>
                    </a:p>
                  </a:txBody>
                  <a:tcPr>
                    <a:solidFill>
                      <a:schemeClr val="bg1"/>
                    </a:solidFill>
                  </a:tcPr>
                </a:tc>
                <a:tc>
                  <a:txBody>
                    <a:bodyPr/>
                    <a:lstStyle/>
                    <a:p>
                      <a:pPr algn="ctr"/>
                      <a:r>
                        <a:rPr lang="en-US" altLang="zh-CN" sz="2400" dirty="0"/>
                        <a:t>y2=164</a:t>
                      </a:r>
                      <a:endParaRPr lang="zh-CN" altLang="en-US" sz="2400" dirty="0"/>
                    </a:p>
                  </a:txBody>
                  <a:tcPr>
                    <a:solidFill>
                      <a:schemeClr val="accent1">
                        <a:lumMod val="60000"/>
                        <a:lumOff val="40000"/>
                      </a:schemeClr>
                    </a:solidFill>
                  </a:tcPr>
                </a:tc>
                <a:tc>
                  <a:txBody>
                    <a:bodyPr/>
                    <a:lstStyle/>
                    <a:p>
                      <a:pPr algn="ctr"/>
                      <a:r>
                        <a:rPr lang="en-US" altLang="zh-CN" sz="2400" dirty="0"/>
                        <a:t>4</a:t>
                      </a:r>
                      <a:endParaRPr lang="zh-CN" altLang="en-US" sz="2400" dirty="0"/>
                    </a:p>
                  </a:txBody>
                  <a:tcPr>
                    <a:solidFill>
                      <a:schemeClr val="bg1"/>
                    </a:solidFill>
                  </a:tcPr>
                </a:tc>
                <a:extLst>
                  <a:ext uri="{0D108BD9-81ED-4DB2-BD59-A6C34878D82A}">
                    <a16:rowId xmlns:a16="http://schemas.microsoft.com/office/drawing/2014/main" val="10004"/>
                  </a:ext>
                </a:extLst>
              </a:tr>
            </a:tbl>
          </a:graphicData>
        </a:graphic>
      </p:graphicFrame>
      <p:graphicFrame>
        <p:nvGraphicFramePr>
          <p:cNvPr id="7" name="对象 6"/>
          <p:cNvGraphicFramePr>
            <a:graphicFrameLocks noChangeAspect="1"/>
          </p:cNvGraphicFramePr>
          <p:nvPr/>
        </p:nvGraphicFramePr>
        <p:xfrm>
          <a:off x="679865" y="6242830"/>
          <a:ext cx="6985596" cy="492136"/>
        </p:xfrm>
        <a:graphic>
          <a:graphicData uri="http://schemas.openxmlformats.org/presentationml/2006/ole">
            <mc:AlternateContent xmlns:mc="http://schemas.openxmlformats.org/markup-compatibility/2006">
              <mc:Choice xmlns:v="urn:schemas-microsoft-com:vml" Requires="v">
                <p:oleObj spid="_x0000_s950400" name="公式" r:id="rId7" imgW="4660900" imgH="431800" progId="Equation.3">
                  <p:embed/>
                </p:oleObj>
              </mc:Choice>
              <mc:Fallback>
                <p:oleObj name="公式" r:id="rId7" imgW="4660900" imgH="431800" progId="Equation.3">
                  <p:embed/>
                  <p:pic>
                    <p:nvPicPr>
                      <p:cNvPr id="0" name="图片 95038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9865" y="6242830"/>
                        <a:ext cx="6985596" cy="492136"/>
                      </a:xfrm>
                      <a:prstGeom prst="rect">
                        <a:avLst/>
                      </a:prstGeom>
                      <a:solidFill>
                        <a:srgbClr val="FFC000"/>
                      </a:solidFill>
                    </p:spPr>
                  </p:pic>
                </p:oleObj>
              </mc:Fallback>
            </mc:AlternateContent>
          </a:graphicData>
        </a:graphic>
      </p:graphicFrame>
      <p:sp>
        <p:nvSpPr>
          <p:cNvPr id="12" name="椭圆 11"/>
          <p:cNvSpPr/>
          <p:nvPr/>
        </p:nvSpPr>
        <p:spPr>
          <a:xfrm>
            <a:off x="5098211" y="2837730"/>
            <a:ext cx="1457864" cy="983772"/>
          </a:xfrm>
          <a:prstGeom prst="ellipse">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6349041" y="3767616"/>
            <a:ext cx="1457864" cy="983772"/>
          </a:xfrm>
          <a:prstGeom prst="ellipse">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41043" y="0"/>
            <a:ext cx="2749471" cy="707886"/>
          </a:xfrm>
          <a:prstGeom prst="rect">
            <a:avLst/>
          </a:prstGeom>
        </p:spPr>
        <p:txBody>
          <a:bodyPr wrap="none">
            <a:spAutoFit/>
          </a:bodyPr>
          <a:lstStyle/>
          <a:p>
            <a:pPr lvl="0"/>
            <a:r>
              <a:rPr lang="zh-CN" altLang="zh-CN" sz="4000" b="1" cap="all" dirty="0"/>
              <a:t>倾向值匹配</a:t>
            </a:r>
          </a:p>
        </p:txBody>
      </p:sp>
      <p:sp>
        <p:nvSpPr>
          <p:cNvPr id="4" name="矩形 3"/>
          <p:cNvSpPr/>
          <p:nvPr/>
        </p:nvSpPr>
        <p:spPr>
          <a:xfrm>
            <a:off x="411699" y="826633"/>
            <a:ext cx="8138972" cy="5078313"/>
          </a:xfrm>
          <a:prstGeom prst="rect">
            <a:avLst/>
          </a:prstGeom>
        </p:spPr>
        <p:txBody>
          <a:bodyPr wrap="square">
            <a:spAutoFit/>
          </a:bodyPr>
          <a:lstStyle/>
          <a:p>
            <a:pPr>
              <a:lnSpc>
                <a:spcPct val="150000"/>
              </a:lnSpc>
            </a:pPr>
            <a:r>
              <a:rPr lang="zh-CN" altLang="zh-CN" sz="2400" dirty="0"/>
              <a:t>倾向值匹配将协变量综合成一个倾向值得分，再用该得分进行近邻匹配。 </a:t>
            </a:r>
            <a:endParaRPr lang="en-US" altLang="zh-CN" sz="2400" dirty="0"/>
          </a:p>
          <a:p>
            <a:pPr>
              <a:lnSpc>
                <a:spcPct val="150000"/>
              </a:lnSpc>
            </a:pPr>
            <a:endParaRPr lang="zh-CN" altLang="en-US" sz="2400" dirty="0"/>
          </a:p>
          <a:p>
            <a:pPr>
              <a:lnSpc>
                <a:spcPct val="150000"/>
              </a:lnSpc>
            </a:pPr>
            <a:r>
              <a:rPr lang="zh-CN" altLang="zh-CN" sz="2400" dirty="0"/>
              <a:t>用</a:t>
            </a:r>
            <a:r>
              <a:rPr lang="en-US" altLang="zh-CN" sz="2400" dirty="0"/>
              <a:t>d</a:t>
            </a:r>
            <a:r>
              <a:rPr lang="zh-CN" altLang="zh-CN" sz="2400" dirty="0"/>
              <a:t>对协变量做</a:t>
            </a:r>
            <a:r>
              <a:rPr lang="en-US" altLang="zh-CN" sz="2400" dirty="0" err="1"/>
              <a:t>probit</a:t>
            </a:r>
            <a:r>
              <a:rPr lang="zh-CN" altLang="zh-CN" sz="2400" dirty="0"/>
              <a:t>或</a:t>
            </a:r>
            <a:r>
              <a:rPr lang="en-US" altLang="zh-CN" sz="2400" dirty="0" err="1"/>
              <a:t>logit</a:t>
            </a:r>
            <a:r>
              <a:rPr lang="zh-CN" altLang="zh-CN" sz="2400" dirty="0"/>
              <a:t>估计并预测出倾向值后，又有三种处理办法：</a:t>
            </a:r>
            <a:endParaRPr lang="en-US" altLang="zh-CN" sz="2400" dirty="0"/>
          </a:p>
          <a:p>
            <a:pPr>
              <a:lnSpc>
                <a:spcPct val="150000"/>
              </a:lnSpc>
            </a:pPr>
            <a:r>
              <a:rPr lang="zh-CN" altLang="zh-CN" sz="2400" dirty="0"/>
              <a:t>第一种是用倾向值作为新的协变量，用近邻匹配进行估计；</a:t>
            </a:r>
            <a:endParaRPr lang="en-US" altLang="zh-CN" sz="2400" dirty="0"/>
          </a:p>
          <a:p>
            <a:pPr>
              <a:lnSpc>
                <a:spcPct val="150000"/>
              </a:lnSpc>
            </a:pPr>
            <a:r>
              <a:rPr lang="zh-CN" altLang="zh-CN" sz="2400" dirty="0"/>
              <a:t>第二种是用倾向值作为权重，进行逆概率加权；</a:t>
            </a:r>
            <a:endParaRPr lang="en-US" altLang="zh-CN" sz="2400" dirty="0"/>
          </a:p>
          <a:p>
            <a:pPr>
              <a:lnSpc>
                <a:spcPct val="150000"/>
              </a:lnSpc>
            </a:pPr>
            <a:r>
              <a:rPr lang="zh-CN" altLang="zh-CN" sz="2400" dirty="0"/>
              <a:t>第三种是将没有匹配的样本删除，或者仅保留倾向值在某一区间</a:t>
            </a:r>
            <a:r>
              <a:rPr lang="zh-CN" altLang="en-US" sz="2400" dirty="0"/>
              <a:t>内</a:t>
            </a:r>
            <a:r>
              <a:rPr lang="zh-CN" altLang="zh-CN" sz="2400" dirty="0"/>
              <a:t>如</a:t>
            </a:r>
            <a:r>
              <a:rPr lang="zh-CN" altLang="en-US" sz="2400" dirty="0"/>
              <a:t>（</a:t>
            </a:r>
            <a:r>
              <a:rPr lang="en-US" altLang="zh-CN" sz="2400" dirty="0"/>
              <a:t>0.1</a:t>
            </a:r>
            <a:r>
              <a:rPr lang="zh-CN" altLang="en-US" sz="2400" dirty="0"/>
              <a:t>，</a:t>
            </a:r>
            <a:r>
              <a:rPr lang="en-US" altLang="zh-CN" sz="2400" dirty="0"/>
              <a:t>0.9</a:t>
            </a:r>
            <a:r>
              <a:rPr lang="zh-CN" altLang="en-US" sz="2400" dirty="0"/>
              <a:t>）</a:t>
            </a:r>
            <a:r>
              <a:rPr lang="zh-CN" altLang="zh-CN" sz="2400" dirty="0"/>
              <a:t>的样本进行简单回归估计 </a:t>
            </a:r>
            <a:endParaRPr lang="zh-CN" altLang="en-US" sz="2400" dirty="0"/>
          </a:p>
        </p:txBody>
      </p:sp>
      <p:sp>
        <p:nvSpPr>
          <p:cNvPr id="5" name="页脚占位符 4"/>
          <p:cNvSpPr>
            <a:spLocks noGrp="1"/>
          </p:cNvSpPr>
          <p:nvPr>
            <p:ph type="ftr" sz="quarter" idx="11"/>
          </p:nvPr>
        </p:nvSpPr>
        <p:spPr/>
        <p:txBody>
          <a:bodyPr/>
          <a:lstStyle/>
          <a:p>
            <a:r>
              <a:rPr lang="zh-CN" altLang="en-US"/>
              <a:t>中国人民大学，陈传波</a:t>
            </a:r>
          </a:p>
        </p:txBody>
      </p:sp>
      <p:sp>
        <p:nvSpPr>
          <p:cNvPr id="6" name="日期占位符 5"/>
          <p:cNvSpPr>
            <a:spLocks noGrp="1"/>
          </p:cNvSpPr>
          <p:nvPr>
            <p:ph type="dt" sz="half" idx="10"/>
          </p:nvPr>
        </p:nvSpPr>
        <p:spPr/>
        <p:txBody>
          <a:bodyPr/>
          <a:lstStyle/>
          <a:p>
            <a:fld id="{46A373E6-A7BE-4AB0-B9B5-EEE42D5AD379}" type="datetime1">
              <a:rPr lang="zh-CN" altLang="en-US" smtClean="0"/>
              <a:t>2021/3/2</a:t>
            </a:fld>
            <a:endParaRPr lang="zh-CN" altLang="en-US"/>
          </a:p>
        </p:txBody>
      </p:sp>
      <p:sp>
        <p:nvSpPr>
          <p:cNvPr id="7" name="灯片编号占位符 6"/>
          <p:cNvSpPr>
            <a:spLocks noGrp="1"/>
          </p:cNvSpPr>
          <p:nvPr>
            <p:ph type="sldNum" sz="quarter" idx="12"/>
          </p:nvPr>
        </p:nvSpPr>
        <p:spPr/>
        <p:txBody>
          <a:bodyPr/>
          <a:lstStyle/>
          <a:p>
            <a:fld id="{56EE4887-718C-4F6C-B633-5C6D1B02979E}" type="slidenum">
              <a:rPr lang="zh-CN" altLang="en-US" smtClean="0"/>
              <a:t>113</a:t>
            </a:fld>
            <a:endParaRPr lang="zh-CN" altLang="en-US"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2041"/>
            <a:ext cx="9144000" cy="646331"/>
          </a:xfrm>
          <a:prstGeom prst="rect">
            <a:avLst/>
          </a:prstGeom>
        </p:spPr>
        <p:txBody>
          <a:bodyPr wrap="square">
            <a:spAutoFit/>
          </a:bodyPr>
          <a:lstStyle/>
          <a:p>
            <a:pPr algn="ctr"/>
            <a:r>
              <a:rPr lang="zh-CN" altLang="en-US" sz="3600" dirty="0"/>
              <a:t>逆条件概率加权法</a:t>
            </a:r>
          </a:p>
        </p:txBody>
      </p:sp>
      <p:sp>
        <p:nvSpPr>
          <p:cNvPr id="10" name="矩形 9"/>
          <p:cNvSpPr/>
          <p:nvPr/>
        </p:nvSpPr>
        <p:spPr>
          <a:xfrm>
            <a:off x="167165" y="851554"/>
            <a:ext cx="8361096" cy="1477328"/>
          </a:xfrm>
          <a:prstGeom prst="rect">
            <a:avLst/>
          </a:prstGeom>
        </p:spPr>
        <p:txBody>
          <a:bodyPr wrap="square">
            <a:spAutoFit/>
          </a:bodyPr>
          <a:lstStyle/>
          <a:p>
            <a:pPr>
              <a:lnSpc>
                <a:spcPct val="150000"/>
              </a:lnSpc>
            </a:pPr>
            <a:r>
              <a:rPr lang="zh-CN" altLang="en-US" sz="2000" dirty="0"/>
              <a:t>以</a:t>
            </a:r>
            <a:r>
              <a:rPr lang="zh-CN" altLang="zh-CN" sz="2000" dirty="0"/>
              <a:t>协变量</a:t>
            </a:r>
            <a:r>
              <a:rPr lang="en-US" altLang="zh-CN" sz="2000" dirty="0"/>
              <a:t>x</a:t>
            </a:r>
            <a:r>
              <a:rPr lang="zh-CN" altLang="zh-CN" sz="2000" dirty="0"/>
              <a:t>（</a:t>
            </a:r>
            <a:r>
              <a:rPr lang="zh-CN" altLang="en-US" sz="2000" dirty="0"/>
              <a:t>如性别</a:t>
            </a:r>
            <a:r>
              <a:rPr lang="zh-CN" altLang="zh-CN" sz="2000" dirty="0"/>
              <a:t>）</a:t>
            </a:r>
            <a:r>
              <a:rPr lang="zh-CN" altLang="en-US" sz="2000" dirty="0"/>
              <a:t>为条件</a:t>
            </a:r>
            <a:r>
              <a:rPr lang="zh-CN" altLang="zh-CN" sz="2000" dirty="0"/>
              <a:t>，</a:t>
            </a:r>
            <a:r>
              <a:rPr lang="zh-CN" altLang="en-US" sz="2000" dirty="0"/>
              <a:t>计算被处理（或不被处理）的条件概率</a:t>
            </a:r>
            <a:r>
              <a:rPr lang="zh-CN" altLang="zh-CN" sz="2000" dirty="0"/>
              <a:t>，</a:t>
            </a:r>
            <a:r>
              <a:rPr lang="zh-CN" altLang="en-US" sz="2000" dirty="0"/>
              <a:t>以此条件概率的倒数为权重（逆条件概率加权），分组加权求均值，即可估计出被处理（或不被处理）组的平均潜在因变量结果。</a:t>
            </a:r>
          </a:p>
        </p:txBody>
      </p:sp>
      <p:sp>
        <p:nvSpPr>
          <p:cNvPr id="4" name="页脚占位符 3"/>
          <p:cNvSpPr>
            <a:spLocks noGrp="1"/>
          </p:cNvSpPr>
          <p:nvPr>
            <p:ph type="ftr" sz="quarter" idx="11"/>
          </p:nvPr>
        </p:nvSpPr>
        <p:spPr/>
        <p:txBody>
          <a:bodyPr/>
          <a:lstStyle/>
          <a:p>
            <a:r>
              <a:rPr lang="zh-CN" altLang="en-US"/>
              <a:t>中国人民大学，陈传波</a:t>
            </a:r>
          </a:p>
        </p:txBody>
      </p:sp>
      <p:sp>
        <p:nvSpPr>
          <p:cNvPr id="8" name="日期占位符 7"/>
          <p:cNvSpPr>
            <a:spLocks noGrp="1"/>
          </p:cNvSpPr>
          <p:nvPr>
            <p:ph type="dt" sz="half" idx="10"/>
          </p:nvPr>
        </p:nvSpPr>
        <p:spPr/>
        <p:txBody>
          <a:bodyPr/>
          <a:lstStyle/>
          <a:p>
            <a:fld id="{E13076B9-1BD0-47DA-B964-DD0065C24CD9}" type="datetime1">
              <a:rPr lang="zh-CN" altLang="en-US" smtClean="0"/>
              <a:t>2021/3/2</a:t>
            </a:fld>
            <a:endParaRPr lang="zh-CN" altLang="en-US"/>
          </a:p>
        </p:txBody>
      </p:sp>
      <p:sp>
        <p:nvSpPr>
          <p:cNvPr id="9" name="灯片编号占位符 8"/>
          <p:cNvSpPr>
            <a:spLocks noGrp="1"/>
          </p:cNvSpPr>
          <p:nvPr>
            <p:ph type="sldNum" sz="quarter" idx="12"/>
          </p:nvPr>
        </p:nvSpPr>
        <p:spPr/>
        <p:txBody>
          <a:bodyPr/>
          <a:lstStyle/>
          <a:p>
            <a:fld id="{56EE4887-718C-4F6C-B633-5C6D1B02979E}" type="slidenum">
              <a:rPr lang="zh-CN" altLang="en-US" smtClean="0"/>
              <a:t>114</a:t>
            </a:fld>
            <a:endParaRPr lang="zh-CN" altLang="en-US" dirty="0"/>
          </a:p>
        </p:txBody>
      </p:sp>
      <p:graphicFrame>
        <p:nvGraphicFramePr>
          <p:cNvPr id="11" name="表格 10"/>
          <p:cNvGraphicFramePr>
            <a:graphicFrameLocks noGrp="1"/>
          </p:cNvGraphicFramePr>
          <p:nvPr/>
        </p:nvGraphicFramePr>
        <p:xfrm>
          <a:off x="294581" y="2403325"/>
          <a:ext cx="8754528" cy="1981200"/>
        </p:xfrm>
        <a:graphic>
          <a:graphicData uri="http://schemas.openxmlformats.org/drawingml/2006/table">
            <a:tbl>
              <a:tblPr firstRow="1" bandRow="1">
                <a:tableStyleId>{5940675A-B579-460E-94D1-54222C63F5DA}</a:tableStyleId>
              </a:tblPr>
              <a:tblGrid>
                <a:gridCol w="671577">
                  <a:extLst>
                    <a:ext uri="{9D8B030D-6E8A-4147-A177-3AD203B41FA5}">
                      <a16:colId xmlns:a16="http://schemas.microsoft.com/office/drawing/2014/main" val="20000"/>
                    </a:ext>
                  </a:extLst>
                </a:gridCol>
                <a:gridCol w="1026544">
                  <a:extLst>
                    <a:ext uri="{9D8B030D-6E8A-4147-A177-3AD203B41FA5}">
                      <a16:colId xmlns:a16="http://schemas.microsoft.com/office/drawing/2014/main" val="20001"/>
                    </a:ext>
                  </a:extLst>
                </a:gridCol>
                <a:gridCol w="560717">
                  <a:extLst>
                    <a:ext uri="{9D8B030D-6E8A-4147-A177-3AD203B41FA5}">
                      <a16:colId xmlns:a16="http://schemas.microsoft.com/office/drawing/2014/main" val="20002"/>
                    </a:ext>
                  </a:extLst>
                </a:gridCol>
                <a:gridCol w="595223">
                  <a:extLst>
                    <a:ext uri="{9D8B030D-6E8A-4147-A177-3AD203B41FA5}">
                      <a16:colId xmlns:a16="http://schemas.microsoft.com/office/drawing/2014/main" val="20003"/>
                    </a:ext>
                  </a:extLst>
                </a:gridCol>
                <a:gridCol w="1104181">
                  <a:extLst>
                    <a:ext uri="{9D8B030D-6E8A-4147-A177-3AD203B41FA5}">
                      <a16:colId xmlns:a16="http://schemas.microsoft.com/office/drawing/2014/main" val="20004"/>
                    </a:ext>
                  </a:extLst>
                </a:gridCol>
                <a:gridCol w="2329132">
                  <a:extLst>
                    <a:ext uri="{9D8B030D-6E8A-4147-A177-3AD203B41FA5}">
                      <a16:colId xmlns:a16="http://schemas.microsoft.com/office/drawing/2014/main" val="20005"/>
                    </a:ext>
                  </a:extLst>
                </a:gridCol>
                <a:gridCol w="1069373">
                  <a:extLst>
                    <a:ext uri="{9D8B030D-6E8A-4147-A177-3AD203B41FA5}">
                      <a16:colId xmlns:a16="http://schemas.microsoft.com/office/drawing/2014/main" val="20006"/>
                    </a:ext>
                  </a:extLst>
                </a:gridCol>
                <a:gridCol w="1397781">
                  <a:extLst>
                    <a:ext uri="{9D8B030D-6E8A-4147-A177-3AD203B41FA5}">
                      <a16:colId xmlns:a16="http://schemas.microsoft.com/office/drawing/2014/main" val="20007"/>
                    </a:ext>
                  </a:extLst>
                </a:gridCol>
              </a:tblGrid>
              <a:tr h="396240">
                <a:tc>
                  <a:txBody>
                    <a:bodyPr/>
                    <a:lstStyle/>
                    <a:p>
                      <a:pPr algn="ctr"/>
                      <a:r>
                        <a:rPr lang="en-US" altLang="zh-CN" sz="2000" b="1" dirty="0" smtClean="0"/>
                        <a:t>id</a:t>
                      </a:r>
                      <a:endParaRPr lang="zh-CN" altLang="en-US" sz="2000" b="1" dirty="0"/>
                    </a:p>
                  </a:txBody>
                  <a:tcPr>
                    <a:solidFill>
                      <a:schemeClr val="bg1"/>
                    </a:solidFill>
                  </a:tcPr>
                </a:tc>
                <a:tc>
                  <a:txBody>
                    <a:bodyPr/>
                    <a:lstStyle/>
                    <a:p>
                      <a:pPr algn="ctr"/>
                      <a:r>
                        <a:rPr lang="en-US" altLang="zh-CN" sz="2000" b="1" dirty="0"/>
                        <a:t>y</a:t>
                      </a:r>
                      <a:endParaRPr lang="zh-CN" altLang="en-US" sz="2000" b="1" dirty="0"/>
                    </a:p>
                  </a:txBody>
                  <a:tcPr>
                    <a:solidFill>
                      <a:schemeClr val="bg1"/>
                    </a:solidFill>
                  </a:tcPr>
                </a:tc>
                <a:tc>
                  <a:txBody>
                    <a:bodyPr/>
                    <a:lstStyle/>
                    <a:p>
                      <a:pPr algn="ctr"/>
                      <a:r>
                        <a:rPr lang="en-US" altLang="zh-CN" sz="2000" b="1" dirty="0" smtClean="0"/>
                        <a:t>d</a:t>
                      </a:r>
                      <a:endParaRPr lang="zh-CN" altLang="en-US" sz="2000" b="1" dirty="0"/>
                    </a:p>
                  </a:txBody>
                  <a:tcPr>
                    <a:solidFill>
                      <a:schemeClr val="bg1"/>
                    </a:solidFill>
                  </a:tcPr>
                </a:tc>
                <a:tc>
                  <a:txBody>
                    <a:bodyPr/>
                    <a:lstStyle/>
                    <a:p>
                      <a:pPr algn="ctr"/>
                      <a:r>
                        <a:rPr lang="en-US" altLang="zh-CN" sz="2000" b="1" dirty="0"/>
                        <a:t>x</a:t>
                      </a:r>
                      <a:endParaRPr lang="zh-CN" altLang="en-US" sz="2000" b="1" dirty="0"/>
                    </a:p>
                  </a:txBody>
                  <a:tcPr>
                    <a:solidFill>
                      <a:schemeClr val="bg1"/>
                    </a:solidFill>
                  </a:tcPr>
                </a:tc>
                <a:tc>
                  <a:txBody>
                    <a:bodyPr/>
                    <a:lstStyle/>
                    <a:p>
                      <a:pPr algn="ctr"/>
                      <a:r>
                        <a:rPr lang="en-US" altLang="zh-CN" sz="2000" b="1" dirty="0" smtClean="0"/>
                        <a:t>weight</a:t>
                      </a:r>
                      <a:endParaRPr lang="zh-CN" altLang="en-US" sz="2000" b="1" dirty="0"/>
                    </a:p>
                  </a:txBody>
                  <a:tcPr>
                    <a:solidFill>
                      <a:schemeClr val="bg1"/>
                    </a:solidFill>
                  </a:tcPr>
                </a:tc>
                <a:tc>
                  <a:txBody>
                    <a:bodyPr/>
                    <a:lstStyle/>
                    <a:p>
                      <a:pPr algn="ctr"/>
                      <a:r>
                        <a:rPr lang="en-US" altLang="zh-CN" sz="2000" b="1" dirty="0"/>
                        <a:t>y0</a:t>
                      </a:r>
                      <a:endParaRPr lang="zh-CN" altLang="en-US" sz="2000" b="1" dirty="0"/>
                    </a:p>
                  </a:txBody>
                  <a:tcPr>
                    <a:solidFill>
                      <a:schemeClr val="bg1"/>
                    </a:solidFill>
                  </a:tcPr>
                </a:tc>
                <a:tc>
                  <a:txBody>
                    <a:bodyPr/>
                    <a:lstStyle/>
                    <a:p>
                      <a:pPr algn="ctr"/>
                      <a:r>
                        <a:rPr lang="en-US" altLang="zh-CN" sz="2000" b="1" dirty="0"/>
                        <a:t>y1</a:t>
                      </a:r>
                      <a:endParaRPr lang="zh-CN" altLang="en-US" sz="2000" b="1" dirty="0"/>
                    </a:p>
                  </a:txBody>
                  <a:tcPr>
                    <a:solidFill>
                      <a:schemeClr val="bg1"/>
                    </a:solidFill>
                  </a:tcPr>
                </a:tc>
                <a:tc>
                  <a:txBody>
                    <a:bodyPr/>
                    <a:lstStyle/>
                    <a:p>
                      <a:pPr algn="ctr"/>
                      <a:r>
                        <a:rPr lang="zh-CN" altLang="en-US" sz="2000" b="1" dirty="0" smtClean="0"/>
                        <a:t>条件概率</a:t>
                      </a:r>
                      <a:endParaRPr lang="zh-CN" altLang="en-US" sz="2000" b="1" dirty="0"/>
                    </a:p>
                  </a:txBody>
                  <a:tcPr>
                    <a:solidFill>
                      <a:schemeClr val="bg1"/>
                    </a:solidFill>
                  </a:tcPr>
                </a:tc>
                <a:extLst>
                  <a:ext uri="{0D108BD9-81ED-4DB2-BD59-A6C34878D82A}">
                    <a16:rowId xmlns:a16="http://schemas.microsoft.com/office/drawing/2014/main" val="10000"/>
                  </a:ext>
                </a:extLst>
              </a:tr>
              <a:tr h="396240">
                <a:tc>
                  <a:txBody>
                    <a:bodyPr/>
                    <a:lstStyle/>
                    <a:p>
                      <a:pPr algn="ctr"/>
                      <a:r>
                        <a:rPr lang="en-US" altLang="zh-CN" sz="2000" dirty="0" smtClean="0"/>
                        <a:t>1</a:t>
                      </a:r>
                      <a:endParaRPr lang="zh-CN" altLang="en-US" sz="2000" dirty="0"/>
                    </a:p>
                  </a:txBody>
                  <a:tcPr>
                    <a:solidFill>
                      <a:schemeClr val="bg1"/>
                    </a:solidFill>
                  </a:tcPr>
                </a:tc>
                <a:tc>
                  <a:txBody>
                    <a:bodyPr/>
                    <a:lstStyle/>
                    <a:p>
                      <a:pPr algn="ctr"/>
                      <a:r>
                        <a:rPr lang="en-US" altLang="zh-CN" sz="2000" dirty="0"/>
                        <a:t>172</a:t>
                      </a:r>
                      <a:endParaRPr lang="zh-CN" altLang="en-US" sz="2000" dirty="0"/>
                    </a:p>
                  </a:txBody>
                  <a:tcPr>
                    <a:solidFill>
                      <a:schemeClr val="bg1"/>
                    </a:solidFill>
                  </a:tcPr>
                </a:tc>
                <a:tc>
                  <a:txBody>
                    <a:bodyPr/>
                    <a:lstStyle/>
                    <a:p>
                      <a:pPr algn="ctr"/>
                      <a:r>
                        <a:rPr lang="en-US" altLang="zh-CN" sz="2000" dirty="0" smtClean="0"/>
                        <a:t>1</a:t>
                      </a:r>
                      <a:endParaRPr lang="zh-CN" altLang="en-US" sz="2000" dirty="0"/>
                    </a:p>
                  </a:txBody>
                  <a:tcPr>
                    <a:solidFill>
                      <a:schemeClr val="bg1"/>
                    </a:solidFill>
                  </a:tcPr>
                </a:tc>
                <a:tc>
                  <a:txBody>
                    <a:bodyPr/>
                    <a:lstStyle/>
                    <a:p>
                      <a:pPr algn="ctr"/>
                      <a:r>
                        <a:rPr lang="en-US" altLang="zh-CN" sz="2000" dirty="0" smtClean="0"/>
                        <a:t>1</a:t>
                      </a:r>
                      <a:endParaRPr lang="zh-CN" altLang="en-US" sz="2000" dirty="0"/>
                    </a:p>
                  </a:txBody>
                  <a:tcPr>
                    <a:solidFill>
                      <a:schemeClr val="bg1"/>
                    </a:solidFill>
                  </a:tcPr>
                </a:tc>
                <a:tc>
                  <a:txBody>
                    <a:bodyPr/>
                    <a:lstStyle/>
                    <a:p>
                      <a:pPr algn="ctr"/>
                      <a:r>
                        <a:rPr lang="en-US" altLang="zh-CN" sz="2000" dirty="0" smtClean="0"/>
                        <a:t>8</a:t>
                      </a:r>
                      <a:endParaRPr lang="zh-CN" altLang="en-US" sz="2000" dirty="0"/>
                    </a:p>
                  </a:txBody>
                  <a:tcPr>
                    <a:solidFill>
                      <a:schemeClr val="bg1"/>
                    </a:solidFill>
                  </a:tcPr>
                </a:tc>
                <a:tc>
                  <a:txBody>
                    <a:bodyPr/>
                    <a:lstStyle/>
                    <a:p>
                      <a:endParaRPr lang="zh-CN"/>
                    </a:p>
                  </a:txBody>
                  <a:tcPr>
                    <a:blipFill rotWithShape="0">
                      <a:blip r:embed="rId3"/>
                      <a:stretch>
                        <a:fillRect l="-170419" t="-112308" r="-106545" b="-327692"/>
                      </a:stretch>
                    </a:blipFill>
                  </a:tcPr>
                </a:tc>
                <a:tc>
                  <a:txBody>
                    <a:bodyPr/>
                    <a:lstStyle/>
                    <a:p>
                      <a:pPr algn="ctr"/>
                      <a:r>
                        <a:rPr lang="en-US" altLang="zh-CN" sz="2000" dirty="0" smtClean="0"/>
                        <a:t>172</a:t>
                      </a:r>
                      <a:endParaRPr lang="zh-CN" altLang="en-US" sz="2000" dirty="0"/>
                    </a:p>
                  </a:txBody>
                  <a:tcPr>
                    <a:solidFill>
                      <a:schemeClr val="bg1"/>
                    </a:solidFill>
                  </a:tcPr>
                </a:tc>
                <a:tc>
                  <a:txBody>
                    <a:bodyPr/>
                    <a:lstStyle/>
                    <a:p>
                      <a:pPr algn="ctr"/>
                      <a:r>
                        <a:rPr lang="en-US" altLang="zh-CN" sz="2000" dirty="0" smtClean="0"/>
                        <a:t>0.2</a:t>
                      </a:r>
                      <a:endParaRPr lang="zh-CN" altLang="en-US" sz="2000" dirty="0"/>
                    </a:p>
                  </a:txBody>
                  <a:tcPr>
                    <a:solidFill>
                      <a:schemeClr val="bg1"/>
                    </a:solidFill>
                  </a:tcPr>
                </a:tc>
                <a:extLst>
                  <a:ext uri="{0D108BD9-81ED-4DB2-BD59-A6C34878D82A}">
                    <a16:rowId xmlns:a16="http://schemas.microsoft.com/office/drawing/2014/main" val="10001"/>
                  </a:ext>
                </a:extLst>
              </a:tr>
              <a:tr h="396240">
                <a:tc>
                  <a:txBody>
                    <a:bodyPr/>
                    <a:lstStyle/>
                    <a:p>
                      <a:pPr algn="ctr"/>
                      <a:r>
                        <a:rPr lang="en-US" altLang="zh-CN" sz="2000" dirty="0" smtClean="0"/>
                        <a:t>2</a:t>
                      </a:r>
                      <a:endParaRPr lang="zh-CN" altLang="en-US" sz="2000" dirty="0"/>
                    </a:p>
                  </a:txBody>
                  <a:tcPr>
                    <a:solidFill>
                      <a:schemeClr val="bg1"/>
                    </a:solidFill>
                  </a:tcPr>
                </a:tc>
                <a:tc>
                  <a:txBody>
                    <a:bodyPr/>
                    <a:lstStyle/>
                    <a:p>
                      <a:pPr algn="ctr"/>
                      <a:r>
                        <a:rPr lang="en-US" altLang="zh-CN" sz="2000" dirty="0"/>
                        <a:t>164</a:t>
                      </a:r>
                      <a:endParaRPr lang="zh-CN" altLang="en-US" sz="2000" dirty="0"/>
                    </a:p>
                  </a:txBody>
                  <a:tcPr>
                    <a:solidFill>
                      <a:schemeClr val="bg1"/>
                    </a:solidFill>
                  </a:tcPr>
                </a:tc>
                <a:tc>
                  <a:txBody>
                    <a:bodyPr/>
                    <a:lstStyle/>
                    <a:p>
                      <a:pPr algn="ctr"/>
                      <a:r>
                        <a:rPr lang="en-US" altLang="zh-CN" sz="2000" dirty="0"/>
                        <a:t>1</a:t>
                      </a:r>
                      <a:endParaRPr lang="zh-CN" altLang="en-US" sz="2000" dirty="0"/>
                    </a:p>
                  </a:txBody>
                  <a:tcPr>
                    <a:solidFill>
                      <a:schemeClr val="bg1"/>
                    </a:solidFill>
                  </a:tcPr>
                </a:tc>
                <a:tc>
                  <a:txBody>
                    <a:bodyPr/>
                    <a:lstStyle/>
                    <a:p>
                      <a:pPr algn="ctr"/>
                      <a:r>
                        <a:rPr lang="en-US" altLang="zh-CN" sz="2000" dirty="0" smtClean="0"/>
                        <a:t>0</a:t>
                      </a:r>
                      <a:endParaRPr lang="zh-CN" altLang="en-US" sz="2000" dirty="0"/>
                    </a:p>
                  </a:txBody>
                  <a:tcPr>
                    <a:solidFill>
                      <a:schemeClr val="bg1"/>
                    </a:solidFill>
                  </a:tcPr>
                </a:tc>
                <a:tc>
                  <a:txBody>
                    <a:bodyPr/>
                    <a:lstStyle/>
                    <a:p>
                      <a:pPr algn="ctr"/>
                      <a:r>
                        <a:rPr lang="en-US" altLang="zh-CN" sz="2000" dirty="0" smtClean="0"/>
                        <a:t>45</a:t>
                      </a:r>
                      <a:endParaRPr lang="zh-CN" altLang="en-US" sz="2000" dirty="0"/>
                    </a:p>
                  </a:txBody>
                  <a:tcPr>
                    <a:solidFill>
                      <a:schemeClr val="bg1"/>
                    </a:solidFill>
                  </a:tcPr>
                </a:tc>
                <a:tc>
                  <a:txBody>
                    <a:bodyPr/>
                    <a:lstStyle/>
                    <a:p>
                      <a:endParaRPr lang="zh-CN"/>
                    </a:p>
                  </a:txBody>
                  <a:tcPr>
                    <a:blipFill rotWithShape="0">
                      <a:blip r:embed="rId3"/>
                      <a:stretch>
                        <a:fillRect l="-170419" t="-209091" r="-106545" b="-222727"/>
                      </a:stretch>
                    </a:blipFill>
                  </a:tcPr>
                </a:tc>
                <a:tc>
                  <a:txBody>
                    <a:bodyPr/>
                    <a:lstStyle/>
                    <a:p>
                      <a:pPr algn="ctr"/>
                      <a:r>
                        <a:rPr lang="en-US" altLang="zh-CN" sz="2000" dirty="0"/>
                        <a:t>164</a:t>
                      </a:r>
                      <a:endParaRPr lang="zh-CN" altLang="en-US" sz="2000" dirty="0"/>
                    </a:p>
                  </a:txBody>
                  <a:tcPr>
                    <a:solidFill>
                      <a:schemeClr val="bg1"/>
                    </a:solidFill>
                  </a:tcPr>
                </a:tc>
                <a:tc>
                  <a:txBody>
                    <a:bodyPr/>
                    <a:lstStyle/>
                    <a:p>
                      <a:pPr algn="ctr"/>
                      <a:r>
                        <a:rPr lang="en-US" altLang="zh-CN" sz="2000" dirty="0" smtClean="0"/>
                        <a:t>0.75</a:t>
                      </a:r>
                      <a:endParaRPr lang="zh-CN" altLang="en-US" sz="2000" dirty="0"/>
                    </a:p>
                  </a:txBody>
                  <a:tcPr>
                    <a:solidFill>
                      <a:schemeClr val="bg1"/>
                    </a:solidFill>
                  </a:tcPr>
                </a:tc>
                <a:extLst>
                  <a:ext uri="{0D108BD9-81ED-4DB2-BD59-A6C34878D82A}">
                    <a16:rowId xmlns:a16="http://schemas.microsoft.com/office/drawing/2014/main" val="10002"/>
                  </a:ext>
                </a:extLst>
              </a:tr>
              <a:tr h="396240">
                <a:tc>
                  <a:txBody>
                    <a:bodyPr/>
                    <a:lstStyle/>
                    <a:p>
                      <a:pPr algn="ctr"/>
                      <a:r>
                        <a:rPr lang="en-US" altLang="zh-CN" sz="2000" dirty="0" smtClean="0"/>
                        <a:t>3</a:t>
                      </a:r>
                      <a:endParaRPr lang="zh-CN" altLang="en-US" sz="2000" dirty="0"/>
                    </a:p>
                  </a:txBody>
                  <a:tcPr>
                    <a:solidFill>
                      <a:schemeClr val="bg1"/>
                    </a:solidFill>
                  </a:tcPr>
                </a:tc>
                <a:tc>
                  <a:txBody>
                    <a:bodyPr/>
                    <a:lstStyle/>
                    <a:p>
                      <a:pPr algn="ctr"/>
                      <a:r>
                        <a:rPr lang="en-US" altLang="zh-CN" sz="2000" dirty="0" smtClean="0"/>
                        <a:t>170</a:t>
                      </a:r>
                      <a:endParaRPr lang="zh-CN" altLang="en-US" sz="2000" dirty="0"/>
                    </a:p>
                  </a:txBody>
                  <a:tcPr>
                    <a:solidFill>
                      <a:schemeClr val="bg1"/>
                    </a:solidFill>
                  </a:tcPr>
                </a:tc>
                <a:tc>
                  <a:txBody>
                    <a:bodyPr/>
                    <a:lstStyle/>
                    <a:p>
                      <a:pPr algn="ctr"/>
                      <a:r>
                        <a:rPr lang="en-US" altLang="zh-CN" sz="2000" dirty="0" smtClean="0"/>
                        <a:t>0</a:t>
                      </a:r>
                      <a:endParaRPr lang="zh-CN" altLang="en-US" sz="2000" dirty="0"/>
                    </a:p>
                  </a:txBody>
                  <a:tcPr>
                    <a:solidFill>
                      <a:schemeClr val="bg1"/>
                    </a:solidFill>
                  </a:tcPr>
                </a:tc>
                <a:tc>
                  <a:txBody>
                    <a:bodyPr/>
                    <a:lstStyle/>
                    <a:p>
                      <a:pPr algn="ctr"/>
                      <a:r>
                        <a:rPr lang="en-US" altLang="zh-CN" sz="2000" dirty="0"/>
                        <a:t>1</a:t>
                      </a:r>
                      <a:endParaRPr lang="zh-CN" altLang="en-US" sz="2000" dirty="0"/>
                    </a:p>
                  </a:txBody>
                  <a:tcPr>
                    <a:solidFill>
                      <a:schemeClr val="bg1"/>
                    </a:solidFill>
                  </a:tcPr>
                </a:tc>
                <a:tc>
                  <a:txBody>
                    <a:bodyPr/>
                    <a:lstStyle/>
                    <a:p>
                      <a:pPr algn="ctr"/>
                      <a:r>
                        <a:rPr lang="en-US" altLang="zh-CN" sz="2000" dirty="0" smtClean="0"/>
                        <a:t>32</a:t>
                      </a:r>
                      <a:endParaRPr lang="zh-CN" altLang="en-US" sz="2000" dirty="0"/>
                    </a:p>
                  </a:txBody>
                  <a:tcPr>
                    <a:solidFill>
                      <a:schemeClr val="bg1"/>
                    </a:solidFill>
                  </a:tcPr>
                </a:tc>
                <a:tc>
                  <a:txBody>
                    <a:bodyPr/>
                    <a:lstStyle/>
                    <a:p>
                      <a:pPr algn="ctr"/>
                      <a:r>
                        <a:rPr lang="en-US" altLang="zh-CN" sz="2000" dirty="0" smtClean="0"/>
                        <a:t>170</a:t>
                      </a:r>
                      <a:endParaRPr lang="zh-CN" altLang="en-US" sz="2000" dirty="0"/>
                    </a:p>
                  </a:txBody>
                  <a:tcPr>
                    <a:solidFill>
                      <a:schemeClr val="bg1"/>
                    </a:solidFill>
                  </a:tcPr>
                </a:tc>
                <a:tc>
                  <a:txBody>
                    <a:bodyPr/>
                    <a:lstStyle/>
                    <a:p>
                      <a:pPr algn="ctr"/>
                      <a:r>
                        <a:rPr lang="en-US" altLang="zh-CN" sz="2000" dirty="0" smtClean="0"/>
                        <a:t>172</a:t>
                      </a:r>
                      <a:endParaRPr lang="zh-CN" altLang="en-US" sz="2000" dirty="0"/>
                    </a:p>
                  </a:txBody>
                  <a:tcPr>
                    <a:solidFill>
                      <a:schemeClr val="accent1">
                        <a:lumMod val="60000"/>
                        <a:lumOff val="40000"/>
                      </a:schemeClr>
                    </a:solidFill>
                  </a:tcPr>
                </a:tc>
                <a:tc>
                  <a:txBody>
                    <a:bodyPr/>
                    <a:lstStyle/>
                    <a:p>
                      <a:pPr algn="ctr"/>
                      <a:r>
                        <a:rPr lang="en-US" altLang="zh-CN" sz="2000" dirty="0" smtClean="0"/>
                        <a:t>0.8</a:t>
                      </a:r>
                      <a:endParaRPr lang="zh-CN" altLang="en-US" sz="2000" dirty="0"/>
                    </a:p>
                  </a:txBody>
                  <a:tcPr>
                    <a:solidFill>
                      <a:schemeClr val="bg1"/>
                    </a:solidFill>
                  </a:tcPr>
                </a:tc>
                <a:extLst>
                  <a:ext uri="{0D108BD9-81ED-4DB2-BD59-A6C34878D82A}">
                    <a16:rowId xmlns:a16="http://schemas.microsoft.com/office/drawing/2014/main" val="10003"/>
                  </a:ext>
                </a:extLst>
              </a:tr>
              <a:tr h="396240">
                <a:tc>
                  <a:txBody>
                    <a:bodyPr/>
                    <a:lstStyle/>
                    <a:p>
                      <a:pPr algn="ctr"/>
                      <a:r>
                        <a:rPr lang="en-US" altLang="zh-CN" sz="2000" dirty="0" smtClean="0"/>
                        <a:t>4</a:t>
                      </a:r>
                      <a:endParaRPr lang="zh-CN" altLang="en-US" sz="2000" dirty="0"/>
                    </a:p>
                  </a:txBody>
                  <a:tcPr>
                    <a:solidFill>
                      <a:schemeClr val="bg1"/>
                    </a:solidFill>
                  </a:tcPr>
                </a:tc>
                <a:tc>
                  <a:txBody>
                    <a:bodyPr/>
                    <a:lstStyle/>
                    <a:p>
                      <a:pPr algn="ctr"/>
                      <a:r>
                        <a:rPr lang="en-US" altLang="zh-CN" sz="2000" dirty="0" smtClean="0"/>
                        <a:t>160</a:t>
                      </a:r>
                      <a:endParaRPr lang="zh-CN" altLang="en-US" sz="2000" dirty="0"/>
                    </a:p>
                  </a:txBody>
                  <a:tcPr>
                    <a:solidFill>
                      <a:schemeClr val="bg1"/>
                    </a:solidFill>
                  </a:tcPr>
                </a:tc>
                <a:tc>
                  <a:txBody>
                    <a:bodyPr/>
                    <a:lstStyle/>
                    <a:p>
                      <a:pPr algn="ctr"/>
                      <a:r>
                        <a:rPr lang="en-US" altLang="zh-CN" sz="2000" dirty="0"/>
                        <a:t>0</a:t>
                      </a:r>
                      <a:endParaRPr lang="zh-CN" altLang="en-US" sz="2000" dirty="0"/>
                    </a:p>
                  </a:txBody>
                  <a:tcPr>
                    <a:solidFill>
                      <a:schemeClr val="bg1"/>
                    </a:solidFill>
                  </a:tcPr>
                </a:tc>
                <a:tc>
                  <a:txBody>
                    <a:bodyPr/>
                    <a:lstStyle/>
                    <a:p>
                      <a:pPr algn="ctr"/>
                      <a:r>
                        <a:rPr lang="en-US" altLang="zh-CN" sz="2000" dirty="0"/>
                        <a:t>0</a:t>
                      </a:r>
                      <a:endParaRPr lang="zh-CN" altLang="en-US" sz="2000" dirty="0"/>
                    </a:p>
                  </a:txBody>
                  <a:tcPr>
                    <a:solidFill>
                      <a:schemeClr val="bg1"/>
                    </a:solidFill>
                  </a:tcPr>
                </a:tc>
                <a:tc>
                  <a:txBody>
                    <a:bodyPr/>
                    <a:lstStyle/>
                    <a:p>
                      <a:pPr algn="ctr"/>
                      <a:r>
                        <a:rPr lang="en-US" altLang="zh-CN" sz="2000" dirty="0" smtClean="0"/>
                        <a:t>15</a:t>
                      </a:r>
                      <a:endParaRPr lang="zh-CN" altLang="en-US" sz="2000" dirty="0"/>
                    </a:p>
                  </a:txBody>
                  <a:tcPr>
                    <a:solidFill>
                      <a:schemeClr val="bg1"/>
                    </a:solidFill>
                  </a:tcPr>
                </a:tc>
                <a:tc>
                  <a:txBody>
                    <a:bodyPr/>
                    <a:lstStyle/>
                    <a:p>
                      <a:pPr algn="ctr"/>
                      <a:r>
                        <a:rPr lang="en-US" altLang="zh-CN" sz="2000" dirty="0" smtClean="0"/>
                        <a:t>160</a:t>
                      </a:r>
                      <a:endParaRPr lang="zh-CN" altLang="en-US" sz="2000" dirty="0"/>
                    </a:p>
                  </a:txBody>
                  <a:tcPr>
                    <a:solidFill>
                      <a:schemeClr val="bg1"/>
                    </a:solidFill>
                  </a:tcPr>
                </a:tc>
                <a:tc>
                  <a:txBody>
                    <a:bodyPr/>
                    <a:lstStyle/>
                    <a:p>
                      <a:pPr algn="ctr"/>
                      <a:r>
                        <a:rPr lang="en-US" altLang="zh-CN" sz="2000" dirty="0" smtClean="0"/>
                        <a:t>164</a:t>
                      </a:r>
                      <a:endParaRPr lang="zh-CN" altLang="en-US" sz="2000" dirty="0"/>
                    </a:p>
                  </a:txBody>
                  <a:tcPr>
                    <a:solidFill>
                      <a:schemeClr val="accent1">
                        <a:lumMod val="60000"/>
                        <a:lumOff val="40000"/>
                      </a:schemeClr>
                    </a:solidFill>
                  </a:tcPr>
                </a:tc>
                <a:tc>
                  <a:txBody>
                    <a:bodyPr/>
                    <a:lstStyle/>
                    <a:p>
                      <a:pPr algn="ctr"/>
                      <a:r>
                        <a:rPr lang="en-US" altLang="zh-CN" sz="2000" dirty="0" smtClean="0"/>
                        <a:t>0.25</a:t>
                      </a:r>
                      <a:endParaRPr lang="zh-CN" altLang="en-US" sz="2000" dirty="0"/>
                    </a:p>
                  </a:txBody>
                  <a:tcPr>
                    <a:solidFill>
                      <a:schemeClr val="bg1"/>
                    </a:solidFill>
                  </a:tcPr>
                </a:tc>
                <a:extLst>
                  <a:ext uri="{0D108BD9-81ED-4DB2-BD59-A6C34878D82A}">
                    <a16:rowId xmlns:a16="http://schemas.microsoft.com/office/drawing/2014/main" val="10004"/>
                  </a:ext>
                </a:extLst>
              </a:tr>
            </a:tbl>
          </a:graphicData>
        </a:graphic>
      </p:graphicFrame>
      <p:graphicFrame>
        <p:nvGraphicFramePr>
          <p:cNvPr id="5" name="对象 4"/>
          <p:cNvGraphicFramePr>
            <a:graphicFrameLocks noChangeAspect="1"/>
          </p:cNvGraphicFramePr>
          <p:nvPr/>
        </p:nvGraphicFramePr>
        <p:xfrm>
          <a:off x="79375" y="4727576"/>
          <a:ext cx="8985250" cy="1993900"/>
        </p:xfrm>
        <a:graphic>
          <a:graphicData uri="http://schemas.openxmlformats.org/presentationml/2006/ole">
            <mc:AlternateContent xmlns:mc="http://schemas.openxmlformats.org/markup-compatibility/2006">
              <mc:Choice xmlns:v="urn:schemas-microsoft-com:vml" Requires="v">
                <p:oleObj spid="_x0000_s842084" name="公式" r:id="rId4" imgW="190195200" imgH="42062400" progId="Equation.3">
                  <p:embed/>
                </p:oleObj>
              </mc:Choice>
              <mc:Fallback>
                <p:oleObj name="公式" r:id="rId4" imgW="190195200" imgH="42062400" progId="Equation.3">
                  <p:embed/>
                  <p:pic>
                    <p:nvPicPr>
                      <p:cNvPr id="0" name="图片 842077"/>
                      <p:cNvPicPr>
                        <a:picLocks noChangeAspect="1" noChangeArrowheads="1"/>
                      </p:cNvPicPr>
                      <p:nvPr/>
                    </p:nvPicPr>
                    <p:blipFill>
                      <a:blip r:embed="rId5"/>
                      <a:srcRect/>
                      <a:stretch>
                        <a:fillRect/>
                      </a:stretch>
                    </p:blipFill>
                    <p:spPr bwMode="auto">
                      <a:xfrm>
                        <a:off x="79375" y="4727576"/>
                        <a:ext cx="8985250" cy="1993900"/>
                      </a:xfrm>
                      <a:prstGeom prst="rect">
                        <a:avLst/>
                      </a:prstGeom>
                      <a:solidFill>
                        <a:srgbClr val="FFC000"/>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933828"/>
            <a:ext cx="4572000" cy="4708981"/>
          </a:xfrm>
          <a:prstGeom prst="rect">
            <a:avLst/>
          </a:prstGeom>
          <a:solidFill>
            <a:schemeClr val="accent6">
              <a:lumMod val="20000"/>
              <a:lumOff val="80000"/>
            </a:schemeClr>
          </a:solidFill>
        </p:spPr>
        <p:txBody>
          <a:bodyPr>
            <a:spAutoFit/>
          </a:bodyPr>
          <a:lstStyle/>
          <a:p>
            <a:r>
              <a:rPr lang="en-US" altLang="zh-CN" sz="1200" dirty="0"/>
              <a:t>clear</a:t>
            </a:r>
          </a:p>
          <a:p>
            <a:r>
              <a:rPr lang="en-US" altLang="zh-CN" sz="1200" dirty="0"/>
              <a:t>input y d x w</a:t>
            </a:r>
          </a:p>
          <a:p>
            <a:r>
              <a:rPr lang="en-US" altLang="zh-CN" sz="1200" dirty="0"/>
              <a:t>170 0 1 32</a:t>
            </a:r>
          </a:p>
          <a:p>
            <a:r>
              <a:rPr lang="en-US" altLang="zh-CN" sz="1200" dirty="0"/>
              <a:t>160 0 0 15</a:t>
            </a:r>
          </a:p>
          <a:p>
            <a:r>
              <a:rPr lang="en-US" altLang="zh-CN" sz="1200" dirty="0"/>
              <a:t>172 1 1 8</a:t>
            </a:r>
          </a:p>
          <a:p>
            <a:r>
              <a:rPr lang="en-US" altLang="zh-CN" sz="1200" dirty="0"/>
              <a:t>164 1 0 45</a:t>
            </a:r>
          </a:p>
          <a:p>
            <a:r>
              <a:rPr lang="en-US" altLang="zh-CN" sz="1200" dirty="0"/>
              <a:t>end</a:t>
            </a:r>
          </a:p>
          <a:p>
            <a:r>
              <a:rPr lang="en-US" altLang="zh-CN" sz="1200" dirty="0"/>
              <a:t>expand w      //</a:t>
            </a:r>
            <a:r>
              <a:rPr lang="zh-CN" altLang="en-US" sz="1200" dirty="0"/>
              <a:t>按照权重扩展成</a:t>
            </a:r>
            <a:r>
              <a:rPr lang="en-US" altLang="zh-CN" sz="1200" dirty="0"/>
              <a:t>100</a:t>
            </a:r>
            <a:r>
              <a:rPr lang="zh-CN" altLang="en-US" sz="1200" dirty="0"/>
              <a:t>个观察值</a:t>
            </a:r>
          </a:p>
          <a:p>
            <a:endParaRPr lang="zh-CN" altLang="en-US" sz="1200" dirty="0"/>
          </a:p>
          <a:p>
            <a:r>
              <a:rPr lang="zh-CN" altLang="en-US" sz="1200" dirty="0"/>
              <a:t>*近邻匹配</a:t>
            </a:r>
          </a:p>
          <a:p>
            <a:r>
              <a:rPr lang="en-US" altLang="zh-CN" sz="1200" dirty="0" err="1"/>
              <a:t>teffects</a:t>
            </a:r>
            <a:r>
              <a:rPr lang="en-US" altLang="zh-CN" sz="1200" dirty="0"/>
              <a:t> </a:t>
            </a:r>
            <a:r>
              <a:rPr lang="en-US" altLang="zh-CN" sz="1200" dirty="0" err="1"/>
              <a:t>nnmatch</a:t>
            </a:r>
            <a:r>
              <a:rPr lang="en-US" altLang="zh-CN" sz="1200" dirty="0"/>
              <a:t> (y x) (d)   //</a:t>
            </a:r>
            <a:r>
              <a:rPr lang="zh-CN" altLang="en-US" sz="1200" dirty="0"/>
              <a:t>匹配估计：基于协变量的直接匹配</a:t>
            </a:r>
          </a:p>
          <a:p>
            <a:r>
              <a:rPr lang="en-US" altLang="zh-CN" sz="1200" dirty="0" err="1"/>
              <a:t>teffects</a:t>
            </a:r>
            <a:r>
              <a:rPr lang="en-US" altLang="zh-CN" sz="1200" dirty="0"/>
              <a:t> </a:t>
            </a:r>
            <a:r>
              <a:rPr lang="en-US" altLang="zh-CN" sz="1200" dirty="0" err="1"/>
              <a:t>nnmatch</a:t>
            </a:r>
            <a:r>
              <a:rPr lang="en-US" altLang="zh-CN" sz="1200" dirty="0"/>
              <a:t> (y x) (d),</a:t>
            </a:r>
            <a:r>
              <a:rPr lang="en-US" altLang="zh-CN" sz="1200" dirty="0" err="1"/>
              <a:t>atet</a:t>
            </a:r>
            <a:r>
              <a:rPr lang="en-US" altLang="zh-CN" sz="1200" dirty="0"/>
              <a:t>   //ATET</a:t>
            </a:r>
          </a:p>
          <a:p>
            <a:endParaRPr lang="en-US" altLang="zh-CN" sz="1200" dirty="0"/>
          </a:p>
          <a:p>
            <a:r>
              <a:rPr lang="en-US" altLang="zh-CN" sz="1200" dirty="0"/>
              <a:t>*</a:t>
            </a:r>
            <a:r>
              <a:rPr lang="zh-CN" altLang="en-US" sz="1200" dirty="0"/>
              <a:t>倾向值匹配</a:t>
            </a:r>
          </a:p>
          <a:p>
            <a:r>
              <a:rPr lang="en-US" altLang="zh-CN" sz="1200" dirty="0"/>
              <a:t>logit d x      //</a:t>
            </a:r>
            <a:r>
              <a:rPr lang="zh-CN" altLang="en-US" sz="1200" dirty="0"/>
              <a:t>先估计一个处理</a:t>
            </a:r>
            <a:r>
              <a:rPr lang="en-US" altLang="zh-CN" sz="1200" dirty="0"/>
              <a:t>d</a:t>
            </a:r>
            <a:r>
              <a:rPr lang="zh-CN" altLang="en-US" sz="1200" dirty="0"/>
              <a:t>对协变量的</a:t>
            </a:r>
            <a:r>
              <a:rPr lang="en-US" altLang="zh-CN" sz="1200" dirty="0"/>
              <a:t>logit</a:t>
            </a:r>
            <a:r>
              <a:rPr lang="zh-CN" altLang="en-US" sz="1200" dirty="0"/>
              <a:t>函数</a:t>
            </a:r>
          </a:p>
          <a:p>
            <a:r>
              <a:rPr lang="en-US" altLang="zh-CN" sz="1200" dirty="0"/>
              <a:t>predict </a:t>
            </a:r>
            <a:r>
              <a:rPr lang="en-US" altLang="zh-CN" sz="1200" dirty="0" err="1"/>
              <a:t>ps</a:t>
            </a:r>
            <a:r>
              <a:rPr lang="en-US" altLang="zh-CN" sz="1200" dirty="0"/>
              <a:t>   //</a:t>
            </a:r>
            <a:r>
              <a:rPr lang="zh-CN" altLang="en-US" sz="1200" dirty="0"/>
              <a:t>得到处理的条件概率预测</a:t>
            </a:r>
            <a:r>
              <a:rPr lang="en-US" altLang="zh-CN" sz="1200" dirty="0"/>
              <a:t>Pi1=0.2, Pj0=0.75</a:t>
            </a:r>
          </a:p>
          <a:p>
            <a:r>
              <a:rPr lang="en-US" altLang="zh-CN" sz="1200" dirty="0" err="1"/>
              <a:t>teffects</a:t>
            </a:r>
            <a:r>
              <a:rPr lang="en-US" altLang="zh-CN" sz="1200" dirty="0"/>
              <a:t> </a:t>
            </a:r>
            <a:r>
              <a:rPr lang="en-US" altLang="zh-CN" sz="1200" dirty="0" err="1"/>
              <a:t>nnmatch</a:t>
            </a:r>
            <a:r>
              <a:rPr lang="en-US" altLang="zh-CN" sz="1200" dirty="0"/>
              <a:t> (y </a:t>
            </a:r>
            <a:r>
              <a:rPr lang="en-US" altLang="zh-CN" sz="1200" dirty="0" err="1"/>
              <a:t>ps</a:t>
            </a:r>
            <a:r>
              <a:rPr lang="en-US" altLang="zh-CN" sz="1200" dirty="0"/>
              <a:t>) (d)  //</a:t>
            </a:r>
            <a:r>
              <a:rPr lang="zh-CN" altLang="en-US" sz="1200" dirty="0"/>
              <a:t>以倾向值为协变量的匹配</a:t>
            </a:r>
          </a:p>
          <a:p>
            <a:r>
              <a:rPr lang="en-US" altLang="zh-CN" sz="1200" dirty="0" err="1"/>
              <a:t>teffects</a:t>
            </a:r>
            <a:r>
              <a:rPr lang="en-US" altLang="zh-CN" sz="1200" dirty="0"/>
              <a:t> </a:t>
            </a:r>
            <a:r>
              <a:rPr lang="en-US" altLang="zh-CN" sz="1200" dirty="0" err="1"/>
              <a:t>psmatch</a:t>
            </a:r>
            <a:r>
              <a:rPr lang="en-US" altLang="zh-CN" sz="1200" dirty="0"/>
              <a:t> (y) (d x)   //</a:t>
            </a:r>
            <a:r>
              <a:rPr lang="en-US" altLang="zh-CN" sz="1200" dirty="0" err="1"/>
              <a:t>psm</a:t>
            </a:r>
            <a:r>
              <a:rPr lang="zh-CN" altLang="en-US" sz="1200" dirty="0"/>
              <a:t>匹配估计，与上述三条命令等价</a:t>
            </a:r>
          </a:p>
          <a:p>
            <a:r>
              <a:rPr lang="en-US" altLang="zh-CN" sz="1200" dirty="0" err="1"/>
              <a:t>teffects</a:t>
            </a:r>
            <a:r>
              <a:rPr lang="en-US" altLang="zh-CN" sz="1200" dirty="0"/>
              <a:t> </a:t>
            </a:r>
            <a:r>
              <a:rPr lang="en-US" altLang="zh-CN" sz="1200" dirty="0" err="1"/>
              <a:t>psmatch</a:t>
            </a:r>
            <a:r>
              <a:rPr lang="en-US" altLang="zh-CN" sz="1200" dirty="0"/>
              <a:t> (y) (d x),</a:t>
            </a:r>
            <a:r>
              <a:rPr lang="en-US" altLang="zh-CN" sz="1200" dirty="0" err="1"/>
              <a:t>atet</a:t>
            </a:r>
            <a:r>
              <a:rPr lang="en-US" altLang="zh-CN" sz="1200" dirty="0"/>
              <a:t>   //ATET</a:t>
            </a:r>
          </a:p>
          <a:p>
            <a:endParaRPr lang="en-US" altLang="zh-CN" sz="1200" dirty="0"/>
          </a:p>
          <a:p>
            <a:r>
              <a:rPr lang="en-US" altLang="zh-CN" sz="1200" dirty="0"/>
              <a:t>*</a:t>
            </a:r>
            <a:r>
              <a:rPr lang="zh-CN" altLang="en-US" sz="1200" dirty="0"/>
              <a:t>逆概率加权</a:t>
            </a:r>
          </a:p>
          <a:p>
            <a:r>
              <a:rPr lang="en-US" altLang="zh-CN" sz="1200" dirty="0"/>
              <a:t>replace </a:t>
            </a:r>
            <a:r>
              <a:rPr lang="en-US" altLang="zh-CN" sz="1200" dirty="0" err="1"/>
              <a:t>ps</a:t>
            </a:r>
            <a:r>
              <a:rPr lang="en-US" altLang="zh-CN" sz="1200" dirty="0"/>
              <a:t>=1-ps if d==0    //</a:t>
            </a:r>
            <a:r>
              <a:rPr lang="zh-CN" altLang="en-US" sz="1200" dirty="0"/>
              <a:t>对参照组的概率是</a:t>
            </a:r>
            <a:r>
              <a:rPr lang="en-US" altLang="zh-CN" sz="1200" dirty="0"/>
              <a:t>1-p; pi0=0.8,pj1=0.25</a:t>
            </a:r>
          </a:p>
          <a:p>
            <a:r>
              <a:rPr lang="en-US" altLang="zh-CN" sz="1200" dirty="0" err="1"/>
              <a:t>reg</a:t>
            </a:r>
            <a:r>
              <a:rPr lang="en-US" altLang="zh-CN" sz="1200" dirty="0"/>
              <a:t> y d [w=1/</a:t>
            </a:r>
            <a:r>
              <a:rPr lang="en-US" altLang="zh-CN" sz="1200" dirty="0" err="1"/>
              <a:t>ps</a:t>
            </a:r>
            <a:r>
              <a:rPr lang="en-US" altLang="zh-CN" sz="1200" dirty="0"/>
              <a:t>]          //</a:t>
            </a:r>
            <a:r>
              <a:rPr lang="zh-CN" altLang="en-US" sz="1200" dirty="0"/>
              <a:t>用逆处理或未处理概率加权回归得到</a:t>
            </a:r>
            <a:r>
              <a:rPr lang="en-US" altLang="zh-CN" sz="1200" dirty="0"/>
              <a:t>ATE=3.2</a:t>
            </a:r>
          </a:p>
          <a:p>
            <a:r>
              <a:rPr lang="en-US" altLang="zh-CN" sz="1200" dirty="0" err="1"/>
              <a:t>teffects</a:t>
            </a:r>
            <a:r>
              <a:rPr lang="en-US" altLang="zh-CN" sz="1200" dirty="0"/>
              <a:t> </a:t>
            </a:r>
            <a:r>
              <a:rPr lang="en-US" altLang="zh-CN" sz="1200" dirty="0" err="1"/>
              <a:t>ipw</a:t>
            </a:r>
            <a:r>
              <a:rPr lang="en-US" altLang="zh-CN" sz="1200" dirty="0"/>
              <a:t> (y) (d x)     //</a:t>
            </a:r>
            <a:r>
              <a:rPr lang="zh-CN" altLang="en-US" sz="1200" dirty="0"/>
              <a:t>逆概率加权：结果与上述三条件命令等价</a:t>
            </a:r>
            <a:endParaRPr lang="en-US" altLang="zh-CN" sz="1200" dirty="0"/>
          </a:p>
        </p:txBody>
      </p:sp>
      <p:sp>
        <p:nvSpPr>
          <p:cNvPr id="4" name="矩形 3"/>
          <p:cNvSpPr/>
          <p:nvPr/>
        </p:nvSpPr>
        <p:spPr>
          <a:xfrm>
            <a:off x="4957590" y="837281"/>
            <a:ext cx="4059715" cy="5447645"/>
          </a:xfrm>
          <a:prstGeom prst="rect">
            <a:avLst/>
          </a:prstGeom>
          <a:solidFill>
            <a:schemeClr val="accent4">
              <a:lumMod val="20000"/>
              <a:lumOff val="80000"/>
            </a:schemeClr>
          </a:solidFill>
        </p:spPr>
        <p:txBody>
          <a:bodyPr wrap="square">
            <a:spAutoFit/>
          </a:bodyPr>
          <a:lstStyle/>
          <a:p>
            <a:r>
              <a:rPr lang="zh-CN" altLang="en-US" sz="1200" dirty="0"/>
              <a:t>*分组回归</a:t>
            </a:r>
          </a:p>
          <a:p>
            <a:r>
              <a:rPr lang="en-US" altLang="zh-CN" sz="1200" dirty="0" err="1"/>
              <a:t>reg</a:t>
            </a:r>
            <a:r>
              <a:rPr lang="en-US" altLang="zh-CN" sz="1200" dirty="0"/>
              <a:t> y x if d</a:t>
            </a:r>
          </a:p>
          <a:p>
            <a:r>
              <a:rPr lang="en-US" altLang="zh-CN" sz="1200" dirty="0"/>
              <a:t>predict y0</a:t>
            </a:r>
          </a:p>
          <a:p>
            <a:r>
              <a:rPr lang="en-US" altLang="zh-CN" sz="1200" dirty="0" err="1"/>
              <a:t>reg</a:t>
            </a:r>
            <a:r>
              <a:rPr lang="en-US" altLang="zh-CN" sz="1200" dirty="0"/>
              <a:t> y x if !d</a:t>
            </a:r>
          </a:p>
          <a:p>
            <a:r>
              <a:rPr lang="en-US" altLang="zh-CN" sz="1200" dirty="0"/>
              <a:t>predict y1</a:t>
            </a:r>
          </a:p>
          <a:p>
            <a:r>
              <a:rPr lang="en-US" altLang="zh-CN" sz="1200" dirty="0" err="1"/>
              <a:t>su</a:t>
            </a:r>
            <a:r>
              <a:rPr lang="en-US" altLang="zh-CN" sz="1200" dirty="0"/>
              <a:t> y0 y1</a:t>
            </a:r>
          </a:p>
          <a:p>
            <a:r>
              <a:rPr lang="en-US" altLang="zh-CN" sz="1200" dirty="0" err="1"/>
              <a:t>teffects</a:t>
            </a:r>
            <a:r>
              <a:rPr lang="en-US" altLang="zh-CN" sz="1200" dirty="0"/>
              <a:t> </a:t>
            </a:r>
            <a:r>
              <a:rPr lang="en-US" altLang="zh-CN" sz="1200" dirty="0" err="1"/>
              <a:t>ra</a:t>
            </a:r>
            <a:r>
              <a:rPr lang="en-US" altLang="zh-CN" sz="1200" dirty="0"/>
              <a:t> (y) (d)       //</a:t>
            </a:r>
            <a:r>
              <a:rPr lang="zh-CN" altLang="en-US" sz="1200" dirty="0"/>
              <a:t>结果与上述五行命令相同</a:t>
            </a:r>
          </a:p>
          <a:p>
            <a:r>
              <a:rPr lang="zh-CN" altLang="en-US" sz="1200" dirty="0"/>
              <a:t>*回归</a:t>
            </a:r>
            <a:r>
              <a:rPr lang="en-US" altLang="zh-CN" sz="1200" dirty="0"/>
              <a:t>+</a:t>
            </a:r>
            <a:r>
              <a:rPr lang="zh-CN" altLang="en-US" sz="1200" dirty="0"/>
              <a:t>逆概率加权</a:t>
            </a:r>
          </a:p>
          <a:p>
            <a:r>
              <a:rPr lang="en-US" altLang="zh-CN" sz="1200" dirty="0" err="1"/>
              <a:t>reg</a:t>
            </a:r>
            <a:r>
              <a:rPr lang="en-US" altLang="zh-CN" sz="1200" dirty="0"/>
              <a:t> y x [w=1/</a:t>
            </a:r>
            <a:r>
              <a:rPr lang="en-US" altLang="zh-CN" sz="1200" dirty="0" err="1"/>
              <a:t>ps</a:t>
            </a:r>
            <a:r>
              <a:rPr lang="en-US" altLang="zh-CN" sz="1200" dirty="0"/>
              <a:t>] if d</a:t>
            </a:r>
          </a:p>
          <a:p>
            <a:r>
              <a:rPr lang="en-US" altLang="zh-CN" sz="1200" dirty="0"/>
              <a:t>predict wy0</a:t>
            </a:r>
          </a:p>
          <a:p>
            <a:r>
              <a:rPr lang="en-US" altLang="zh-CN" sz="1200" dirty="0" err="1"/>
              <a:t>reg</a:t>
            </a:r>
            <a:r>
              <a:rPr lang="en-US" altLang="zh-CN" sz="1200" dirty="0"/>
              <a:t> y x [w=1/</a:t>
            </a:r>
            <a:r>
              <a:rPr lang="en-US" altLang="zh-CN" sz="1200" dirty="0" err="1"/>
              <a:t>ps</a:t>
            </a:r>
            <a:r>
              <a:rPr lang="en-US" altLang="zh-CN" sz="1200" dirty="0"/>
              <a:t>] if !d</a:t>
            </a:r>
          </a:p>
          <a:p>
            <a:r>
              <a:rPr lang="en-US" altLang="zh-CN" sz="1200" dirty="0"/>
              <a:t>predict wy1</a:t>
            </a:r>
          </a:p>
          <a:p>
            <a:r>
              <a:rPr lang="en-US" altLang="zh-CN" sz="1200" dirty="0" err="1"/>
              <a:t>su</a:t>
            </a:r>
            <a:r>
              <a:rPr lang="en-US" altLang="zh-CN" sz="1200" dirty="0"/>
              <a:t> wy0 wy1</a:t>
            </a:r>
          </a:p>
          <a:p>
            <a:r>
              <a:rPr lang="en-US" altLang="zh-CN" sz="1200" dirty="0" err="1"/>
              <a:t>teffects</a:t>
            </a:r>
            <a:r>
              <a:rPr lang="en-US" altLang="zh-CN" sz="1200" dirty="0"/>
              <a:t> </a:t>
            </a:r>
            <a:r>
              <a:rPr lang="en-US" altLang="zh-CN" sz="1200" dirty="0" err="1"/>
              <a:t>ipwra</a:t>
            </a:r>
            <a:r>
              <a:rPr lang="en-US" altLang="zh-CN" sz="1200" dirty="0"/>
              <a:t> (y) (d x)       //</a:t>
            </a:r>
            <a:r>
              <a:rPr lang="zh-CN" altLang="en-US" sz="1200" dirty="0"/>
              <a:t>结果与上述五行命令等价</a:t>
            </a:r>
          </a:p>
          <a:p>
            <a:endParaRPr lang="zh-CN" altLang="en-US" sz="1200" dirty="0"/>
          </a:p>
          <a:p>
            <a:r>
              <a:rPr lang="zh-CN" altLang="en-US" sz="1200" dirty="0"/>
              <a:t>*回归</a:t>
            </a:r>
          </a:p>
          <a:p>
            <a:r>
              <a:rPr lang="en-US" altLang="zh-CN" sz="1200" dirty="0" err="1"/>
              <a:t>reg</a:t>
            </a:r>
            <a:r>
              <a:rPr lang="en-US" altLang="zh-CN" sz="1200" dirty="0"/>
              <a:t>  y  d  //</a:t>
            </a:r>
            <a:r>
              <a:rPr lang="zh-CN" altLang="en-US" sz="1200" dirty="0"/>
              <a:t>观察到的穿鞋与光脚者的身高差异</a:t>
            </a:r>
            <a:r>
              <a:rPr lang="en-US" altLang="zh-CN" sz="1200" dirty="0"/>
              <a:t>=E[</a:t>
            </a:r>
            <a:r>
              <a:rPr lang="en-US" altLang="zh-CN" sz="1200" dirty="0" err="1"/>
              <a:t>y|d</a:t>
            </a:r>
            <a:r>
              <a:rPr lang="en-US" altLang="zh-CN" sz="1200" dirty="0"/>
              <a:t>=1]-E[</a:t>
            </a:r>
            <a:r>
              <a:rPr lang="en-US" altLang="zh-CN" sz="1200" dirty="0" err="1"/>
              <a:t>y|d</a:t>
            </a:r>
            <a:r>
              <a:rPr lang="en-US" altLang="zh-CN" sz="1200" dirty="0"/>
              <a:t>=0]=(172*8+164*45)/(8+45)-(170*32+160*15)/(32+15)= -1.6009635</a:t>
            </a:r>
          </a:p>
          <a:p>
            <a:r>
              <a:rPr lang="en-US" altLang="zh-CN" sz="1200" dirty="0" err="1"/>
              <a:t>bys</a:t>
            </a:r>
            <a:r>
              <a:rPr lang="en-US" altLang="zh-CN" sz="1200" dirty="0"/>
              <a:t> x:reg y d   //</a:t>
            </a:r>
            <a:r>
              <a:rPr lang="zh-CN" altLang="en-US" sz="1200" dirty="0"/>
              <a:t>分层回归得到条件协处理效应，再加权</a:t>
            </a:r>
          </a:p>
          <a:p>
            <a:r>
              <a:rPr lang="en-US" altLang="zh-CN" sz="1200" dirty="0"/>
              <a:t>table x </a:t>
            </a:r>
            <a:r>
              <a:rPr lang="en-US" altLang="zh-CN" sz="1200" dirty="0" err="1"/>
              <a:t>d,c</a:t>
            </a:r>
            <a:r>
              <a:rPr lang="en-US" altLang="zh-CN" sz="1200" dirty="0"/>
              <a:t>(m y n y)   //</a:t>
            </a:r>
            <a:r>
              <a:rPr lang="zh-CN" altLang="en-US" sz="1200" dirty="0"/>
              <a:t>按协变量分层估计，平均因果效应再要用差值加权</a:t>
            </a:r>
          </a:p>
          <a:p>
            <a:r>
              <a:rPr lang="en-US" altLang="zh-CN" sz="1200" dirty="0"/>
              <a:t>g dx=d*x</a:t>
            </a:r>
          </a:p>
          <a:p>
            <a:r>
              <a:rPr lang="en-US" altLang="zh-CN" sz="1200" dirty="0" err="1"/>
              <a:t>reg</a:t>
            </a:r>
            <a:r>
              <a:rPr lang="en-US" altLang="zh-CN" sz="1200" dirty="0"/>
              <a:t> y d x dx</a:t>
            </a:r>
          </a:p>
          <a:p>
            <a:r>
              <a:rPr lang="en-US" altLang="zh-CN" sz="1200" dirty="0" err="1"/>
              <a:t>reg</a:t>
            </a:r>
            <a:r>
              <a:rPr lang="en-US" altLang="zh-CN" sz="1200" dirty="0"/>
              <a:t> y d x dx  //</a:t>
            </a:r>
            <a:r>
              <a:rPr lang="zh-CN" altLang="en-US" sz="1200" dirty="0"/>
              <a:t>带协变量</a:t>
            </a:r>
            <a:r>
              <a:rPr lang="en-US" altLang="zh-CN" sz="1200" dirty="0"/>
              <a:t>x</a:t>
            </a:r>
            <a:r>
              <a:rPr lang="zh-CN" altLang="en-US" sz="1200" dirty="0"/>
              <a:t>的回归</a:t>
            </a:r>
            <a:r>
              <a:rPr lang="en-US" altLang="zh-CN" sz="1200" dirty="0"/>
              <a:t>:</a:t>
            </a:r>
            <a:r>
              <a:rPr lang="zh-CN" altLang="en-US" sz="1200" dirty="0"/>
              <a:t>相当于对</a:t>
            </a:r>
            <a:r>
              <a:rPr lang="en-US" altLang="zh-CN" sz="1200" dirty="0" err="1"/>
              <a:t>bx</a:t>
            </a:r>
            <a:r>
              <a:rPr lang="zh-CN" altLang="en-US" sz="1200" dirty="0"/>
              <a:t>加权，权重为方差</a:t>
            </a:r>
            <a:r>
              <a:rPr lang="en-US" altLang="zh-CN" sz="1200" dirty="0" err="1"/>
              <a:t>Pdx</a:t>
            </a:r>
            <a:r>
              <a:rPr lang="en-US" altLang="zh-CN" sz="1200" dirty="0"/>
              <a:t>*</a:t>
            </a:r>
            <a:r>
              <a:rPr lang="zh-CN" altLang="en-US" sz="1200" dirty="0"/>
              <a:t>（</a:t>
            </a:r>
            <a:r>
              <a:rPr lang="en-US" altLang="zh-CN" sz="1200" dirty="0"/>
              <a:t>1-Pdx</a:t>
            </a:r>
            <a:r>
              <a:rPr lang="zh-CN" altLang="en-US" sz="1200" dirty="0"/>
              <a:t>）*</a:t>
            </a:r>
            <a:r>
              <a:rPr lang="en-US" altLang="zh-CN" sz="1200" dirty="0" err="1"/>
              <a:t>Px,b</a:t>
            </a:r>
            <a:r>
              <a:rPr lang="en-US" altLang="zh-CN" sz="1200" dirty="0"/>
              <a:t>=(2*0.2*0.8*0.4+4*0.75*0.25*0.6)/(0.2*0.8*0.4+0.75*0.25*.06)=3.2747875,</a:t>
            </a:r>
            <a:r>
              <a:rPr lang="zh-CN" altLang="en-US" sz="1200" dirty="0"/>
              <a:t>结果与真实的</a:t>
            </a:r>
            <a:r>
              <a:rPr lang="en-US" altLang="zh-CN" sz="1200" dirty="0"/>
              <a:t>ATE=3.2</a:t>
            </a:r>
            <a:r>
              <a:rPr lang="zh-CN" altLang="en-US" sz="1200" dirty="0"/>
              <a:t>不同，除非</a:t>
            </a:r>
            <a:r>
              <a:rPr lang="en-US" altLang="zh-CN" sz="1200" dirty="0" err="1"/>
              <a:t>pdx</a:t>
            </a:r>
            <a:r>
              <a:rPr lang="en-US" altLang="zh-CN" sz="1200" dirty="0"/>
              <a:t>=0.5</a:t>
            </a:r>
            <a:endParaRPr lang="zh-CN" altLang="en-US" sz="1200" dirty="0"/>
          </a:p>
        </p:txBody>
      </p:sp>
      <p:sp>
        <p:nvSpPr>
          <p:cNvPr id="5" name="矩形 4"/>
          <p:cNvSpPr/>
          <p:nvPr/>
        </p:nvSpPr>
        <p:spPr>
          <a:xfrm>
            <a:off x="0" y="192041"/>
            <a:ext cx="9144000" cy="646331"/>
          </a:xfrm>
          <a:prstGeom prst="rect">
            <a:avLst/>
          </a:prstGeom>
        </p:spPr>
        <p:txBody>
          <a:bodyPr wrap="square">
            <a:spAutoFit/>
          </a:bodyPr>
          <a:lstStyle/>
          <a:p>
            <a:pPr algn="ctr"/>
            <a:r>
              <a:rPr lang="zh-CN" altLang="en-US" sz="3600" dirty="0"/>
              <a:t>鞋的平均增高效应估计</a:t>
            </a:r>
          </a:p>
        </p:txBody>
      </p:sp>
      <p:sp>
        <p:nvSpPr>
          <p:cNvPr id="2" name="页脚占位符 1"/>
          <p:cNvSpPr>
            <a:spLocks noGrp="1"/>
          </p:cNvSpPr>
          <p:nvPr>
            <p:ph type="ftr" sz="quarter" idx="11"/>
          </p:nvPr>
        </p:nvSpPr>
        <p:spPr/>
        <p:txBody>
          <a:bodyPr/>
          <a:lstStyle/>
          <a:p>
            <a:r>
              <a:rPr lang="zh-CN" altLang="en-US"/>
              <a:t>中国人民大学，陈传波</a:t>
            </a:r>
          </a:p>
        </p:txBody>
      </p:sp>
      <p:sp>
        <p:nvSpPr>
          <p:cNvPr id="6" name="日期占位符 5"/>
          <p:cNvSpPr>
            <a:spLocks noGrp="1"/>
          </p:cNvSpPr>
          <p:nvPr>
            <p:ph type="dt" sz="half" idx="10"/>
          </p:nvPr>
        </p:nvSpPr>
        <p:spPr/>
        <p:txBody>
          <a:bodyPr/>
          <a:lstStyle/>
          <a:p>
            <a:fld id="{11213737-79DA-4CA6-A422-D5E66124DE97}" type="datetime1">
              <a:rPr lang="zh-CN" altLang="en-US" smtClean="0"/>
              <a:t>2021/3/2</a:t>
            </a:fld>
            <a:endParaRPr lang="zh-CN" altLang="en-US"/>
          </a:p>
        </p:txBody>
      </p:sp>
      <p:sp>
        <p:nvSpPr>
          <p:cNvPr id="7" name="灯片编号占位符 6"/>
          <p:cNvSpPr>
            <a:spLocks noGrp="1"/>
          </p:cNvSpPr>
          <p:nvPr>
            <p:ph type="sldNum" sz="quarter" idx="12"/>
          </p:nvPr>
        </p:nvSpPr>
        <p:spPr/>
        <p:txBody>
          <a:bodyPr/>
          <a:lstStyle/>
          <a:p>
            <a:fld id="{56EE4887-718C-4F6C-B633-5C6D1B02979E}" type="slidenum">
              <a:rPr lang="zh-CN" altLang="en-US" smtClean="0"/>
              <a:t>115</a:t>
            </a:fld>
            <a:endParaRPr lang="zh-CN" altLang="en-US"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stretch>
            <a:fillRect/>
          </a:stretch>
        </p:blipFill>
        <p:spPr>
          <a:xfrm>
            <a:off x="0" y="815706"/>
            <a:ext cx="9144000" cy="6110412"/>
          </a:xfrm>
          <a:prstGeom prst="rect">
            <a:avLst/>
          </a:prstGeom>
        </p:spPr>
      </p:pic>
      <p:sp>
        <p:nvSpPr>
          <p:cNvPr id="3" name="矩形 2"/>
          <p:cNvSpPr/>
          <p:nvPr/>
        </p:nvSpPr>
        <p:spPr>
          <a:xfrm>
            <a:off x="0" y="192041"/>
            <a:ext cx="9144000" cy="646331"/>
          </a:xfrm>
          <a:prstGeom prst="rect">
            <a:avLst/>
          </a:prstGeom>
        </p:spPr>
        <p:txBody>
          <a:bodyPr wrap="square">
            <a:spAutoFit/>
          </a:bodyPr>
          <a:lstStyle/>
          <a:p>
            <a:pPr algn="ctr"/>
            <a:r>
              <a:rPr lang="zh-CN" altLang="zh-CN" sz="3600" b="1" cap="all" dirty="0"/>
              <a:t>培训对收入的影响</a:t>
            </a:r>
            <a:endParaRPr lang="zh-CN" altLang="en-US" sz="3600" dirty="0"/>
          </a:p>
        </p:txBody>
      </p:sp>
      <p:sp>
        <p:nvSpPr>
          <p:cNvPr id="7" name="矩形 6"/>
          <p:cNvSpPr/>
          <p:nvPr/>
        </p:nvSpPr>
        <p:spPr>
          <a:xfrm>
            <a:off x="3304120" y="6498595"/>
            <a:ext cx="3079916" cy="3536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mn-ea"/>
              </a:rPr>
              <a:t>引自</a:t>
            </a:r>
            <a:r>
              <a:rPr lang="en-US" altLang="zh-CN" sz="1200" b="1" dirty="0" err="1">
                <a:solidFill>
                  <a:schemeClr val="tx1"/>
                </a:solidFill>
                <a:latin typeface="+mn-ea"/>
              </a:rPr>
              <a:t>Angrist</a:t>
            </a:r>
            <a:r>
              <a:rPr lang="zh-CN" altLang="en-US" sz="1200" b="1" dirty="0">
                <a:solidFill>
                  <a:schemeClr val="tx1"/>
                </a:solidFill>
                <a:latin typeface="+mn-ea"/>
              </a:rPr>
              <a:t>等</a:t>
            </a:r>
            <a:r>
              <a:rPr lang="en-US" altLang="zh-CN" sz="1200" b="1" dirty="0">
                <a:solidFill>
                  <a:schemeClr val="tx1"/>
                </a:solidFill>
                <a:latin typeface="+mn-ea"/>
              </a:rPr>
              <a:t>《</a:t>
            </a:r>
            <a:r>
              <a:rPr lang="zh-CN" altLang="en-US" sz="1200" b="1" dirty="0">
                <a:solidFill>
                  <a:schemeClr val="tx1"/>
                </a:solidFill>
                <a:latin typeface="+mn-ea"/>
              </a:rPr>
              <a:t>基本无害的计量经济学</a:t>
            </a:r>
            <a:r>
              <a:rPr lang="en-US" altLang="zh-CN" sz="1200" b="1" dirty="0">
                <a:solidFill>
                  <a:schemeClr val="tx1"/>
                </a:solidFill>
                <a:latin typeface="+mn-ea"/>
              </a:rPr>
              <a:t>》</a:t>
            </a:r>
            <a:endParaRPr lang="zh-CN" altLang="en-US" sz="1200" b="1" dirty="0">
              <a:solidFill>
                <a:schemeClr val="tx1"/>
              </a:solidFill>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9469" y="907451"/>
            <a:ext cx="4572000" cy="5262979"/>
          </a:xfrm>
          <a:prstGeom prst="rect">
            <a:avLst/>
          </a:prstGeom>
          <a:solidFill>
            <a:schemeClr val="accent6">
              <a:lumMod val="20000"/>
              <a:lumOff val="80000"/>
            </a:schemeClr>
          </a:solidFill>
        </p:spPr>
        <p:txBody>
          <a:bodyPr>
            <a:spAutoFit/>
          </a:bodyPr>
          <a:lstStyle/>
          <a:p>
            <a:r>
              <a:rPr lang="zh-CN" altLang="en-US" sz="1200" dirty="0"/>
              <a:t>*</a:t>
            </a:r>
            <a:r>
              <a:rPr lang="en-US" altLang="zh-CN" sz="1200" dirty="0"/>
              <a:t>Most Harmless regress:P64-Table3.4</a:t>
            </a:r>
          </a:p>
          <a:p>
            <a:r>
              <a:rPr lang="en-US" altLang="zh-CN" sz="1200" dirty="0"/>
              <a:t>*</a:t>
            </a:r>
            <a:r>
              <a:rPr lang="en-US" altLang="zh-CN" sz="1200" dirty="0" err="1"/>
              <a:t>Dehejia</a:t>
            </a:r>
            <a:r>
              <a:rPr lang="en-US" altLang="zh-CN" sz="1200" dirty="0"/>
              <a:t> and </a:t>
            </a:r>
            <a:r>
              <a:rPr lang="en-US" altLang="zh-CN" sz="1200" dirty="0" err="1"/>
              <a:t>Wahba</a:t>
            </a:r>
            <a:r>
              <a:rPr lang="en-US" altLang="zh-CN" sz="1200" dirty="0"/>
              <a:t> (1999) </a:t>
            </a:r>
          </a:p>
          <a:p>
            <a:r>
              <a:rPr lang="en-US" altLang="zh-CN" sz="1200" dirty="0"/>
              <a:t>clear</a:t>
            </a:r>
          </a:p>
          <a:p>
            <a:r>
              <a:rPr lang="en-US" altLang="zh-CN" sz="1200" dirty="0"/>
              <a:t>use http://economics.mit.edu/files/3824,clear</a:t>
            </a:r>
          </a:p>
          <a:p>
            <a:r>
              <a:rPr lang="en-US" altLang="zh-CN" sz="1200" dirty="0"/>
              <a:t>save cps1,replace</a:t>
            </a:r>
          </a:p>
          <a:p>
            <a:r>
              <a:rPr lang="en-US" altLang="zh-CN" sz="1200" dirty="0"/>
              <a:t>use http://economics.mit.edu/files/3825,clear</a:t>
            </a:r>
          </a:p>
          <a:p>
            <a:r>
              <a:rPr lang="en-US" altLang="zh-CN" sz="1200" dirty="0"/>
              <a:t>save cps3,replace</a:t>
            </a:r>
          </a:p>
          <a:p>
            <a:r>
              <a:rPr lang="en-US" altLang="zh-CN" sz="1200" dirty="0"/>
              <a:t>use http://economics.mit.edu/files/3828,clear</a:t>
            </a:r>
          </a:p>
          <a:p>
            <a:r>
              <a:rPr lang="en-US" altLang="zh-CN" sz="1200" dirty="0"/>
              <a:t>save </a:t>
            </a:r>
            <a:r>
              <a:rPr lang="en-US" altLang="zh-CN" sz="1200" dirty="0" err="1"/>
              <a:t>nsw,replace</a:t>
            </a:r>
            <a:endParaRPr lang="en-US" altLang="zh-CN" sz="1200" dirty="0"/>
          </a:p>
          <a:p>
            <a:r>
              <a:rPr lang="en-US" altLang="zh-CN" sz="1200" dirty="0"/>
              <a:t>set more off</a:t>
            </a:r>
          </a:p>
          <a:p>
            <a:r>
              <a:rPr lang="en-US" altLang="zh-CN" sz="1200" dirty="0"/>
              <a:t>local data "</a:t>
            </a:r>
            <a:r>
              <a:rPr lang="en-US" altLang="zh-CN" sz="1200" dirty="0" err="1"/>
              <a:t>nsw</a:t>
            </a:r>
            <a:r>
              <a:rPr lang="en-US" altLang="zh-CN" sz="1200" dirty="0"/>
              <a:t>  cps1  cps3 "</a:t>
            </a:r>
          </a:p>
          <a:p>
            <a:r>
              <a:rPr lang="en-US" altLang="zh-CN" sz="1200" dirty="0"/>
              <a:t>local spec1 ""</a:t>
            </a:r>
          </a:p>
          <a:p>
            <a:r>
              <a:rPr lang="en-US" altLang="zh-CN" sz="1200" dirty="0"/>
              <a:t>local spec2 "age age2 </a:t>
            </a:r>
            <a:r>
              <a:rPr lang="en-US" altLang="zh-CN" sz="1200" dirty="0" err="1"/>
              <a:t>ed</a:t>
            </a:r>
            <a:r>
              <a:rPr lang="en-US" altLang="zh-CN" sz="1200" dirty="0"/>
              <a:t> black </a:t>
            </a:r>
            <a:r>
              <a:rPr lang="en-US" altLang="zh-CN" sz="1200" dirty="0" err="1"/>
              <a:t>hisp</a:t>
            </a:r>
            <a:r>
              <a:rPr lang="en-US" altLang="zh-CN" sz="1200" dirty="0"/>
              <a:t> </a:t>
            </a:r>
            <a:r>
              <a:rPr lang="en-US" altLang="zh-CN" sz="1200" dirty="0" err="1"/>
              <a:t>nodeg</a:t>
            </a:r>
            <a:r>
              <a:rPr lang="en-US" altLang="zh-CN" sz="1200" dirty="0"/>
              <a:t> married"</a:t>
            </a:r>
          </a:p>
          <a:p>
            <a:r>
              <a:rPr lang="en-US" altLang="zh-CN" sz="1200" dirty="0"/>
              <a:t>local spec3 "re75"</a:t>
            </a:r>
          </a:p>
          <a:p>
            <a:r>
              <a:rPr lang="en-US" altLang="zh-CN" sz="1200" dirty="0"/>
              <a:t>local spec4 "re75 age age2 </a:t>
            </a:r>
            <a:r>
              <a:rPr lang="en-US" altLang="zh-CN" sz="1200" dirty="0" err="1"/>
              <a:t>ed</a:t>
            </a:r>
            <a:r>
              <a:rPr lang="en-US" altLang="zh-CN" sz="1200" dirty="0"/>
              <a:t> black </a:t>
            </a:r>
            <a:r>
              <a:rPr lang="en-US" altLang="zh-CN" sz="1200" dirty="0" err="1"/>
              <a:t>hisp</a:t>
            </a:r>
            <a:r>
              <a:rPr lang="en-US" altLang="zh-CN" sz="1200" dirty="0"/>
              <a:t> </a:t>
            </a:r>
            <a:r>
              <a:rPr lang="en-US" altLang="zh-CN" sz="1200" dirty="0" err="1"/>
              <a:t>nodeg</a:t>
            </a:r>
            <a:r>
              <a:rPr lang="en-US" altLang="zh-CN" sz="1200" dirty="0"/>
              <a:t> married"</a:t>
            </a:r>
          </a:p>
          <a:p>
            <a:r>
              <a:rPr lang="en-US" altLang="zh-CN" sz="1200" dirty="0"/>
              <a:t>local spec5 "re74 re75 age age2 </a:t>
            </a:r>
            <a:r>
              <a:rPr lang="en-US" altLang="zh-CN" sz="1200" dirty="0" err="1"/>
              <a:t>ed</a:t>
            </a:r>
            <a:r>
              <a:rPr lang="en-US" altLang="zh-CN" sz="1200" dirty="0"/>
              <a:t> black </a:t>
            </a:r>
            <a:r>
              <a:rPr lang="en-US" altLang="zh-CN" sz="1200" dirty="0" err="1"/>
              <a:t>hisp</a:t>
            </a:r>
            <a:r>
              <a:rPr lang="en-US" altLang="zh-CN" sz="1200" dirty="0"/>
              <a:t> </a:t>
            </a:r>
            <a:r>
              <a:rPr lang="en-US" altLang="zh-CN" sz="1200" dirty="0" err="1"/>
              <a:t>nodeg</a:t>
            </a:r>
            <a:r>
              <a:rPr lang="en-US" altLang="zh-CN" sz="1200" dirty="0"/>
              <a:t> married"</a:t>
            </a:r>
          </a:p>
          <a:p>
            <a:r>
              <a:rPr lang="en-US" altLang="zh-CN" sz="1200" dirty="0" err="1"/>
              <a:t>quie</a:t>
            </a:r>
            <a:r>
              <a:rPr lang="en-US" altLang="zh-CN" sz="1200" dirty="0"/>
              <a:t> </a:t>
            </a:r>
            <a:r>
              <a:rPr lang="en-US" altLang="zh-CN" sz="1200" dirty="0" err="1"/>
              <a:t>foreach</a:t>
            </a:r>
            <a:r>
              <a:rPr lang="en-US" altLang="zh-CN" sz="1200" dirty="0"/>
              <a:t> set in `data' {</a:t>
            </a:r>
          </a:p>
          <a:p>
            <a:r>
              <a:rPr lang="en-US" altLang="zh-CN" sz="1200" dirty="0"/>
              <a:t>  u  `set', clear</a:t>
            </a:r>
          </a:p>
          <a:p>
            <a:r>
              <a:rPr lang="en-US" altLang="zh-CN" sz="1200" dirty="0"/>
              <a:t>  mat b=J(1,1,.) </a:t>
            </a:r>
          </a:p>
          <a:p>
            <a:r>
              <a:rPr lang="en-US" altLang="zh-CN" sz="1200" dirty="0"/>
              <a:t>  </a:t>
            </a:r>
            <a:r>
              <a:rPr lang="en-US" altLang="zh-CN" sz="1200" dirty="0" err="1"/>
              <a:t>forv</a:t>
            </a:r>
            <a:r>
              <a:rPr lang="en-US" altLang="zh-CN" sz="1200" dirty="0"/>
              <a:t> </a:t>
            </a:r>
            <a:r>
              <a:rPr lang="en-US" altLang="zh-CN" sz="1200" dirty="0" err="1"/>
              <a:t>i</a:t>
            </a:r>
            <a:r>
              <a:rPr lang="en-US" altLang="zh-CN" sz="1200" dirty="0"/>
              <a:t>=1/5 {</a:t>
            </a:r>
          </a:p>
          <a:p>
            <a:r>
              <a:rPr lang="en-US" altLang="zh-CN" sz="1200" dirty="0"/>
              <a:t>       </a:t>
            </a:r>
            <a:r>
              <a:rPr lang="en-US" altLang="zh-CN" sz="1200" dirty="0" err="1"/>
              <a:t>reg</a:t>
            </a:r>
            <a:r>
              <a:rPr lang="en-US" altLang="zh-CN" sz="1200" dirty="0"/>
              <a:t> re78 treat `</a:t>
            </a:r>
            <a:r>
              <a:rPr lang="en-US" altLang="zh-CN" sz="1200" dirty="0" err="1"/>
              <a:t>spec`i</a:t>
            </a:r>
            <a:r>
              <a:rPr lang="en-US" altLang="zh-CN" sz="1200" dirty="0"/>
              <a:t>''</a:t>
            </a:r>
          </a:p>
          <a:p>
            <a:r>
              <a:rPr lang="en-US" altLang="zh-CN" sz="1200" dirty="0"/>
              <a:t>       mat  b=(</a:t>
            </a:r>
            <a:r>
              <a:rPr lang="en-US" altLang="zh-CN" sz="1200" dirty="0" err="1"/>
              <a:t>nullmat</a:t>
            </a:r>
            <a:r>
              <a:rPr lang="en-US" altLang="zh-CN" sz="1200" dirty="0"/>
              <a:t>(b),_b[treat])</a:t>
            </a:r>
          </a:p>
          <a:p>
            <a:r>
              <a:rPr lang="en-US" altLang="zh-CN" sz="1200" dirty="0"/>
              <a:t>}</a:t>
            </a:r>
          </a:p>
          <a:p>
            <a:r>
              <a:rPr lang="en-US" altLang="zh-CN" sz="1200" dirty="0"/>
              <a:t>mat `set'=b'</a:t>
            </a:r>
          </a:p>
          <a:p>
            <a:r>
              <a:rPr lang="en-US" altLang="zh-CN" sz="1200" dirty="0"/>
              <a:t>}</a:t>
            </a:r>
          </a:p>
          <a:p>
            <a:r>
              <a:rPr lang="en-US" altLang="zh-CN" sz="1200" dirty="0"/>
              <a:t>mat  b=(</a:t>
            </a:r>
            <a:r>
              <a:rPr lang="en-US" altLang="zh-CN" sz="1200" dirty="0" err="1"/>
              <a:t>nsw</a:t>
            </a:r>
            <a:r>
              <a:rPr lang="en-US" altLang="zh-CN" sz="1200" dirty="0"/>
              <a:t>, cps1,cps3)</a:t>
            </a:r>
          </a:p>
          <a:p>
            <a:r>
              <a:rPr lang="en-US" altLang="zh-CN" sz="1200" dirty="0" err="1"/>
              <a:t>matlist</a:t>
            </a:r>
            <a:r>
              <a:rPr lang="en-US" altLang="zh-CN" sz="1200" dirty="0"/>
              <a:t>  round(b,0.1)</a:t>
            </a:r>
          </a:p>
          <a:p>
            <a:endParaRPr lang="en-US" altLang="zh-CN" sz="1200" dirty="0"/>
          </a:p>
        </p:txBody>
      </p:sp>
      <p:sp>
        <p:nvSpPr>
          <p:cNvPr id="4" name="矩形 3"/>
          <p:cNvSpPr/>
          <p:nvPr/>
        </p:nvSpPr>
        <p:spPr>
          <a:xfrm>
            <a:off x="4764159" y="1118635"/>
            <a:ext cx="4059715" cy="4524315"/>
          </a:xfrm>
          <a:prstGeom prst="rect">
            <a:avLst/>
          </a:prstGeom>
          <a:solidFill>
            <a:schemeClr val="accent4">
              <a:lumMod val="20000"/>
              <a:lumOff val="80000"/>
            </a:schemeClr>
          </a:solidFill>
        </p:spPr>
        <p:txBody>
          <a:bodyPr wrap="square">
            <a:spAutoFit/>
          </a:bodyPr>
          <a:lstStyle/>
          <a:p>
            <a:r>
              <a:rPr lang="en-US" altLang="zh-CN" sz="1200" dirty="0"/>
              <a:t>*</a:t>
            </a:r>
            <a:r>
              <a:rPr lang="zh-CN" altLang="en-US" sz="1200" dirty="0"/>
              <a:t>筛选样本</a:t>
            </a:r>
          </a:p>
          <a:p>
            <a:r>
              <a:rPr lang="en-US" altLang="zh-CN" sz="1200" dirty="0"/>
              <a:t>qui </a:t>
            </a:r>
            <a:r>
              <a:rPr lang="en-US" altLang="zh-CN" sz="1200" dirty="0" err="1"/>
              <a:t>foreach</a:t>
            </a:r>
            <a:r>
              <a:rPr lang="en-US" altLang="zh-CN" sz="1200" dirty="0"/>
              <a:t> set in `data' {</a:t>
            </a:r>
          </a:p>
          <a:p>
            <a:r>
              <a:rPr lang="en-US" altLang="zh-CN" sz="1200" dirty="0"/>
              <a:t>    u `set', clear</a:t>
            </a:r>
          </a:p>
          <a:p>
            <a:r>
              <a:rPr lang="en-US" altLang="zh-CN" sz="1200" dirty="0"/>
              <a:t>	mat b=J(1,1,.) </a:t>
            </a:r>
          </a:p>
          <a:p>
            <a:r>
              <a:rPr lang="en-US" altLang="zh-CN" sz="1200" dirty="0"/>
              <a:t>    </a:t>
            </a:r>
            <a:r>
              <a:rPr lang="en-US" altLang="zh-CN" sz="1200" dirty="0" err="1"/>
              <a:t>forv</a:t>
            </a:r>
            <a:r>
              <a:rPr lang="en-US" altLang="zh-CN" sz="1200" dirty="0"/>
              <a:t> t = 2/5 {</a:t>
            </a:r>
          </a:p>
          <a:p>
            <a:r>
              <a:rPr lang="en-US" altLang="zh-CN" sz="1200" dirty="0"/>
              <a:t>       </a:t>
            </a:r>
            <a:r>
              <a:rPr lang="en-US" altLang="zh-CN" sz="1200" dirty="0" err="1"/>
              <a:t>probit</a:t>
            </a:r>
            <a:r>
              <a:rPr lang="en-US" altLang="zh-CN" sz="1200" dirty="0"/>
              <a:t> treat `</a:t>
            </a:r>
            <a:r>
              <a:rPr lang="en-US" altLang="zh-CN" sz="1200" dirty="0" err="1"/>
              <a:t>spec`t</a:t>
            </a:r>
            <a:r>
              <a:rPr lang="en-US" altLang="zh-CN" sz="1200" dirty="0"/>
              <a:t>''</a:t>
            </a:r>
          </a:p>
          <a:p>
            <a:r>
              <a:rPr lang="en-US" altLang="zh-CN" sz="1200" dirty="0"/>
              <a:t>        preserve</a:t>
            </a:r>
          </a:p>
          <a:p>
            <a:r>
              <a:rPr lang="en-US" altLang="zh-CN" sz="1200" dirty="0"/>
              <a:t>            predict </a:t>
            </a:r>
            <a:r>
              <a:rPr lang="en-US" altLang="zh-CN" sz="1200" dirty="0" err="1"/>
              <a:t>pscore</a:t>
            </a:r>
            <a:r>
              <a:rPr lang="en-US" altLang="zh-CN" sz="1200" dirty="0"/>
              <a:t>, pr</a:t>
            </a:r>
          </a:p>
          <a:p>
            <a:r>
              <a:rPr lang="en-US" altLang="zh-CN" sz="1200" dirty="0"/>
              <a:t>            keep if </a:t>
            </a:r>
            <a:r>
              <a:rPr lang="en-US" altLang="zh-CN" sz="1200" dirty="0" err="1"/>
              <a:t>pscore</a:t>
            </a:r>
            <a:r>
              <a:rPr lang="en-US" altLang="zh-CN" sz="1200" dirty="0"/>
              <a:t> &gt;.1 &amp; </a:t>
            </a:r>
            <a:r>
              <a:rPr lang="en-US" altLang="zh-CN" sz="1200" dirty="0" err="1"/>
              <a:t>pscore</a:t>
            </a:r>
            <a:r>
              <a:rPr lang="en-US" altLang="zh-CN" sz="1200" dirty="0"/>
              <a:t> &lt;.9</a:t>
            </a:r>
          </a:p>
          <a:p>
            <a:r>
              <a:rPr lang="en-US" altLang="zh-CN" sz="1200" dirty="0"/>
              <a:t>            sum treat</a:t>
            </a:r>
          </a:p>
          <a:p>
            <a:r>
              <a:rPr lang="en-US" altLang="zh-CN" sz="1200" dirty="0"/>
              <a:t>            if `r(N)'!=0 {</a:t>
            </a:r>
          </a:p>
          <a:p>
            <a:r>
              <a:rPr lang="en-US" altLang="zh-CN" sz="1200" dirty="0"/>
              <a:t>            </a:t>
            </a:r>
            <a:r>
              <a:rPr lang="en-US" altLang="zh-CN" sz="1200" dirty="0" err="1"/>
              <a:t>reg</a:t>
            </a:r>
            <a:r>
              <a:rPr lang="en-US" altLang="zh-CN" sz="1200" dirty="0"/>
              <a:t> re78 treat `</a:t>
            </a:r>
            <a:r>
              <a:rPr lang="en-US" altLang="zh-CN" sz="1200" dirty="0" err="1"/>
              <a:t>spec`t</a:t>
            </a:r>
            <a:r>
              <a:rPr lang="en-US" altLang="zh-CN" sz="1200" dirty="0"/>
              <a:t>''</a:t>
            </a:r>
          </a:p>
          <a:p>
            <a:r>
              <a:rPr lang="en-US" altLang="zh-CN" sz="1200" dirty="0"/>
              <a:t>          mat  b=(</a:t>
            </a:r>
            <a:r>
              <a:rPr lang="en-US" altLang="zh-CN" sz="1200" dirty="0" err="1"/>
              <a:t>nullmat</a:t>
            </a:r>
            <a:r>
              <a:rPr lang="en-US" altLang="zh-CN" sz="1200" dirty="0"/>
              <a:t>(b),_b[treat])</a:t>
            </a:r>
          </a:p>
          <a:p>
            <a:r>
              <a:rPr lang="en-US" altLang="zh-CN" sz="1200" dirty="0"/>
              <a:t>         }</a:t>
            </a:r>
          </a:p>
          <a:p>
            <a:r>
              <a:rPr lang="en-US" altLang="zh-CN" sz="1200" dirty="0"/>
              <a:t>        restore</a:t>
            </a:r>
          </a:p>
          <a:p>
            <a:r>
              <a:rPr lang="en-US" altLang="zh-CN" sz="1200" dirty="0"/>
              <a:t>        }</a:t>
            </a:r>
          </a:p>
          <a:p>
            <a:r>
              <a:rPr lang="en-US" altLang="zh-CN" sz="1200" dirty="0"/>
              <a:t>		mat `set'=b'</a:t>
            </a:r>
          </a:p>
          <a:p>
            <a:r>
              <a:rPr lang="en-US" altLang="zh-CN" sz="1200" dirty="0"/>
              <a:t>        }</a:t>
            </a:r>
          </a:p>
          <a:p>
            <a:r>
              <a:rPr lang="en-US" altLang="zh-CN" sz="1200" dirty="0"/>
              <a:t>		</a:t>
            </a:r>
            <a:r>
              <a:rPr lang="en-US" altLang="zh-CN" sz="1200" dirty="0" err="1"/>
              <a:t>matlist</a:t>
            </a:r>
            <a:r>
              <a:rPr lang="en-US" altLang="zh-CN" sz="1200" dirty="0"/>
              <a:t> cps1</a:t>
            </a:r>
          </a:p>
          <a:p>
            <a:r>
              <a:rPr lang="en-US" altLang="zh-CN" sz="1200" dirty="0"/>
              <a:t>		mat cps1=(cps1 /0)</a:t>
            </a:r>
          </a:p>
          <a:p>
            <a:r>
              <a:rPr lang="en-US" altLang="zh-CN" sz="1200" dirty="0"/>
              <a:t>    mat  b=(nsw,cps3)</a:t>
            </a:r>
          </a:p>
          <a:p>
            <a:r>
              <a:rPr lang="en-US" altLang="zh-CN" sz="1200" dirty="0" err="1"/>
              <a:t>matlist</a:t>
            </a:r>
            <a:r>
              <a:rPr lang="en-US" altLang="zh-CN" sz="1200" dirty="0"/>
              <a:t>  b</a:t>
            </a:r>
          </a:p>
          <a:p>
            <a:r>
              <a:rPr lang="en-US" altLang="zh-CN" sz="1200" dirty="0" err="1"/>
              <a:t>matlist</a:t>
            </a:r>
            <a:r>
              <a:rPr lang="en-US" altLang="zh-CN" sz="1200" dirty="0"/>
              <a:t> cps1</a:t>
            </a:r>
          </a:p>
          <a:p>
            <a:endParaRPr lang="en-US" altLang="zh-CN" sz="1200" dirty="0"/>
          </a:p>
        </p:txBody>
      </p:sp>
      <p:sp>
        <p:nvSpPr>
          <p:cNvPr id="5" name="矩形 4"/>
          <p:cNvSpPr/>
          <p:nvPr/>
        </p:nvSpPr>
        <p:spPr>
          <a:xfrm>
            <a:off x="0" y="192041"/>
            <a:ext cx="9144000" cy="646331"/>
          </a:xfrm>
          <a:prstGeom prst="rect">
            <a:avLst/>
          </a:prstGeom>
        </p:spPr>
        <p:txBody>
          <a:bodyPr wrap="square">
            <a:spAutoFit/>
          </a:bodyPr>
          <a:lstStyle/>
          <a:p>
            <a:pPr algn="ctr"/>
            <a:r>
              <a:rPr lang="zh-CN" altLang="en-US" sz="3600" dirty="0"/>
              <a:t>培训对收入的影响估计</a:t>
            </a:r>
          </a:p>
        </p:txBody>
      </p:sp>
      <p:sp>
        <p:nvSpPr>
          <p:cNvPr id="2" name="页脚占位符 1"/>
          <p:cNvSpPr>
            <a:spLocks noGrp="1"/>
          </p:cNvSpPr>
          <p:nvPr>
            <p:ph type="ftr" sz="quarter" idx="11"/>
          </p:nvPr>
        </p:nvSpPr>
        <p:spPr/>
        <p:txBody>
          <a:bodyPr/>
          <a:lstStyle/>
          <a:p>
            <a:r>
              <a:rPr lang="zh-CN" altLang="en-US"/>
              <a:t>中国人民大学，陈传波</a:t>
            </a:r>
          </a:p>
        </p:txBody>
      </p:sp>
      <p:sp>
        <p:nvSpPr>
          <p:cNvPr id="6" name="日期占位符 5"/>
          <p:cNvSpPr>
            <a:spLocks noGrp="1"/>
          </p:cNvSpPr>
          <p:nvPr>
            <p:ph type="dt" sz="half" idx="10"/>
          </p:nvPr>
        </p:nvSpPr>
        <p:spPr/>
        <p:txBody>
          <a:bodyPr/>
          <a:lstStyle/>
          <a:p>
            <a:fld id="{EE4825FC-1322-4B8F-A6A6-995CA35C4A1E}" type="datetime1">
              <a:rPr lang="zh-CN" altLang="en-US" smtClean="0"/>
              <a:t>2021/3/2</a:t>
            </a:fld>
            <a:endParaRPr lang="zh-CN" altLang="en-US"/>
          </a:p>
        </p:txBody>
      </p:sp>
      <p:sp>
        <p:nvSpPr>
          <p:cNvPr id="7" name="灯片编号占位符 6"/>
          <p:cNvSpPr>
            <a:spLocks noGrp="1"/>
          </p:cNvSpPr>
          <p:nvPr>
            <p:ph type="sldNum" sz="quarter" idx="12"/>
          </p:nvPr>
        </p:nvSpPr>
        <p:spPr/>
        <p:txBody>
          <a:bodyPr/>
          <a:lstStyle/>
          <a:p>
            <a:fld id="{56EE4887-718C-4F6C-B633-5C6D1B02979E}" type="slidenum">
              <a:rPr lang="zh-CN" altLang="en-US" smtClean="0"/>
              <a:t>117</a:t>
            </a:fld>
            <a:endParaRPr lang="zh-CN" altLang="en-US"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2041"/>
            <a:ext cx="9144000" cy="646331"/>
          </a:xfrm>
          <a:prstGeom prst="rect">
            <a:avLst/>
          </a:prstGeom>
        </p:spPr>
        <p:txBody>
          <a:bodyPr wrap="square">
            <a:spAutoFit/>
          </a:bodyPr>
          <a:lstStyle/>
          <a:p>
            <a:pPr algn="ctr"/>
            <a:r>
              <a:rPr lang="zh-CN" altLang="zh-CN" sz="3600" b="1" cap="all" dirty="0"/>
              <a:t>培训对收入的影响</a:t>
            </a:r>
            <a:r>
              <a:rPr lang="zh-CN" altLang="en-US" sz="3600" b="1" cap="all" dirty="0"/>
              <a:t>估计结果的解读</a:t>
            </a:r>
            <a:endParaRPr lang="zh-CN" altLang="en-US" sz="3600" dirty="0"/>
          </a:p>
        </p:txBody>
      </p:sp>
      <p:sp>
        <p:nvSpPr>
          <p:cNvPr id="5" name="内容占位符 2"/>
          <p:cNvSpPr txBox="1"/>
          <p:nvPr/>
        </p:nvSpPr>
        <p:spPr>
          <a:xfrm>
            <a:off x="480822" y="963391"/>
            <a:ext cx="8229600" cy="51314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2000" dirty="0"/>
              <a:t>NSW</a:t>
            </a:r>
            <a:r>
              <a:rPr lang="zh-CN" altLang="en-US" sz="2000" dirty="0"/>
              <a:t>中</a:t>
            </a:r>
            <a:r>
              <a:rPr lang="zh-CN" altLang="zh-CN" sz="2000" dirty="0"/>
              <a:t>参与培训</a:t>
            </a:r>
            <a:r>
              <a:rPr lang="zh-CN" altLang="en-US" sz="2000" dirty="0"/>
              <a:t>是</a:t>
            </a:r>
            <a:r>
              <a:rPr lang="zh-CN" altLang="zh-CN" sz="2000" dirty="0"/>
              <a:t>随机</a:t>
            </a:r>
            <a:r>
              <a:rPr lang="zh-CN" altLang="en-US" sz="2000" dirty="0"/>
              <a:t>分派的</a:t>
            </a:r>
            <a:r>
              <a:rPr lang="zh-CN" altLang="zh-CN" sz="2000" dirty="0"/>
              <a:t>，培训</a:t>
            </a:r>
            <a:r>
              <a:rPr lang="zh-CN" altLang="en-US" sz="2000" dirty="0"/>
              <a:t>的增收</a:t>
            </a:r>
            <a:r>
              <a:rPr lang="zh-CN" altLang="zh-CN" sz="2000" dirty="0"/>
              <a:t>效应</a:t>
            </a:r>
            <a:r>
              <a:rPr lang="zh-CN" altLang="en-US" sz="2000" dirty="0"/>
              <a:t>稳定在</a:t>
            </a:r>
            <a:r>
              <a:rPr lang="en-US" altLang="zh-CN" sz="2000" dirty="0"/>
              <a:t>1700</a:t>
            </a:r>
            <a:r>
              <a:rPr lang="zh-CN" altLang="en-US" sz="2000" dirty="0"/>
              <a:t>美</a:t>
            </a:r>
            <a:r>
              <a:rPr lang="zh-CN" altLang="zh-CN" sz="2000" dirty="0"/>
              <a:t>元左右</a:t>
            </a:r>
          </a:p>
          <a:p>
            <a:pPr>
              <a:lnSpc>
                <a:spcPct val="150000"/>
              </a:lnSpc>
            </a:pPr>
            <a:r>
              <a:rPr lang="zh-CN" altLang="en-US" sz="2000" dirty="0"/>
              <a:t>用</a:t>
            </a:r>
            <a:r>
              <a:rPr lang="zh-CN" altLang="zh-CN" sz="2000" dirty="0"/>
              <a:t>观察数据</a:t>
            </a:r>
            <a:r>
              <a:rPr lang="en-US" altLang="zh-CN" sz="2000" dirty="0"/>
              <a:t>CPS</a:t>
            </a:r>
            <a:r>
              <a:rPr lang="zh-CN" altLang="en-US" sz="2000" dirty="0"/>
              <a:t>估计的</a:t>
            </a:r>
            <a:r>
              <a:rPr lang="zh-CN" altLang="zh-CN" sz="2000" dirty="0"/>
              <a:t>培训</a:t>
            </a:r>
            <a:r>
              <a:rPr lang="zh-CN" altLang="en-US" sz="2000" dirty="0"/>
              <a:t>增收</a:t>
            </a:r>
            <a:r>
              <a:rPr lang="zh-CN" altLang="zh-CN" sz="2000" dirty="0"/>
              <a:t>效果是</a:t>
            </a:r>
            <a:r>
              <a:rPr lang="en-US" altLang="zh-CN" sz="2000" dirty="0"/>
              <a:t>-8498</a:t>
            </a:r>
            <a:r>
              <a:rPr lang="zh-CN" altLang="en-US" sz="2000" dirty="0"/>
              <a:t>美</a:t>
            </a:r>
            <a:r>
              <a:rPr lang="zh-CN" altLang="zh-CN" sz="2000" dirty="0"/>
              <a:t>元</a:t>
            </a:r>
            <a:r>
              <a:rPr lang="zh-CN" altLang="en-US" sz="2000" dirty="0"/>
              <a:t>，</a:t>
            </a:r>
            <a:r>
              <a:rPr lang="zh-CN" altLang="zh-CN" sz="2000" dirty="0"/>
              <a:t>控制人口特征</a:t>
            </a:r>
            <a:r>
              <a:rPr lang="zh-CN" altLang="en-US" sz="2000" dirty="0"/>
              <a:t>后仍</a:t>
            </a:r>
            <a:r>
              <a:rPr lang="zh-CN" altLang="zh-CN" sz="2000" dirty="0"/>
              <a:t>为</a:t>
            </a:r>
            <a:r>
              <a:rPr lang="en-US" altLang="zh-CN" sz="2000" dirty="0"/>
              <a:t>-4417</a:t>
            </a:r>
            <a:r>
              <a:rPr lang="zh-CN" altLang="en-US" sz="2000" dirty="0"/>
              <a:t>美元，</a:t>
            </a:r>
            <a:r>
              <a:rPr lang="zh-CN" altLang="zh-CN" sz="2000" dirty="0"/>
              <a:t>控制培训前收入后</a:t>
            </a:r>
            <a:r>
              <a:rPr lang="zh-CN" altLang="en-US" sz="2000" dirty="0"/>
              <a:t>为（</a:t>
            </a:r>
            <a:r>
              <a:rPr lang="en-US" altLang="zh-CN" sz="2000" dirty="0"/>
              <a:t>-78</a:t>
            </a:r>
            <a:r>
              <a:rPr lang="zh-CN" altLang="en-US" sz="2000" dirty="0"/>
              <a:t>）</a:t>
            </a:r>
            <a:r>
              <a:rPr lang="zh-CN" altLang="zh-CN" sz="2000" dirty="0"/>
              <a:t>，</a:t>
            </a:r>
            <a:r>
              <a:rPr lang="zh-CN" altLang="zh-CN" sz="2000" b="1" dirty="0"/>
              <a:t>同时控制培训前收入</a:t>
            </a:r>
            <a:r>
              <a:rPr lang="zh-CN" altLang="zh-CN" sz="2000" dirty="0"/>
              <a:t>和人口特征，培训</a:t>
            </a:r>
            <a:r>
              <a:rPr lang="zh-CN" altLang="en-US" sz="2000" dirty="0"/>
              <a:t>增收</a:t>
            </a:r>
            <a:r>
              <a:rPr lang="zh-CN" altLang="zh-CN" sz="2000" dirty="0"/>
              <a:t>效应仍</a:t>
            </a:r>
            <a:r>
              <a:rPr lang="zh-CN" altLang="en-US" sz="2000" dirty="0"/>
              <a:t>只有</a:t>
            </a:r>
            <a:r>
              <a:rPr lang="zh-CN" altLang="zh-CN" sz="2000" dirty="0"/>
              <a:t>随机实验净效应的</a:t>
            </a:r>
            <a:r>
              <a:rPr lang="en-US" altLang="zh-CN" sz="2000" dirty="0"/>
              <a:t>1/3</a:t>
            </a:r>
            <a:r>
              <a:rPr lang="zh-CN" altLang="zh-CN" sz="2000" dirty="0"/>
              <a:t>。</a:t>
            </a:r>
            <a:endParaRPr lang="en-US" altLang="zh-CN" sz="2000" dirty="0"/>
          </a:p>
          <a:p>
            <a:pPr>
              <a:lnSpc>
                <a:spcPct val="150000"/>
              </a:lnSpc>
            </a:pPr>
            <a:r>
              <a:rPr lang="zh-CN" altLang="zh-CN" sz="2000" dirty="0"/>
              <a:t>按照</a:t>
            </a:r>
            <a:r>
              <a:rPr lang="en-US" altLang="zh-CN" sz="2000" dirty="0"/>
              <a:t>NSW</a:t>
            </a:r>
            <a:r>
              <a:rPr lang="zh-CN" altLang="zh-CN" sz="2000" dirty="0"/>
              <a:t>的选样规则从</a:t>
            </a:r>
            <a:r>
              <a:rPr lang="en-US" altLang="zh-CN" sz="2000" dirty="0"/>
              <a:t>CPS</a:t>
            </a:r>
            <a:r>
              <a:rPr lang="zh-CN" altLang="zh-CN" sz="2000" dirty="0"/>
              <a:t>样本中</a:t>
            </a:r>
            <a:r>
              <a:rPr lang="zh-CN" altLang="en-US" sz="2000" dirty="0"/>
              <a:t>筛</a:t>
            </a:r>
            <a:r>
              <a:rPr lang="zh-CN" altLang="zh-CN" sz="2000" dirty="0"/>
              <a:t>选</a:t>
            </a:r>
            <a:r>
              <a:rPr lang="zh-CN" altLang="en-US" sz="2000" dirty="0"/>
              <a:t>出</a:t>
            </a:r>
            <a:r>
              <a:rPr lang="zh-CN" altLang="zh-CN" sz="2000" dirty="0"/>
              <a:t>最接近失业群体</a:t>
            </a:r>
            <a:r>
              <a:rPr lang="zh-CN" altLang="en-US" sz="2000" dirty="0"/>
              <a:t>特征的子样本</a:t>
            </a:r>
            <a:r>
              <a:rPr lang="en-US" altLang="zh-CN" sz="2000" dirty="0"/>
              <a:t>CPS3</a:t>
            </a:r>
            <a:r>
              <a:rPr lang="zh-CN" altLang="en-US" sz="2000" dirty="0"/>
              <a:t>，估计的增收效应为</a:t>
            </a:r>
            <a:r>
              <a:rPr lang="en-US" altLang="zh-CN" sz="2000" dirty="0"/>
              <a:t>-635</a:t>
            </a:r>
            <a:r>
              <a:rPr lang="zh-CN" altLang="zh-CN" sz="2000" dirty="0"/>
              <a:t>美元，控制收入和人口特征后</a:t>
            </a:r>
            <a:r>
              <a:rPr lang="zh-CN" altLang="en-US" sz="2000" dirty="0"/>
              <a:t>为</a:t>
            </a:r>
            <a:r>
              <a:rPr lang="en-US" altLang="zh-CN" sz="2000" dirty="0"/>
              <a:t>1369</a:t>
            </a:r>
            <a:r>
              <a:rPr lang="zh-CN" altLang="zh-CN" sz="2000" dirty="0"/>
              <a:t>美元，已相当接近随机实验结果。</a:t>
            </a:r>
          </a:p>
          <a:p>
            <a:pPr>
              <a:lnSpc>
                <a:spcPct val="150000"/>
              </a:lnSpc>
            </a:pPr>
            <a:r>
              <a:rPr lang="zh-CN" altLang="zh-CN" sz="2000" dirty="0"/>
              <a:t>先以协变量</a:t>
            </a:r>
            <a:r>
              <a:rPr lang="zh-CN" altLang="en-US" sz="2000" dirty="0"/>
              <a:t>对</a:t>
            </a:r>
            <a:r>
              <a:rPr lang="zh-CN" altLang="zh-CN" sz="2000" dirty="0"/>
              <a:t>是否参与培训</a:t>
            </a:r>
            <a:r>
              <a:rPr lang="zh-CN" altLang="en-US" sz="2000" dirty="0"/>
              <a:t>做</a:t>
            </a:r>
            <a:r>
              <a:rPr lang="en-US" altLang="zh-CN" sz="2000" dirty="0" err="1"/>
              <a:t>prbot</a:t>
            </a:r>
            <a:r>
              <a:rPr lang="zh-CN" altLang="zh-CN" sz="2000" dirty="0"/>
              <a:t>估计，</a:t>
            </a:r>
            <a:r>
              <a:rPr lang="zh-CN" altLang="en-US" sz="2000" dirty="0"/>
              <a:t>得到</a:t>
            </a:r>
            <a:r>
              <a:rPr lang="zh-CN" altLang="zh-CN" sz="2000" dirty="0"/>
              <a:t>倾向评分</a:t>
            </a:r>
            <a:r>
              <a:rPr lang="zh-CN" altLang="en-US" sz="2000" dirty="0"/>
              <a:t>（参与培训的概率）</a:t>
            </a:r>
            <a:r>
              <a:rPr lang="zh-CN" altLang="zh-CN" sz="2000" dirty="0"/>
              <a:t>，将得分小于</a:t>
            </a:r>
            <a:r>
              <a:rPr lang="en-US" altLang="zh-CN" sz="2000" dirty="0"/>
              <a:t>0.1</a:t>
            </a:r>
            <a:r>
              <a:rPr lang="zh-CN" altLang="zh-CN" sz="2000" dirty="0"/>
              <a:t>或大于</a:t>
            </a:r>
            <a:r>
              <a:rPr lang="en-US" altLang="zh-CN" sz="2000" dirty="0"/>
              <a:t>0.9</a:t>
            </a:r>
            <a:r>
              <a:rPr lang="zh-CN" altLang="zh-CN" sz="2000" dirty="0"/>
              <a:t>的样本删除，控制人口特征和滞后收入的结果与实验结果更加接近。但在</a:t>
            </a:r>
            <a:r>
              <a:rPr lang="en-US" altLang="zh-CN" sz="2000" dirty="0"/>
              <a:t>CPS3</a:t>
            </a:r>
            <a:r>
              <a:rPr lang="zh-CN" altLang="zh-CN" sz="2000" dirty="0"/>
              <a:t>样本中，控制</a:t>
            </a:r>
            <a:r>
              <a:rPr lang="zh-CN" altLang="en-US" sz="2000" dirty="0"/>
              <a:t>培训前收入</a:t>
            </a:r>
            <a:r>
              <a:rPr lang="zh-CN" altLang="zh-CN" sz="2000" dirty="0"/>
              <a:t>后</a:t>
            </a:r>
            <a:r>
              <a:rPr lang="zh-CN" altLang="en-US" sz="2000" dirty="0"/>
              <a:t>估计</a:t>
            </a:r>
            <a:r>
              <a:rPr lang="zh-CN" altLang="zh-CN" sz="2000" dirty="0"/>
              <a:t>的结果反而变</a:t>
            </a:r>
            <a:r>
              <a:rPr lang="zh-CN" altLang="en-US" sz="2000" dirty="0"/>
              <a:t>得更</a:t>
            </a:r>
            <a:r>
              <a:rPr lang="zh-CN" altLang="zh-CN" sz="2000" dirty="0"/>
              <a:t>差了。 </a:t>
            </a:r>
            <a:endParaRPr lang="zh-CN" altLang="en-US" sz="2000" dirty="0"/>
          </a:p>
          <a:p>
            <a:pPr>
              <a:lnSpc>
                <a:spcPct val="150000"/>
              </a:lnSpc>
            </a:pPr>
            <a:endParaRPr lang="zh-CN" altLang="zh-CN" sz="2000" dirty="0"/>
          </a:p>
          <a:p>
            <a:pPr>
              <a:lnSpc>
                <a:spcPct val="150000"/>
              </a:lnSpc>
            </a:pPr>
            <a:endParaRPr lang="zh-CN" altLang="en-US" sz="2000" dirty="0"/>
          </a:p>
        </p:txBody>
      </p:sp>
      <p:sp>
        <p:nvSpPr>
          <p:cNvPr id="3" name="页脚占位符 2"/>
          <p:cNvSpPr>
            <a:spLocks noGrp="1"/>
          </p:cNvSpPr>
          <p:nvPr>
            <p:ph type="ftr" sz="quarter" idx="11"/>
          </p:nvPr>
        </p:nvSpPr>
        <p:spPr/>
        <p:txBody>
          <a:bodyPr/>
          <a:lstStyle/>
          <a:p>
            <a:r>
              <a:rPr lang="zh-CN" altLang="en-US"/>
              <a:t>中国人民大学，陈传波</a:t>
            </a:r>
          </a:p>
        </p:txBody>
      </p:sp>
      <p:sp>
        <p:nvSpPr>
          <p:cNvPr id="4" name="日期占位符 3"/>
          <p:cNvSpPr>
            <a:spLocks noGrp="1"/>
          </p:cNvSpPr>
          <p:nvPr>
            <p:ph type="dt" sz="half" idx="10"/>
          </p:nvPr>
        </p:nvSpPr>
        <p:spPr/>
        <p:txBody>
          <a:bodyPr/>
          <a:lstStyle/>
          <a:p>
            <a:fld id="{1938E7A0-E7D5-42BF-9612-5D7C89690286}" type="datetime1">
              <a:rPr lang="zh-CN" altLang="en-US" smtClean="0"/>
              <a:t>2021/3/2</a:t>
            </a:fld>
            <a:endParaRPr lang="zh-CN" altLang="en-US"/>
          </a:p>
        </p:txBody>
      </p:sp>
      <p:sp>
        <p:nvSpPr>
          <p:cNvPr id="6" name="灯片编号占位符 5"/>
          <p:cNvSpPr>
            <a:spLocks noGrp="1"/>
          </p:cNvSpPr>
          <p:nvPr>
            <p:ph type="sldNum" sz="quarter" idx="12"/>
          </p:nvPr>
        </p:nvSpPr>
        <p:spPr/>
        <p:txBody>
          <a:bodyPr/>
          <a:lstStyle/>
          <a:p>
            <a:fld id="{56EE4887-718C-4F6C-B633-5C6D1B02979E}" type="slidenum">
              <a:rPr lang="zh-CN" altLang="en-US" smtClean="0"/>
              <a:t>118</a:t>
            </a:fld>
            <a:endParaRPr lang="zh-CN" altLang="en-US"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1212009"/>
            <a:ext cx="8549088" cy="1069845"/>
          </a:xfrm>
          <a:prstGeom prst="rect">
            <a:avLst/>
          </a:prstGeom>
          <a:noFill/>
        </p:spPr>
        <p:txBody>
          <a:bodyPr wrap="square" rtlCol="0">
            <a:spAutoFit/>
          </a:bodyPr>
          <a:lstStyle/>
          <a:p>
            <a:pPr algn="ctr">
              <a:lnSpc>
                <a:spcPct val="150000"/>
              </a:lnSpc>
            </a:pPr>
            <a:r>
              <a:rPr lang="en-US" altLang="zh-CN" sz="4800" dirty="0">
                <a:solidFill>
                  <a:srgbClr val="C00000"/>
                </a:solidFill>
                <a:latin typeface="微软雅黑" panose="020B0503020204020204" pitchFamily="34" charset="-122"/>
                <a:ea typeface="微软雅黑" panose="020B0503020204020204" pitchFamily="34" charset="-122"/>
                <a:cs typeface="+mj-cs"/>
              </a:rPr>
              <a:t>8.6</a:t>
            </a:r>
            <a:r>
              <a:rPr lang="zh-CN" altLang="en-US" sz="4800" dirty="0">
                <a:solidFill>
                  <a:srgbClr val="C00000"/>
                </a:solidFill>
                <a:latin typeface="微软雅黑" panose="020B0503020204020204" pitchFamily="34" charset="-122"/>
                <a:ea typeface="微软雅黑" panose="020B0503020204020204" pitchFamily="34" charset="-122"/>
                <a:cs typeface="+mj-cs"/>
              </a:rPr>
              <a:t> 断点回归</a:t>
            </a:r>
            <a:endParaRPr lang="en-US" altLang="zh-CN" sz="4800" dirty="0">
              <a:solidFill>
                <a:srgbClr val="C00000"/>
              </a:solidFill>
              <a:latin typeface="微软雅黑" panose="020B0503020204020204" pitchFamily="34" charset="-122"/>
              <a:ea typeface="微软雅黑" panose="020B0503020204020204" pitchFamily="34" charset="-122"/>
              <a:cs typeface="+mj-cs"/>
            </a:endParaRPr>
          </a:p>
        </p:txBody>
      </p:sp>
      <p:sp>
        <p:nvSpPr>
          <p:cNvPr id="3" name="日期占位符 2"/>
          <p:cNvSpPr>
            <a:spLocks noGrp="1"/>
          </p:cNvSpPr>
          <p:nvPr>
            <p:ph type="dt" sz="half" idx="10"/>
          </p:nvPr>
        </p:nvSpPr>
        <p:spPr/>
        <p:txBody>
          <a:bodyPr/>
          <a:lstStyle/>
          <a:p>
            <a:fld id="{B342C0D3-C455-4E32-96DF-5C5BD6651B61}" type="datetime1">
              <a:rPr lang="zh-CN" altLang="en-US" smtClean="0"/>
              <a:t>2021/3/2</a:t>
            </a:fld>
            <a:endParaRPr lang="zh-CN" altLang="en-US"/>
          </a:p>
        </p:txBody>
      </p:sp>
      <p:sp>
        <p:nvSpPr>
          <p:cNvPr id="4" name="页脚占位符 3"/>
          <p:cNvSpPr>
            <a:spLocks noGrp="1"/>
          </p:cNvSpPr>
          <p:nvPr>
            <p:ph type="ftr" sz="quarter" idx="11"/>
          </p:nvPr>
        </p:nvSpPr>
        <p:spPr/>
        <p:txBody>
          <a:bodyPr/>
          <a:lstStyle/>
          <a:p>
            <a:r>
              <a:rPr lang="zh-CN" altLang="en-US"/>
              <a:t>中国人民大学，陈传波</a:t>
            </a:r>
          </a:p>
        </p:txBody>
      </p:sp>
      <p:sp>
        <p:nvSpPr>
          <p:cNvPr id="5" name="矩形 4"/>
          <p:cNvSpPr/>
          <p:nvPr/>
        </p:nvSpPr>
        <p:spPr>
          <a:xfrm>
            <a:off x="407286" y="3000517"/>
            <a:ext cx="8505645" cy="1815882"/>
          </a:xfrm>
          <a:prstGeom prst="rect">
            <a:avLst/>
          </a:prstGeom>
        </p:spPr>
        <p:txBody>
          <a:bodyPr wrap="square">
            <a:spAutoFit/>
          </a:bodyPr>
          <a:lstStyle/>
          <a:p>
            <a:pPr algn="ctr">
              <a:lnSpc>
                <a:spcPct val="200000"/>
              </a:lnSpc>
            </a:pPr>
            <a:r>
              <a:rPr lang="zh-CN" altLang="en-US" sz="2800" b="1" dirty="0">
                <a:latin typeface="微软雅黑" panose="020B0503020204020204" pitchFamily="34" charset="-122"/>
                <a:ea typeface="微软雅黑" panose="020B0503020204020204" pitchFamily="34" charset="-122"/>
              </a:rPr>
              <a:t>断点两边样本被处理概率不同</a:t>
            </a:r>
            <a:endParaRPr lang="en-US" altLang="zh-CN" sz="2800" b="1" dirty="0">
              <a:latin typeface="微软雅黑" panose="020B0503020204020204" pitchFamily="34" charset="-122"/>
              <a:ea typeface="微软雅黑" panose="020B0503020204020204" pitchFamily="34" charset="-122"/>
            </a:endParaRPr>
          </a:p>
          <a:p>
            <a:pPr algn="ctr">
              <a:lnSpc>
                <a:spcPct val="200000"/>
              </a:lnSpc>
            </a:pPr>
            <a:r>
              <a:rPr lang="zh-CN" altLang="en-US" sz="2800" b="1" dirty="0">
                <a:latin typeface="微软雅黑" panose="020B0503020204020204" pitchFamily="34" charset="-122"/>
                <a:ea typeface="微软雅黑" panose="020B0503020204020204" pitchFamily="34" charset="-122"/>
              </a:rPr>
              <a:t>对断点两侧领域均值依处理概率差逆加权</a:t>
            </a:r>
            <a:endParaRPr lang="en-US" altLang="zh-CN" sz="28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3663648" y="974694"/>
            <a:ext cx="5574484" cy="5654281"/>
          </a:xfrm>
          <a:prstGeom prst="rect">
            <a:avLst/>
          </a:prstGeom>
        </p:spPr>
      </p:pic>
      <p:sp>
        <p:nvSpPr>
          <p:cNvPr id="7" name="日期占位符 6"/>
          <p:cNvSpPr>
            <a:spLocks noGrp="1"/>
          </p:cNvSpPr>
          <p:nvPr>
            <p:ph type="dt" sz="half" idx="10"/>
          </p:nvPr>
        </p:nvSpPr>
        <p:spPr/>
        <p:txBody>
          <a:bodyPr/>
          <a:lstStyle/>
          <a:p>
            <a:fld id="{16005D79-31F1-48B8-928D-57E3BB6B0755}" type="datetime1">
              <a:rPr lang="zh-CN" altLang="en-US" smtClean="0"/>
              <a:t>2021/3/2</a:t>
            </a:fld>
            <a:endParaRPr lang="zh-CN" altLang="en-US" dirty="0"/>
          </a:p>
        </p:txBody>
      </p:sp>
      <p:sp>
        <p:nvSpPr>
          <p:cNvPr id="2" name="页脚占位符 1"/>
          <p:cNvSpPr>
            <a:spLocks noGrp="1"/>
          </p:cNvSpPr>
          <p:nvPr>
            <p:ph type="ftr" sz="quarter" idx="11"/>
          </p:nvPr>
        </p:nvSpPr>
        <p:spPr/>
        <p:txBody>
          <a:bodyPr/>
          <a:lstStyle/>
          <a:p>
            <a:r>
              <a:rPr lang="zh-CN" altLang="en-US" dirty="0"/>
              <a:t>中国人民大学，陈传波</a:t>
            </a:r>
          </a:p>
        </p:txBody>
      </p:sp>
      <p:sp>
        <p:nvSpPr>
          <p:cNvPr id="4" name="矩形 3"/>
          <p:cNvSpPr/>
          <p:nvPr/>
        </p:nvSpPr>
        <p:spPr>
          <a:xfrm>
            <a:off x="0" y="149640"/>
            <a:ext cx="9144000" cy="523220"/>
          </a:xfrm>
          <a:prstGeom prst="rect">
            <a:avLst/>
          </a:prstGeom>
        </p:spPr>
        <p:txBody>
          <a:bodyPr wrap="square">
            <a:spAutoFit/>
          </a:bodyPr>
          <a:lstStyle/>
          <a:p>
            <a:pPr algn="ctr"/>
            <a:r>
              <a:rPr lang="zh-CN" altLang="en-US" sz="2800" b="1" dirty="0">
                <a:latin typeface="微软雅黑" panose="020B0503020204020204" pitchFamily="34" charset="-122"/>
                <a:ea typeface="微软雅黑" panose="020B0503020204020204" pitchFamily="34" charset="-122"/>
              </a:rPr>
              <a:t>服从柯西分布的随机变量期望不存在、均值不收敛</a:t>
            </a:r>
            <a:endParaRPr lang="en-US" altLang="zh-CN" sz="2800" b="1" dirty="0">
              <a:latin typeface="微软雅黑" panose="020B0503020204020204" pitchFamily="34" charset="-122"/>
              <a:ea typeface="微软雅黑" panose="020B0503020204020204" pitchFamily="34" charset="-122"/>
            </a:endParaRPr>
          </a:p>
        </p:txBody>
      </p:sp>
      <p:sp>
        <p:nvSpPr>
          <p:cNvPr id="5" name="矩形 4"/>
          <p:cNvSpPr/>
          <p:nvPr/>
        </p:nvSpPr>
        <p:spPr>
          <a:xfrm>
            <a:off x="235508" y="1991111"/>
            <a:ext cx="3187709" cy="1015663"/>
          </a:xfrm>
          <a:prstGeom prst="rect">
            <a:avLst/>
          </a:prstGeom>
        </p:spPr>
        <p:txBody>
          <a:bodyPr wrap="square">
            <a:spAutoFit/>
          </a:bodyPr>
          <a:lstStyle/>
          <a:p>
            <a:r>
              <a:rPr lang="zh-CN" altLang="en-US" sz="2000" dirty="0"/>
              <a:t>例：服从</a:t>
            </a:r>
            <a:r>
              <a:rPr lang="en-US" altLang="zh-CN" sz="2000" dirty="0"/>
              <a:t>Cauchy</a:t>
            </a:r>
            <a:r>
              <a:rPr lang="zh-CN" altLang="en-US" sz="2000" dirty="0"/>
              <a:t>分布的随机变量，其期望不存在，</a:t>
            </a:r>
            <a:r>
              <a:rPr lang="zh-CN" altLang="zh-CN" sz="2000" dirty="0"/>
              <a:t>均值</a:t>
            </a:r>
            <a:r>
              <a:rPr lang="zh-CN" altLang="en-US" sz="2000" dirty="0"/>
              <a:t>并不</a:t>
            </a:r>
            <a:r>
              <a:rPr lang="zh-CN" altLang="zh-CN" sz="2000" dirty="0"/>
              <a:t>收敛</a:t>
            </a:r>
            <a:endParaRPr lang="en-US" altLang="zh-CN" sz="2000" dirty="0"/>
          </a:p>
        </p:txBody>
      </p:sp>
      <p:sp>
        <p:nvSpPr>
          <p:cNvPr id="6" name="矩形 5"/>
          <p:cNvSpPr/>
          <p:nvPr/>
        </p:nvSpPr>
        <p:spPr>
          <a:xfrm>
            <a:off x="235508" y="3394160"/>
            <a:ext cx="3034998" cy="3268652"/>
          </a:xfrm>
          <a:prstGeom prst="rect">
            <a:avLst/>
          </a:prstGeom>
          <a:solidFill>
            <a:schemeClr val="accent6">
              <a:lumMod val="60000"/>
              <a:lumOff val="40000"/>
            </a:schemeClr>
          </a:solidFill>
        </p:spPr>
        <p:txBody>
          <a:bodyPr wrap="square">
            <a:spAutoFit/>
          </a:bodyPr>
          <a:lstStyle/>
          <a:p>
            <a:pPr>
              <a:lnSpc>
                <a:spcPct val="150000"/>
              </a:lnSpc>
            </a:pPr>
            <a:r>
              <a:rPr lang="en-US" altLang="zh-CN" sz="2000" b="1" dirty="0">
                <a:latin typeface="Times New Roman" panose="02020603050405020304" pitchFamily="18" charset="0"/>
                <a:cs typeface="Times New Roman" panose="02020603050405020304" pitchFamily="18" charset="0"/>
              </a:rPr>
              <a:t>clear</a:t>
            </a:r>
          </a:p>
          <a:p>
            <a:pPr>
              <a:lnSpc>
                <a:spcPct val="150000"/>
              </a:lnSpc>
            </a:pPr>
            <a:r>
              <a:rPr lang="en-US" altLang="zh-CN" sz="2000" b="1" dirty="0">
                <a:latin typeface="Times New Roman" panose="02020603050405020304" pitchFamily="18" charset="0"/>
                <a:cs typeface="Times New Roman" panose="02020603050405020304" pitchFamily="18" charset="0"/>
              </a:rPr>
              <a:t>set   </a:t>
            </a:r>
            <a:r>
              <a:rPr lang="en-US" altLang="zh-CN" sz="2000" b="1" dirty="0" err="1">
                <a:latin typeface="Times New Roman" panose="02020603050405020304" pitchFamily="18" charset="0"/>
                <a:cs typeface="Times New Roman" panose="02020603050405020304" pitchFamily="18" charset="0"/>
              </a:rPr>
              <a:t>obs</a:t>
            </a:r>
            <a:r>
              <a:rPr lang="en-US" altLang="zh-CN" sz="2000" b="1" dirty="0">
                <a:latin typeface="Times New Roman" panose="02020603050405020304" pitchFamily="18" charset="0"/>
                <a:cs typeface="Times New Roman" panose="02020603050405020304" pitchFamily="18" charset="0"/>
              </a:rPr>
              <a:t>    10000</a:t>
            </a:r>
          </a:p>
          <a:p>
            <a:pPr>
              <a:lnSpc>
                <a:spcPct val="150000"/>
              </a:lnSpc>
            </a:pPr>
            <a:r>
              <a:rPr lang="en-US" altLang="zh-CN" sz="2000" b="1" dirty="0">
                <a:latin typeface="Times New Roman" panose="02020603050405020304" pitchFamily="18" charset="0"/>
                <a:cs typeface="Times New Roman" panose="02020603050405020304" pitchFamily="18" charset="0"/>
              </a:rPr>
              <a:t>set   seed   789</a:t>
            </a:r>
          </a:p>
          <a:p>
            <a:pPr>
              <a:lnSpc>
                <a:spcPct val="150000"/>
              </a:lnSpc>
            </a:pPr>
            <a:r>
              <a:rPr lang="en-US" altLang="zh-CN" sz="2000" b="1" dirty="0">
                <a:latin typeface="Times New Roman" panose="02020603050405020304" pitchFamily="18" charset="0"/>
                <a:cs typeface="Times New Roman" panose="02020603050405020304" pitchFamily="18" charset="0"/>
              </a:rPr>
              <a:t>g   x=</a:t>
            </a:r>
            <a:r>
              <a:rPr lang="en-US" altLang="zh-CN" sz="2000" b="1" dirty="0" err="1">
                <a:solidFill>
                  <a:srgbClr val="FF0000"/>
                </a:solidFill>
                <a:latin typeface="Times New Roman" panose="02020603050405020304" pitchFamily="18" charset="0"/>
                <a:cs typeface="Times New Roman" panose="02020603050405020304" pitchFamily="18" charset="0"/>
              </a:rPr>
              <a:t>rcauchy</a:t>
            </a:r>
            <a:r>
              <a:rPr lang="en-US" altLang="zh-CN" sz="2000" b="1" dirty="0">
                <a:latin typeface="Times New Roman" panose="02020603050405020304" pitchFamily="18" charset="0"/>
                <a:cs typeface="Times New Roman" panose="02020603050405020304" pitchFamily="18" charset="0"/>
              </a:rPr>
              <a:t>(0,100) </a:t>
            </a:r>
          </a:p>
          <a:p>
            <a:pPr>
              <a:lnSpc>
                <a:spcPct val="150000"/>
              </a:lnSpc>
            </a:pPr>
            <a:r>
              <a:rPr lang="en-US" altLang="zh-CN" sz="2000" b="1" dirty="0">
                <a:latin typeface="Times New Roman" panose="02020603050405020304" pitchFamily="18" charset="0"/>
                <a:cs typeface="Times New Roman" panose="02020603050405020304" pitchFamily="18" charset="0"/>
              </a:rPr>
              <a:t>g   n=_n</a:t>
            </a:r>
          </a:p>
          <a:p>
            <a:pPr>
              <a:lnSpc>
                <a:spcPct val="150000"/>
              </a:lnSpc>
            </a:pPr>
            <a:r>
              <a:rPr lang="en-US" altLang="zh-CN" sz="2000" b="1" dirty="0">
                <a:latin typeface="Times New Roman" panose="02020603050405020304" pitchFamily="18" charset="0"/>
                <a:cs typeface="Times New Roman" panose="02020603050405020304" pitchFamily="18" charset="0"/>
              </a:rPr>
              <a:t>g   mx=sum(x)/n</a:t>
            </a:r>
          </a:p>
          <a:p>
            <a:pPr>
              <a:lnSpc>
                <a:spcPct val="150000"/>
              </a:lnSpc>
            </a:pPr>
            <a:r>
              <a:rPr lang="en-US" altLang="zh-CN" sz="2000" b="1" dirty="0" err="1">
                <a:latin typeface="Times New Roman" panose="02020603050405020304" pitchFamily="18" charset="0"/>
                <a:cs typeface="Times New Roman" panose="02020603050405020304" pitchFamily="18" charset="0"/>
              </a:rPr>
              <a:t>tw</a:t>
            </a:r>
            <a:r>
              <a:rPr lang="en-US" altLang="zh-CN" sz="2000" b="1" dirty="0">
                <a:latin typeface="Times New Roman" panose="02020603050405020304" pitchFamily="18" charset="0"/>
                <a:cs typeface="Times New Roman" panose="02020603050405020304" pitchFamily="18" charset="0"/>
              </a:rPr>
              <a:t>   line   mx   n</a:t>
            </a:r>
          </a:p>
        </p:txBody>
      </p:sp>
      <p:graphicFrame>
        <p:nvGraphicFramePr>
          <p:cNvPr id="8" name="对象 7"/>
          <p:cNvGraphicFramePr>
            <a:graphicFrameLocks noChangeAspect="1"/>
          </p:cNvGraphicFramePr>
          <p:nvPr/>
        </p:nvGraphicFramePr>
        <p:xfrm>
          <a:off x="628650" y="895013"/>
          <a:ext cx="1742866" cy="902405"/>
        </p:xfrm>
        <a:graphic>
          <a:graphicData uri="http://schemas.openxmlformats.org/presentationml/2006/ole">
            <mc:AlternateContent xmlns:mc="http://schemas.openxmlformats.org/markup-compatibility/2006">
              <mc:Choice xmlns:v="urn:schemas-microsoft-com:vml" Requires="v">
                <p:oleObj spid="_x0000_s812465" name="公式" r:id="rId4" imgW="20116800" imgH="10363200" progId="Equation.3">
                  <p:embed/>
                </p:oleObj>
              </mc:Choice>
              <mc:Fallback>
                <p:oleObj name="公式" r:id="rId4" imgW="20116800" imgH="10363200" progId="Equation.3">
                  <p:embed/>
                  <p:pic>
                    <p:nvPicPr>
                      <p:cNvPr id="0" name="图片 812458"/>
                      <p:cNvPicPr>
                        <a:picLocks noChangeAspect="1" noChangeArrowheads="1"/>
                      </p:cNvPicPr>
                      <p:nvPr/>
                    </p:nvPicPr>
                    <p:blipFill>
                      <a:blip r:embed="rId5"/>
                      <a:srcRect/>
                      <a:stretch>
                        <a:fillRect/>
                      </a:stretch>
                    </p:blipFill>
                    <p:spPr bwMode="auto">
                      <a:xfrm>
                        <a:off x="628650" y="895013"/>
                        <a:ext cx="1742866" cy="902405"/>
                      </a:xfrm>
                      <a:prstGeom prst="rect">
                        <a:avLst/>
                      </a:prstGeom>
                      <a:solidFill>
                        <a:srgbClr val="FFC000"/>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79298" y="93510"/>
            <a:ext cx="6564702" cy="646331"/>
          </a:xfrm>
          <a:prstGeom prst="rect">
            <a:avLst/>
          </a:prstGeom>
        </p:spPr>
        <p:txBody>
          <a:bodyPr wrap="square">
            <a:spAutoFit/>
          </a:bodyPr>
          <a:lstStyle/>
          <a:p>
            <a:r>
              <a:rPr lang="zh-CN" altLang="en-US" sz="3600" dirty="0">
                <a:latin typeface="Cambria" panose="02040503050406030204" pitchFamily="18" charset="0"/>
                <a:cs typeface="Times New Roman" panose="02020603050405020304" pitchFamily="18" charset="0"/>
              </a:rPr>
              <a:t>清晰</a:t>
            </a:r>
            <a:r>
              <a:rPr lang="zh-CN" altLang="zh-CN" sz="3600" dirty="0">
                <a:latin typeface="Cambria" panose="02040503050406030204" pitchFamily="18" charset="0"/>
                <a:cs typeface="Times New Roman" panose="02020603050405020304" pitchFamily="18" charset="0"/>
              </a:rPr>
              <a:t>断点回归</a:t>
            </a:r>
            <a:endParaRPr lang="zh-CN" altLang="en-US" sz="3600" dirty="0"/>
          </a:p>
        </p:txBody>
      </p:sp>
      <p:graphicFrame>
        <p:nvGraphicFramePr>
          <p:cNvPr id="5" name="对象 4"/>
          <p:cNvGraphicFramePr>
            <a:graphicFrameLocks noChangeAspect="1"/>
          </p:cNvGraphicFramePr>
          <p:nvPr/>
        </p:nvGraphicFramePr>
        <p:xfrm>
          <a:off x="474647" y="3349686"/>
          <a:ext cx="1535113" cy="406400"/>
        </p:xfrm>
        <a:graphic>
          <a:graphicData uri="http://schemas.openxmlformats.org/presentationml/2006/ole">
            <mc:AlternateContent xmlns:mc="http://schemas.openxmlformats.org/markup-compatibility/2006">
              <mc:Choice xmlns:v="urn:schemas-microsoft-com:vml" Requires="v">
                <p:oleObj spid="_x0000_s910286" name="公式" r:id="rId3" imgW="18592800" imgH="4876800" progId="Equation.3">
                  <p:embed/>
                </p:oleObj>
              </mc:Choice>
              <mc:Fallback>
                <p:oleObj name="公式" r:id="rId3" imgW="18592800" imgH="4876800" progId="Equation.3">
                  <p:embed/>
                  <p:pic>
                    <p:nvPicPr>
                      <p:cNvPr id="0" name="Object 526"/>
                      <p:cNvPicPr>
                        <a:picLocks noChangeAspect="1" noChangeArrowheads="1"/>
                      </p:cNvPicPr>
                      <p:nvPr/>
                    </p:nvPicPr>
                    <p:blipFill>
                      <a:blip r:embed="rId4"/>
                      <a:srcRect/>
                      <a:stretch>
                        <a:fillRect/>
                      </a:stretch>
                    </p:blipFill>
                    <p:spPr bwMode="auto">
                      <a:xfrm>
                        <a:off x="474647" y="3349686"/>
                        <a:ext cx="1535113" cy="406400"/>
                      </a:xfrm>
                      <a:prstGeom prst="rect">
                        <a:avLst/>
                      </a:prstGeom>
                      <a:solidFill>
                        <a:schemeClr val="bg1"/>
                      </a:solidFill>
                    </p:spPr>
                  </p:pic>
                </p:oleObj>
              </mc:Fallback>
            </mc:AlternateContent>
          </a:graphicData>
        </a:graphic>
      </p:graphicFrame>
      <p:sp>
        <p:nvSpPr>
          <p:cNvPr id="11" name="矩形 10"/>
          <p:cNvSpPr/>
          <p:nvPr/>
        </p:nvSpPr>
        <p:spPr>
          <a:xfrm>
            <a:off x="477825" y="844435"/>
            <a:ext cx="8277986" cy="1418915"/>
          </a:xfrm>
          <a:prstGeom prst="rect">
            <a:avLst/>
          </a:prstGeom>
          <a:noFill/>
        </p:spPr>
        <p:txBody>
          <a:bodyPr wrap="square">
            <a:spAutoFit/>
          </a:bodyPr>
          <a:lstStyle/>
          <a:p>
            <a:pPr>
              <a:lnSpc>
                <a:spcPct val="150000"/>
              </a:lnSpc>
              <a:spcAft>
                <a:spcPts val="0"/>
              </a:spcAft>
              <a:tabLst>
                <a:tab pos="457200" algn="l"/>
                <a:tab pos="914400" algn="l"/>
                <a:tab pos="1371600" algn="l"/>
                <a:tab pos="1828800" algn="l"/>
                <a:tab pos="2286000" algn="l"/>
                <a:tab pos="2743200" algn="l"/>
                <a:tab pos="3200400" algn="l"/>
                <a:tab pos="3657600" algn="l"/>
                <a:tab pos="4114800" algn="l"/>
                <a:tab pos="4572000" algn="l"/>
              </a:tabLst>
            </a:pPr>
            <a:r>
              <a:rPr lang="zh-CN" altLang="en-US" sz="2000" dirty="0">
                <a:latin typeface="Times New Roman" panose="02020603050405020304" pitchFamily="18" charset="0"/>
                <a:cs typeface="Times New Roman" panose="02020603050405020304" pitchFamily="18" charset="0"/>
              </a:rPr>
              <a:t>由于遗漏能力，高估上大学的回报，收集比大学录取分数线高低相差</a:t>
            </a: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分的样本，</a:t>
            </a: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分之差是随机的，但高于分数线上大学的概率是</a:t>
            </a: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，低于分数线是</a:t>
            </a:r>
            <a:r>
              <a:rPr lang="en-US" altLang="zh-CN" sz="2000" dirty="0">
                <a:latin typeface="Times New Roman" panose="02020603050405020304" pitchFamily="18" charset="0"/>
                <a:cs typeface="Times New Roman" panose="02020603050405020304" pitchFamily="18" charset="0"/>
              </a:rPr>
              <a:t>0</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p:txBody>
      </p:sp>
      <p:sp>
        <p:nvSpPr>
          <p:cNvPr id="12" name="矩形 11"/>
          <p:cNvSpPr/>
          <p:nvPr/>
        </p:nvSpPr>
        <p:spPr>
          <a:xfrm>
            <a:off x="2079268" y="3349686"/>
            <a:ext cx="6900830" cy="34017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x-running variable</a:t>
            </a:r>
            <a:r>
              <a:rPr lang="zh-CN" altLang="en-US" dirty="0"/>
              <a:t>（分数）</a:t>
            </a:r>
            <a:r>
              <a:rPr lang="en-US" altLang="zh-CN" dirty="0"/>
              <a:t>, c</a:t>
            </a:r>
            <a:r>
              <a:rPr lang="zh-CN" altLang="en-US" dirty="0"/>
              <a:t>为断点（分数线），</a:t>
            </a:r>
            <a:r>
              <a:rPr lang="en-US" altLang="zh-CN" dirty="0"/>
              <a:t>d</a:t>
            </a:r>
            <a:r>
              <a:rPr lang="zh-CN" altLang="en-US" dirty="0"/>
              <a:t>为处理（上大学）</a:t>
            </a:r>
          </a:p>
        </p:txBody>
      </p:sp>
      <mc:AlternateContent xmlns:mc="http://schemas.openxmlformats.org/markup-compatibility/2006" xmlns:a14="http://schemas.microsoft.com/office/drawing/2010/main">
        <mc:Choice Requires="a14">
          <p:sp>
            <p:nvSpPr>
              <p:cNvPr id="14" name="矩形 13"/>
              <p:cNvSpPr/>
              <p:nvPr/>
            </p:nvSpPr>
            <p:spPr>
              <a:xfrm>
                <a:off x="2760906" y="3794454"/>
                <a:ext cx="5313419" cy="34017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潜在后果：</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0</m:t>
                        </m:r>
                      </m:sub>
                    </m:sSub>
                  </m:oMath>
                </a14:m>
                <a:r>
                  <a:rPr lang="zh-CN" altLang="en-US" dirty="0"/>
                  <a:t>不上大学的收入，</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oMath>
                </a14:m>
                <a:r>
                  <a:rPr lang="zh-CN" altLang="en-US" dirty="0"/>
                  <a:t>上大学的收入</a:t>
                </a:r>
              </a:p>
            </p:txBody>
          </p:sp>
        </mc:Choice>
        <mc:Fallback xmlns="">
          <p:sp>
            <p:nvSpPr>
              <p:cNvPr id="14" name="矩形 13"/>
              <p:cNvSpPr>
                <a:spLocks noRot="1" noChangeAspect="1" noMove="1" noResize="1" noEditPoints="1" noAdjustHandles="1" noChangeArrowheads="1" noChangeShapeType="1" noTextEdit="1"/>
              </p:cNvSpPr>
              <p:nvPr/>
            </p:nvSpPr>
            <p:spPr>
              <a:xfrm>
                <a:off x="2760906" y="3794454"/>
                <a:ext cx="5313419" cy="340174"/>
              </a:xfrm>
              <a:prstGeom prst="rect">
                <a:avLst/>
              </a:prstGeom>
              <a:blipFill rotWithShape="0">
                <a:blip r:embed="rId5"/>
                <a:stretch>
                  <a:fillRect t="-15517" b="-24138"/>
                </a:stretch>
              </a:blipFill>
            </p:spPr>
            <p:txBody>
              <a:bodyPr/>
              <a:lstStyle/>
              <a:p>
                <a:r>
                  <a:rPr lang="zh-CN" altLang="en-US">
                    <a:noFill/>
                  </a:rPr>
                  <a:t> </a:t>
                </a:r>
                <a:endParaRPr lang="zh-CN" altLang="en-US">
                  <a:noFill/>
                </a:endParaRPr>
              </a:p>
            </p:txBody>
          </p:sp>
        </mc:Fallback>
      </mc:AlternateContent>
      <p:graphicFrame>
        <p:nvGraphicFramePr>
          <p:cNvPr id="15" name="对象 14"/>
          <p:cNvGraphicFramePr>
            <a:graphicFrameLocks noChangeAspect="1"/>
          </p:cNvGraphicFramePr>
          <p:nvPr/>
        </p:nvGraphicFramePr>
        <p:xfrm>
          <a:off x="3518979" y="4787611"/>
          <a:ext cx="2905628" cy="1512094"/>
        </p:xfrm>
        <a:graphic>
          <a:graphicData uri="http://schemas.openxmlformats.org/presentationml/2006/ole">
            <mc:AlternateContent xmlns:mc="http://schemas.openxmlformats.org/markup-compatibility/2006">
              <mc:Choice xmlns:v="urn:schemas-microsoft-com:vml" Requires="v">
                <p:oleObj spid="_x0000_s910287" name="公式" r:id="rId6" imgW="37490400" imgH="19507200" progId="Equation.3">
                  <p:embed/>
                </p:oleObj>
              </mc:Choice>
              <mc:Fallback>
                <p:oleObj name="公式" r:id="rId6" imgW="37490400" imgH="19507200" progId="Equation.3">
                  <p:embed/>
                  <p:pic>
                    <p:nvPicPr>
                      <p:cNvPr id="0" name="图片 910260"/>
                      <p:cNvPicPr/>
                      <p:nvPr/>
                    </p:nvPicPr>
                    <p:blipFill>
                      <a:blip r:embed="rId7"/>
                      <a:stretch>
                        <a:fillRect/>
                      </a:stretch>
                    </p:blipFill>
                    <p:spPr>
                      <a:xfrm>
                        <a:off x="3518979" y="4787611"/>
                        <a:ext cx="2905628" cy="1512094"/>
                      </a:xfrm>
                      <a:prstGeom prst="rect">
                        <a:avLst/>
                      </a:prstGeom>
                    </p:spPr>
                  </p:pic>
                </p:oleObj>
              </mc:Fallback>
            </mc:AlternateContent>
          </a:graphicData>
        </a:graphic>
      </p:graphicFrame>
      <p:graphicFrame>
        <p:nvGraphicFramePr>
          <p:cNvPr id="16" name="对象 15"/>
          <p:cNvGraphicFramePr>
            <a:graphicFrameLocks noChangeAspect="1"/>
          </p:cNvGraphicFramePr>
          <p:nvPr/>
        </p:nvGraphicFramePr>
        <p:xfrm>
          <a:off x="405636" y="3794454"/>
          <a:ext cx="1991024" cy="426648"/>
        </p:xfrm>
        <a:graphic>
          <a:graphicData uri="http://schemas.openxmlformats.org/presentationml/2006/ole">
            <mc:AlternateContent xmlns:mc="http://schemas.openxmlformats.org/markup-compatibility/2006">
              <mc:Choice xmlns:v="urn:schemas-microsoft-com:vml" Requires="v">
                <p:oleObj spid="_x0000_s910288" name="公式" r:id="rId8" imgW="25603200" imgH="5486400" progId="Equation.3">
                  <p:embed/>
                </p:oleObj>
              </mc:Choice>
              <mc:Fallback>
                <p:oleObj name="公式" r:id="rId8" imgW="25603200" imgH="5486400" progId="Equation.3">
                  <p:embed/>
                  <p:pic>
                    <p:nvPicPr>
                      <p:cNvPr id="0" name="图片 910261"/>
                      <p:cNvPicPr/>
                      <p:nvPr/>
                    </p:nvPicPr>
                    <p:blipFill>
                      <a:blip r:embed="rId9"/>
                      <a:stretch>
                        <a:fillRect/>
                      </a:stretch>
                    </p:blipFill>
                    <p:spPr>
                      <a:xfrm>
                        <a:off x="405636" y="3794454"/>
                        <a:ext cx="1991024" cy="426648"/>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405636" y="4461119"/>
          <a:ext cx="2465387" cy="1708150"/>
        </p:xfrm>
        <a:graphic>
          <a:graphicData uri="http://schemas.openxmlformats.org/presentationml/2006/ole">
            <mc:AlternateContent xmlns:mc="http://schemas.openxmlformats.org/markup-compatibility/2006">
              <mc:Choice xmlns:v="urn:schemas-microsoft-com:vml" Requires="v">
                <p:oleObj spid="_x0000_s910289" name="公式" r:id="rId10" imgW="31699200" imgH="21945600" progId="Equation.3">
                  <p:embed/>
                </p:oleObj>
              </mc:Choice>
              <mc:Fallback>
                <p:oleObj name="公式" r:id="rId10" imgW="31699200" imgH="21945600" progId="Equation.3">
                  <p:embed/>
                  <p:pic>
                    <p:nvPicPr>
                      <p:cNvPr id="0" name="图片 910262"/>
                      <p:cNvPicPr/>
                      <p:nvPr/>
                    </p:nvPicPr>
                    <p:blipFill>
                      <a:blip r:embed="rId11"/>
                      <a:stretch>
                        <a:fillRect/>
                      </a:stretch>
                    </p:blipFill>
                    <p:spPr>
                      <a:xfrm>
                        <a:off x="405636" y="4461119"/>
                        <a:ext cx="2465387" cy="1708150"/>
                      </a:xfrm>
                      <a:prstGeom prst="rect">
                        <a:avLst/>
                      </a:prstGeom>
                    </p:spPr>
                  </p:pic>
                </p:oleObj>
              </mc:Fallback>
            </mc:AlternateContent>
          </a:graphicData>
        </a:graphic>
      </p:graphicFrame>
      <p:graphicFrame>
        <p:nvGraphicFramePr>
          <p:cNvPr id="18" name="对象 17"/>
          <p:cNvGraphicFramePr>
            <a:graphicFrameLocks noChangeAspect="1"/>
          </p:cNvGraphicFramePr>
          <p:nvPr/>
        </p:nvGraphicFramePr>
        <p:xfrm>
          <a:off x="3447660" y="4257919"/>
          <a:ext cx="2894013" cy="406400"/>
        </p:xfrm>
        <a:graphic>
          <a:graphicData uri="http://schemas.openxmlformats.org/presentationml/2006/ole">
            <mc:AlternateContent xmlns:mc="http://schemas.openxmlformats.org/markup-compatibility/2006">
              <mc:Choice xmlns:v="urn:schemas-microsoft-com:vml" Requires="v">
                <p:oleObj spid="_x0000_s910290" name="公式" r:id="rId12" imgW="35052000" imgH="4876800" progId="Equation.3">
                  <p:embed/>
                </p:oleObj>
              </mc:Choice>
              <mc:Fallback>
                <p:oleObj name="公式" r:id="rId12" imgW="35052000" imgH="4876800" progId="Equation.3">
                  <p:embed/>
                  <p:pic>
                    <p:nvPicPr>
                      <p:cNvPr id="0" name="图片 910263"/>
                      <p:cNvPicPr>
                        <a:picLocks noChangeAspect="1" noChangeArrowheads="1"/>
                      </p:cNvPicPr>
                      <p:nvPr/>
                    </p:nvPicPr>
                    <p:blipFill>
                      <a:blip r:embed="rId13"/>
                      <a:srcRect/>
                      <a:stretch>
                        <a:fillRect/>
                      </a:stretch>
                    </p:blipFill>
                    <p:spPr bwMode="auto">
                      <a:xfrm>
                        <a:off x="3447660" y="4257919"/>
                        <a:ext cx="2894013" cy="406400"/>
                      </a:xfrm>
                      <a:prstGeom prst="rect">
                        <a:avLst/>
                      </a:prstGeom>
                      <a:solidFill>
                        <a:schemeClr val="bg1"/>
                      </a:solidFill>
                    </p:spPr>
                  </p:pic>
                </p:oleObj>
              </mc:Fallback>
            </mc:AlternateContent>
          </a:graphicData>
        </a:graphic>
      </p:graphicFrame>
      <p:graphicFrame>
        <p:nvGraphicFramePr>
          <p:cNvPr id="20" name="对象 19"/>
          <p:cNvGraphicFramePr>
            <a:graphicFrameLocks noChangeAspect="1"/>
          </p:cNvGraphicFramePr>
          <p:nvPr/>
        </p:nvGraphicFramePr>
        <p:xfrm>
          <a:off x="1896454" y="6369665"/>
          <a:ext cx="7266457" cy="494477"/>
        </p:xfrm>
        <a:graphic>
          <a:graphicData uri="http://schemas.openxmlformats.org/presentationml/2006/ole">
            <mc:AlternateContent xmlns:mc="http://schemas.openxmlformats.org/markup-compatibility/2006">
              <mc:Choice xmlns:v="urn:schemas-microsoft-com:vml" Requires="v">
                <p:oleObj spid="_x0000_s910291" name="公式" r:id="rId14" imgW="98755200" imgH="6705600" progId="Equation.3">
                  <p:embed/>
                </p:oleObj>
              </mc:Choice>
              <mc:Fallback>
                <p:oleObj name="公式" r:id="rId14" imgW="98755200" imgH="6705600" progId="Equation.3">
                  <p:embed/>
                  <p:pic>
                    <p:nvPicPr>
                      <p:cNvPr id="0" name="Object 558"/>
                      <p:cNvPicPr>
                        <a:picLocks noChangeAspect="1" noChangeArrowheads="1"/>
                      </p:cNvPicPr>
                      <p:nvPr/>
                    </p:nvPicPr>
                    <p:blipFill>
                      <a:blip r:embed="rId15"/>
                      <a:srcRect/>
                      <a:stretch>
                        <a:fillRect/>
                      </a:stretch>
                    </p:blipFill>
                    <p:spPr bwMode="auto">
                      <a:xfrm>
                        <a:off x="1896454" y="6369665"/>
                        <a:ext cx="7266457" cy="494477"/>
                      </a:xfrm>
                      <a:prstGeom prst="rect">
                        <a:avLst/>
                      </a:prstGeom>
                      <a:solidFill>
                        <a:srgbClr val="FFC000"/>
                      </a:solidFill>
                    </p:spPr>
                  </p:pic>
                </p:oleObj>
              </mc:Fallback>
            </mc:AlternateContent>
          </a:graphicData>
        </a:graphic>
      </p:graphicFrame>
      <p:sp>
        <p:nvSpPr>
          <p:cNvPr id="21" name="Rectangle 567"/>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矩形 1"/>
          <p:cNvSpPr/>
          <p:nvPr/>
        </p:nvSpPr>
        <p:spPr>
          <a:xfrm>
            <a:off x="474647" y="2246214"/>
            <a:ext cx="8298611" cy="957250"/>
          </a:xfrm>
          <a:prstGeom prst="rect">
            <a:avLst/>
          </a:prstGeom>
        </p:spPr>
        <p:txBody>
          <a:bodyPr wrap="square">
            <a:spAutoFit/>
          </a:bodyPr>
          <a:lstStyle/>
          <a:p>
            <a:pPr>
              <a:lnSpc>
                <a:spcPct val="150000"/>
              </a:lnSpc>
              <a:spcAft>
                <a:spcPts val="0"/>
              </a:spcAft>
              <a:tabLst>
                <a:tab pos="457200" algn="l"/>
                <a:tab pos="914400" algn="l"/>
                <a:tab pos="1371600" algn="l"/>
                <a:tab pos="1828800" algn="l"/>
                <a:tab pos="2286000" algn="l"/>
                <a:tab pos="2743200" algn="l"/>
                <a:tab pos="3200400" algn="l"/>
                <a:tab pos="3657600" algn="l"/>
                <a:tab pos="4114800" algn="l"/>
                <a:tab pos="4572000" algn="l"/>
              </a:tabLst>
            </a:pPr>
            <a:r>
              <a:rPr lang="zh-CN" altLang="en-US" sz="2000" dirty="0">
                <a:latin typeface="Times New Roman" panose="02020603050405020304" pitchFamily="18" charset="0"/>
                <a:cs typeface="Times New Roman" panose="02020603050405020304" pitchFamily="18" charset="0"/>
              </a:rPr>
              <a:t>近似于随机实验：生成一个</a:t>
            </a:r>
            <a:r>
              <a:rPr lang="en-US" altLang="zh-CN" sz="2000" dirty="0">
                <a:latin typeface="Times New Roman" panose="02020603050405020304" pitchFamily="18" charset="0"/>
                <a:cs typeface="Times New Roman" panose="02020603050405020304" pitchFamily="18" charset="0"/>
              </a:rPr>
              <a:t>[0,1]</a:t>
            </a:r>
            <a:r>
              <a:rPr lang="zh-CN" altLang="en-US" sz="2000" dirty="0">
                <a:latin typeface="Times New Roman" panose="02020603050405020304" pitchFamily="18" charset="0"/>
                <a:cs typeface="Times New Roman" panose="02020603050405020304" pitchFamily="18" charset="0"/>
              </a:rPr>
              <a:t>区间上均匀分布的随机数，若随机数大于</a:t>
            </a:r>
            <a:r>
              <a:rPr lang="en-US" altLang="zh-CN" sz="2000" dirty="0">
                <a:latin typeface="Times New Roman" panose="02020603050405020304" pitchFamily="18" charset="0"/>
                <a:cs typeface="Times New Roman" panose="02020603050405020304" pitchFamily="18" charset="0"/>
              </a:rPr>
              <a:t>0.5</a:t>
            </a:r>
            <a:r>
              <a:rPr lang="zh-CN" altLang="en-US" sz="2000" dirty="0">
                <a:latin typeface="Times New Roman" panose="02020603050405020304" pitchFamily="18" charset="0"/>
                <a:cs typeface="Times New Roman" panose="02020603050405020304" pitchFamily="18" charset="0"/>
              </a:rPr>
              <a:t>则分入处理组，低于</a:t>
            </a:r>
            <a:r>
              <a:rPr lang="en-US" altLang="zh-CN" sz="2000" dirty="0">
                <a:latin typeface="Times New Roman" panose="02020603050405020304" pitchFamily="18" charset="0"/>
                <a:cs typeface="Times New Roman" panose="02020603050405020304" pitchFamily="18" charset="0"/>
              </a:rPr>
              <a:t>0.5</a:t>
            </a:r>
            <a:r>
              <a:rPr lang="zh-CN" altLang="en-US" sz="2000" dirty="0">
                <a:latin typeface="Times New Roman" panose="02020603050405020304" pitchFamily="18" charset="0"/>
                <a:cs typeface="Times New Roman" panose="02020603050405020304" pitchFamily="18" charset="0"/>
              </a:rPr>
              <a:t>进入参照组。</a:t>
            </a:r>
            <a:endParaRPr lang="zh-CN" altLang="zh-CN" sz="2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4" grpId="0" animBg="1"/>
      <p:bldP spid="2"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2041"/>
            <a:ext cx="9144000" cy="646331"/>
          </a:xfrm>
          <a:prstGeom prst="rect">
            <a:avLst/>
          </a:prstGeom>
        </p:spPr>
        <p:txBody>
          <a:bodyPr wrap="square">
            <a:spAutoFit/>
          </a:bodyPr>
          <a:lstStyle/>
          <a:p>
            <a:pPr algn="ctr"/>
            <a:r>
              <a:rPr lang="en-US" altLang="zh-CN" sz="3600" b="1" dirty="0">
                <a:latin typeface="微软雅黑" panose="020B0503020204020204" pitchFamily="34" charset="-122"/>
                <a:ea typeface="微软雅黑" panose="020B0503020204020204" pitchFamily="34" charset="-122"/>
              </a:rPr>
              <a:t>5.</a:t>
            </a:r>
            <a:r>
              <a:rPr lang="zh-CN" altLang="en-US" sz="3600" b="1" dirty="0">
                <a:latin typeface="微软雅黑" panose="020B0503020204020204" pitchFamily="34" charset="-122"/>
                <a:ea typeface="微软雅黑" panose="020B0503020204020204" pitchFamily="34" charset="-122"/>
              </a:rPr>
              <a:t>清晰断点回归</a:t>
            </a:r>
            <a:endParaRPr lang="en-US" altLang="zh-CN" sz="3600" b="1" dirty="0">
              <a:latin typeface="微软雅黑" panose="020B0503020204020204" pitchFamily="34" charset="-122"/>
              <a:ea typeface="微软雅黑" panose="020B0503020204020204" pitchFamily="34" charset="-122"/>
            </a:endParaRPr>
          </a:p>
        </p:txBody>
      </p:sp>
      <p:pic>
        <p:nvPicPr>
          <p:cNvPr id="6" name="内容占位符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838372"/>
            <a:ext cx="4728510" cy="6019628"/>
          </a:xfrm>
          <a:prstGeom prst="rect">
            <a:avLst/>
          </a:prstGeom>
          <a:noFill/>
          <a:ln>
            <a:noFill/>
          </a:ln>
        </p:spPr>
      </p:pic>
      <p:sp>
        <p:nvSpPr>
          <p:cNvPr id="7" name="矩形 6"/>
          <p:cNvSpPr/>
          <p:nvPr/>
        </p:nvSpPr>
        <p:spPr>
          <a:xfrm>
            <a:off x="4881610" y="1025782"/>
            <a:ext cx="4109290" cy="4919873"/>
          </a:xfrm>
          <a:prstGeom prst="rect">
            <a:avLst/>
          </a:prstGeom>
          <a:solidFill>
            <a:schemeClr val="accent6">
              <a:lumMod val="20000"/>
              <a:lumOff val="80000"/>
            </a:schemeClr>
          </a:solidFill>
        </p:spPr>
        <p:txBody>
          <a:bodyPr wrap="square">
            <a:spAutoFit/>
          </a:bodyPr>
          <a:lstStyle/>
          <a:p>
            <a:pPr>
              <a:lnSpc>
                <a:spcPct val="200000"/>
              </a:lnSpc>
              <a:spcAft>
                <a:spcPts val="0"/>
              </a:spcAft>
              <a:tabLst>
                <a:tab pos="457200" algn="l"/>
                <a:tab pos="914400" algn="l"/>
                <a:tab pos="1371600" algn="l"/>
                <a:tab pos="1828800" algn="l"/>
                <a:tab pos="2286000" algn="l"/>
                <a:tab pos="2743200" algn="l"/>
                <a:tab pos="3200400" algn="l"/>
                <a:tab pos="3657600" algn="l"/>
                <a:tab pos="4114800" algn="l"/>
                <a:tab pos="4572000" algn="l"/>
              </a:tabLst>
            </a:pPr>
            <a:r>
              <a:rPr lang="en-US" altLang="zh-CN" sz="2000" b="1" kern="100" dirty="0" err="1">
                <a:latin typeface="Times New Roman" panose="02020603050405020304" pitchFamily="18" charset="0"/>
                <a:cs typeface="Times New Roman" panose="02020603050405020304" pitchFamily="18" charset="0"/>
              </a:rPr>
              <a:t>drawnorm</a:t>
            </a:r>
            <a:r>
              <a:rPr lang="en-US" altLang="zh-CN" sz="2000" b="1" kern="100" dirty="0">
                <a:latin typeface="Times New Roman" panose="02020603050405020304" pitchFamily="18" charset="0"/>
                <a:cs typeface="Times New Roman" panose="02020603050405020304" pitchFamily="18" charset="0"/>
              </a:rPr>
              <a:t> x </a:t>
            </a:r>
            <a:r>
              <a:rPr lang="en-US" altLang="zh-CN" sz="2000" b="1" kern="100" dirty="0" err="1">
                <a:latin typeface="Times New Roman" panose="02020603050405020304" pitchFamily="18" charset="0"/>
                <a:cs typeface="Times New Roman" panose="02020603050405020304" pitchFamily="18" charset="0"/>
              </a:rPr>
              <a:t>u,n</a:t>
            </a:r>
            <a:r>
              <a:rPr lang="en-US" altLang="zh-CN" sz="2000" b="1" kern="100" dirty="0">
                <a:latin typeface="Times New Roman" panose="02020603050405020304" pitchFamily="18" charset="0"/>
                <a:cs typeface="Times New Roman" panose="02020603050405020304" pitchFamily="18" charset="0"/>
              </a:rPr>
              <a:t>(100) clear</a:t>
            </a:r>
            <a:endParaRPr lang="zh-CN" altLang="zh-CN" sz="2000" b="1" kern="100" dirty="0">
              <a:latin typeface="Cambria" panose="02040503050406030204" pitchFamily="18" charset="0"/>
              <a:cs typeface="Times New Roman" panose="02020603050405020304" pitchFamily="18" charset="0"/>
            </a:endParaRPr>
          </a:p>
          <a:p>
            <a:pPr>
              <a:lnSpc>
                <a:spcPct val="200000"/>
              </a:lnSpc>
              <a:spcAft>
                <a:spcPts val="0"/>
              </a:spcAft>
              <a:tabLst>
                <a:tab pos="457200" algn="l"/>
                <a:tab pos="914400" algn="l"/>
                <a:tab pos="1371600" algn="l"/>
                <a:tab pos="1828800" algn="l"/>
                <a:tab pos="2286000" algn="l"/>
                <a:tab pos="2743200" algn="l"/>
                <a:tab pos="3200400" algn="l"/>
                <a:tab pos="3657600" algn="l"/>
                <a:tab pos="4114800" algn="l"/>
                <a:tab pos="4572000" algn="l"/>
              </a:tabLst>
            </a:pPr>
            <a:r>
              <a:rPr lang="en-US" altLang="zh-CN" sz="2000" b="1" kern="100" dirty="0">
                <a:latin typeface="Times New Roman" panose="02020603050405020304" pitchFamily="18" charset="0"/>
                <a:cs typeface="Times New Roman" panose="02020603050405020304" pitchFamily="18" charset="0"/>
              </a:rPr>
              <a:t>g y=5*</a:t>
            </a:r>
            <a:r>
              <a:rPr lang="en-US" altLang="zh-CN" sz="2000" b="1" kern="100" dirty="0" err="1">
                <a:latin typeface="Times New Roman" panose="02020603050405020304" pitchFamily="18" charset="0"/>
                <a:cs typeface="Times New Roman" panose="02020603050405020304" pitchFamily="18" charset="0"/>
              </a:rPr>
              <a:t>x+u</a:t>
            </a:r>
            <a:r>
              <a:rPr lang="en-US" altLang="zh-CN" sz="2000" b="1" kern="100" dirty="0">
                <a:latin typeface="Times New Roman" panose="02020603050405020304" pitchFamily="18" charset="0"/>
                <a:cs typeface="Times New Roman" panose="02020603050405020304" pitchFamily="18" charset="0"/>
              </a:rPr>
              <a:t>                  //</a:t>
            </a:r>
            <a:r>
              <a:rPr lang="zh-CN" altLang="zh-CN" sz="2000" b="1" kern="100" dirty="0">
                <a:latin typeface="Times New Roman" panose="02020603050405020304" pitchFamily="18" charset="0"/>
                <a:cs typeface="Times New Roman" panose="02020603050405020304" pitchFamily="18" charset="0"/>
              </a:rPr>
              <a:t>生成</a:t>
            </a:r>
            <a:r>
              <a:rPr lang="en-US" altLang="zh-CN" sz="2000" b="1" kern="100" dirty="0">
                <a:latin typeface="Times New Roman" panose="02020603050405020304" pitchFamily="18" charset="0"/>
                <a:cs typeface="Times New Roman" panose="02020603050405020304" pitchFamily="18" charset="0"/>
              </a:rPr>
              <a:t>y</a:t>
            </a:r>
            <a:endParaRPr lang="zh-CN" altLang="zh-CN" sz="2000" b="1" kern="100" dirty="0">
              <a:latin typeface="Cambria" panose="02040503050406030204" pitchFamily="18" charset="0"/>
              <a:cs typeface="Times New Roman" panose="02020603050405020304" pitchFamily="18" charset="0"/>
            </a:endParaRPr>
          </a:p>
          <a:p>
            <a:pPr>
              <a:lnSpc>
                <a:spcPct val="200000"/>
              </a:lnSpc>
              <a:spcAft>
                <a:spcPts val="0"/>
              </a:spcAft>
              <a:tabLst>
                <a:tab pos="457200" algn="l"/>
                <a:tab pos="914400" algn="l"/>
                <a:tab pos="1371600" algn="l"/>
                <a:tab pos="1828800" algn="l"/>
                <a:tab pos="2286000" algn="l"/>
                <a:tab pos="2743200" algn="l"/>
                <a:tab pos="3200400" algn="l"/>
                <a:tab pos="3657600" algn="l"/>
                <a:tab pos="4114800" algn="l"/>
                <a:tab pos="4572000" algn="l"/>
              </a:tabLst>
            </a:pPr>
            <a:r>
              <a:rPr lang="en-US" altLang="zh-CN" sz="2000" b="1" kern="100" dirty="0" err="1">
                <a:latin typeface="Times New Roman" panose="02020603050405020304" pitchFamily="18" charset="0"/>
                <a:cs typeface="Times New Roman" panose="02020603050405020304" pitchFamily="18" charset="0"/>
              </a:rPr>
              <a:t>tw</a:t>
            </a:r>
            <a:r>
              <a:rPr lang="en-US" altLang="zh-CN" sz="2000" b="1" kern="100" dirty="0">
                <a:latin typeface="Times New Roman" panose="02020603050405020304" pitchFamily="18" charset="0"/>
                <a:cs typeface="Times New Roman" panose="02020603050405020304" pitchFamily="18" charset="0"/>
              </a:rPr>
              <a:t> (</a:t>
            </a:r>
            <a:r>
              <a:rPr lang="en-US" altLang="zh-CN" sz="2000" b="1" kern="100" dirty="0" err="1">
                <a:latin typeface="Times New Roman" panose="02020603050405020304" pitchFamily="18" charset="0"/>
                <a:cs typeface="Times New Roman" panose="02020603050405020304" pitchFamily="18" charset="0"/>
              </a:rPr>
              <a:t>sc</a:t>
            </a:r>
            <a:r>
              <a:rPr lang="en-US" altLang="zh-CN" sz="2000" b="1" kern="100" dirty="0">
                <a:latin typeface="Times New Roman" panose="02020603050405020304" pitchFamily="18" charset="0"/>
                <a:cs typeface="Times New Roman" panose="02020603050405020304" pitchFamily="18" charset="0"/>
              </a:rPr>
              <a:t> y x) (</a:t>
            </a:r>
            <a:r>
              <a:rPr lang="en-US" altLang="zh-CN" sz="2000" b="1" kern="100" dirty="0" err="1">
                <a:latin typeface="Times New Roman" panose="02020603050405020304" pitchFamily="18" charset="0"/>
                <a:cs typeface="Times New Roman" panose="02020603050405020304" pitchFamily="18" charset="0"/>
              </a:rPr>
              <a:t>lfit</a:t>
            </a:r>
            <a:r>
              <a:rPr lang="en-US" altLang="zh-CN" sz="2000" b="1" kern="100" dirty="0">
                <a:latin typeface="Times New Roman" panose="02020603050405020304" pitchFamily="18" charset="0"/>
                <a:cs typeface="Times New Roman" panose="02020603050405020304" pitchFamily="18" charset="0"/>
              </a:rPr>
              <a:t> y x )          </a:t>
            </a:r>
            <a:endParaRPr lang="zh-CN" altLang="zh-CN" sz="2000" b="1" kern="100" dirty="0">
              <a:latin typeface="Cambria" panose="02040503050406030204" pitchFamily="18" charset="0"/>
              <a:cs typeface="Times New Roman" panose="02020603050405020304" pitchFamily="18" charset="0"/>
            </a:endParaRPr>
          </a:p>
          <a:p>
            <a:pPr>
              <a:lnSpc>
                <a:spcPct val="200000"/>
              </a:lnSpc>
              <a:spcAft>
                <a:spcPts val="0"/>
              </a:spcAft>
              <a:tabLst>
                <a:tab pos="457200" algn="l"/>
                <a:tab pos="914400" algn="l"/>
                <a:tab pos="1371600" algn="l"/>
                <a:tab pos="1828800" algn="l"/>
                <a:tab pos="2286000" algn="l"/>
                <a:tab pos="2743200" algn="l"/>
                <a:tab pos="3200400" algn="l"/>
                <a:tab pos="3657600" algn="l"/>
                <a:tab pos="4114800" algn="l"/>
                <a:tab pos="4572000" algn="l"/>
              </a:tabLst>
            </a:pPr>
            <a:r>
              <a:rPr lang="en-US" altLang="zh-CN" sz="2000" b="1" kern="100" dirty="0">
                <a:latin typeface="Times New Roman" panose="02020603050405020304" pitchFamily="18" charset="0"/>
                <a:cs typeface="Times New Roman" panose="02020603050405020304" pitchFamily="18" charset="0"/>
              </a:rPr>
              <a:t>replace y=y+10 if x&gt;0         </a:t>
            </a:r>
            <a:endParaRPr lang="zh-CN" altLang="zh-CN" sz="2000" b="1" kern="100" dirty="0">
              <a:latin typeface="Cambria" panose="02040503050406030204" pitchFamily="18" charset="0"/>
              <a:cs typeface="Times New Roman" panose="02020603050405020304" pitchFamily="18" charset="0"/>
            </a:endParaRPr>
          </a:p>
          <a:p>
            <a:pPr>
              <a:lnSpc>
                <a:spcPct val="200000"/>
              </a:lnSpc>
              <a:spcAft>
                <a:spcPts val="0"/>
              </a:spcAft>
              <a:tabLst>
                <a:tab pos="457200" algn="l"/>
                <a:tab pos="914400" algn="l"/>
                <a:tab pos="1371600" algn="l"/>
                <a:tab pos="1828800" algn="l"/>
                <a:tab pos="2286000" algn="l"/>
                <a:tab pos="2743200" algn="l"/>
                <a:tab pos="3200400" algn="l"/>
                <a:tab pos="3657600" algn="l"/>
                <a:tab pos="4114800" algn="l"/>
                <a:tab pos="4572000" algn="l"/>
              </a:tabLst>
            </a:pPr>
            <a:r>
              <a:rPr lang="en-US" altLang="zh-CN" sz="2000" b="1" kern="100" dirty="0" err="1">
                <a:latin typeface="Times New Roman" panose="02020603050405020304" pitchFamily="18" charset="0"/>
                <a:cs typeface="Times New Roman" panose="02020603050405020304" pitchFamily="18" charset="0"/>
              </a:rPr>
              <a:t>tw</a:t>
            </a:r>
            <a:r>
              <a:rPr lang="en-US" altLang="zh-CN" sz="2000" b="1" kern="100" dirty="0">
                <a:latin typeface="Times New Roman" panose="02020603050405020304" pitchFamily="18" charset="0"/>
                <a:cs typeface="Times New Roman" panose="02020603050405020304" pitchFamily="18" charset="0"/>
              </a:rPr>
              <a:t> (</a:t>
            </a:r>
            <a:r>
              <a:rPr lang="en-US" altLang="zh-CN" sz="2000" b="1" kern="100" dirty="0" err="1">
                <a:latin typeface="Times New Roman" panose="02020603050405020304" pitchFamily="18" charset="0"/>
                <a:cs typeface="Times New Roman" panose="02020603050405020304" pitchFamily="18" charset="0"/>
              </a:rPr>
              <a:t>sc</a:t>
            </a:r>
            <a:r>
              <a:rPr lang="en-US" altLang="zh-CN" sz="2000" b="1" kern="100" dirty="0">
                <a:latin typeface="Times New Roman" panose="02020603050405020304" pitchFamily="18" charset="0"/>
                <a:cs typeface="Times New Roman" panose="02020603050405020304" pitchFamily="18" charset="0"/>
              </a:rPr>
              <a:t> y x) (</a:t>
            </a:r>
            <a:r>
              <a:rPr lang="en-US" altLang="zh-CN" sz="2000" b="1" kern="100" dirty="0" err="1">
                <a:latin typeface="Times New Roman" panose="02020603050405020304" pitchFamily="18" charset="0"/>
                <a:cs typeface="Times New Roman" panose="02020603050405020304" pitchFamily="18" charset="0"/>
              </a:rPr>
              <a:t>lfit</a:t>
            </a:r>
            <a:r>
              <a:rPr lang="en-US" altLang="zh-CN" sz="2000" b="1" kern="100" dirty="0">
                <a:latin typeface="Times New Roman" panose="02020603050405020304" pitchFamily="18" charset="0"/>
                <a:cs typeface="Times New Roman" panose="02020603050405020304" pitchFamily="18" charset="0"/>
              </a:rPr>
              <a:t> y x if x&lt;0)  (</a:t>
            </a:r>
            <a:r>
              <a:rPr lang="en-US" altLang="zh-CN" sz="2000" b="1" kern="100" dirty="0" err="1">
                <a:latin typeface="Times New Roman" panose="02020603050405020304" pitchFamily="18" charset="0"/>
                <a:cs typeface="Times New Roman" panose="02020603050405020304" pitchFamily="18" charset="0"/>
              </a:rPr>
              <a:t>lfit</a:t>
            </a:r>
            <a:r>
              <a:rPr lang="en-US" altLang="zh-CN" sz="2000" b="1" kern="100" dirty="0">
                <a:latin typeface="Times New Roman" panose="02020603050405020304" pitchFamily="18" charset="0"/>
                <a:cs typeface="Times New Roman" panose="02020603050405020304" pitchFamily="18" charset="0"/>
              </a:rPr>
              <a:t> y x if x&gt;0),</a:t>
            </a:r>
            <a:r>
              <a:rPr lang="en-US" altLang="zh-CN" sz="2000" b="1" kern="100" dirty="0" err="1">
                <a:latin typeface="Times New Roman" panose="02020603050405020304" pitchFamily="18" charset="0"/>
                <a:cs typeface="Times New Roman" panose="02020603050405020304" pitchFamily="18" charset="0"/>
              </a:rPr>
              <a:t>xline</a:t>
            </a:r>
            <a:r>
              <a:rPr lang="en-US" altLang="zh-CN" sz="2000" b="1" kern="100" dirty="0">
                <a:latin typeface="Times New Roman" panose="02020603050405020304" pitchFamily="18" charset="0"/>
                <a:cs typeface="Times New Roman" panose="02020603050405020304" pitchFamily="18" charset="0"/>
              </a:rPr>
              <a:t>(0)    //</a:t>
            </a:r>
            <a:r>
              <a:rPr lang="zh-CN" altLang="zh-CN" sz="2000" b="1" kern="100" dirty="0">
                <a:latin typeface="Times New Roman" panose="02020603050405020304" pitchFamily="18" charset="0"/>
                <a:cs typeface="Times New Roman" panose="02020603050405020304" pitchFamily="18" charset="0"/>
              </a:rPr>
              <a:t>绘制图</a:t>
            </a:r>
            <a:endParaRPr lang="zh-CN" altLang="zh-CN" sz="2000" b="1" kern="100" dirty="0">
              <a:latin typeface="Cambria" panose="02040503050406030204" pitchFamily="18" charset="0"/>
              <a:cs typeface="Times New Roman" panose="02020603050405020304" pitchFamily="18" charset="0"/>
            </a:endParaRPr>
          </a:p>
          <a:p>
            <a:pPr>
              <a:lnSpc>
                <a:spcPct val="200000"/>
              </a:lnSpc>
              <a:spcAft>
                <a:spcPts val="0"/>
              </a:spcAft>
              <a:tabLst>
                <a:tab pos="457200" algn="l"/>
                <a:tab pos="914400" algn="l"/>
                <a:tab pos="1371600" algn="l"/>
                <a:tab pos="1828800" algn="l"/>
                <a:tab pos="2286000" algn="l"/>
                <a:tab pos="2743200" algn="l"/>
                <a:tab pos="3200400" algn="l"/>
                <a:tab pos="3657600" algn="l"/>
                <a:tab pos="4114800" algn="l"/>
                <a:tab pos="4572000" algn="l"/>
              </a:tabLst>
            </a:pPr>
            <a:r>
              <a:rPr lang="en-US" altLang="zh-CN" sz="2000" b="1" kern="100" dirty="0">
                <a:latin typeface="Times New Roman" panose="02020603050405020304" pitchFamily="18" charset="0"/>
                <a:cs typeface="Times New Roman" panose="02020603050405020304" pitchFamily="18" charset="0"/>
              </a:rPr>
              <a:t>g d=x&gt;0             //</a:t>
            </a:r>
            <a:r>
              <a:rPr lang="zh-CN" altLang="zh-CN" sz="2000" b="1" kern="100" dirty="0">
                <a:latin typeface="Times New Roman" panose="02020603050405020304" pitchFamily="18" charset="0"/>
                <a:cs typeface="Times New Roman" panose="02020603050405020304" pitchFamily="18" charset="0"/>
              </a:rPr>
              <a:t>生成虚拟变量</a:t>
            </a:r>
            <a:r>
              <a:rPr lang="en-US" altLang="zh-CN" sz="2000" b="1" kern="100" dirty="0">
                <a:latin typeface="Times New Roman" panose="02020603050405020304" pitchFamily="18" charset="0"/>
                <a:cs typeface="Times New Roman" panose="02020603050405020304" pitchFamily="18" charset="0"/>
              </a:rPr>
              <a:t>d</a:t>
            </a:r>
            <a:endParaRPr lang="zh-CN" altLang="zh-CN" sz="2000" b="1" kern="100" dirty="0">
              <a:latin typeface="Cambria" panose="02040503050406030204" pitchFamily="18" charset="0"/>
              <a:cs typeface="Times New Roman" panose="02020603050405020304" pitchFamily="18" charset="0"/>
            </a:endParaRPr>
          </a:p>
          <a:p>
            <a:pPr>
              <a:lnSpc>
                <a:spcPct val="200000"/>
              </a:lnSpc>
            </a:pPr>
            <a:r>
              <a:rPr lang="en-US" altLang="zh-CN" sz="2000" b="1" dirty="0" err="1">
                <a:latin typeface="Times New Roman" panose="02020603050405020304" pitchFamily="18" charset="0"/>
              </a:rPr>
              <a:t>reg</a:t>
            </a:r>
            <a:r>
              <a:rPr lang="en-US" altLang="zh-CN" sz="2000" b="1" dirty="0">
                <a:latin typeface="Times New Roman" panose="02020603050405020304" pitchFamily="18" charset="0"/>
              </a:rPr>
              <a:t> y x d            //</a:t>
            </a:r>
            <a:r>
              <a:rPr lang="zh-CN" altLang="zh-CN" sz="2000" b="1" dirty="0">
                <a:latin typeface="Times New Roman" panose="02020603050405020304" pitchFamily="18" charset="0"/>
                <a:cs typeface="Times New Roman" panose="02020603050405020304" pitchFamily="18" charset="0"/>
              </a:rPr>
              <a:t>清晰断点回归</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79298" y="93510"/>
            <a:ext cx="6564702" cy="646331"/>
          </a:xfrm>
          <a:prstGeom prst="rect">
            <a:avLst/>
          </a:prstGeom>
        </p:spPr>
        <p:txBody>
          <a:bodyPr wrap="square">
            <a:spAutoFit/>
          </a:bodyPr>
          <a:lstStyle/>
          <a:p>
            <a:r>
              <a:rPr lang="zh-CN" altLang="en-US" sz="3600" dirty="0">
                <a:latin typeface="Cambria" panose="02040503050406030204" pitchFamily="18" charset="0"/>
                <a:cs typeface="Times New Roman" panose="02020603050405020304" pitchFamily="18" charset="0"/>
              </a:rPr>
              <a:t>非线性趋势的清晰</a:t>
            </a:r>
            <a:r>
              <a:rPr lang="zh-CN" altLang="zh-CN" sz="3600" dirty="0">
                <a:latin typeface="Cambria" panose="02040503050406030204" pitchFamily="18" charset="0"/>
                <a:cs typeface="Times New Roman" panose="02020603050405020304" pitchFamily="18" charset="0"/>
              </a:rPr>
              <a:t>断点回归</a:t>
            </a:r>
            <a:endParaRPr lang="zh-CN" altLang="en-US" sz="3600" dirty="0"/>
          </a:p>
        </p:txBody>
      </p:sp>
      <p:sp>
        <p:nvSpPr>
          <p:cNvPr id="12" name="矩形 11"/>
          <p:cNvSpPr/>
          <p:nvPr/>
        </p:nvSpPr>
        <p:spPr>
          <a:xfrm>
            <a:off x="348469" y="1539972"/>
            <a:ext cx="2509985" cy="34017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多项式逼近非线性</a:t>
            </a:r>
          </a:p>
        </p:txBody>
      </p:sp>
      <mc:AlternateContent xmlns:mc="http://schemas.openxmlformats.org/markup-compatibility/2006" xmlns:a14="http://schemas.microsoft.com/office/drawing/2010/main">
        <mc:Choice Requires="a14">
          <p:sp>
            <p:nvSpPr>
              <p:cNvPr id="14" name="矩形 13"/>
              <p:cNvSpPr/>
              <p:nvPr/>
            </p:nvSpPr>
            <p:spPr>
              <a:xfrm>
                <a:off x="420741" y="2860522"/>
                <a:ext cx="2435306" cy="34017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潜在后果：</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0</m:t>
                        </m:r>
                      </m:sub>
                    </m:sSub>
                  </m:oMath>
                </a14:m>
                <a:r>
                  <a:rPr lang="zh-CN" altLang="en-US" dirty="0"/>
                  <a:t>，</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oMath>
                </a14:m>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420741" y="2860522"/>
                <a:ext cx="2435306" cy="340174"/>
              </a:xfrm>
              <a:prstGeom prst="rect">
                <a:avLst/>
              </a:prstGeom>
              <a:blipFill rotWithShape="0">
                <a:blip r:embed="rId3"/>
                <a:stretch>
                  <a:fillRect t="-15517" b="-24138"/>
                </a:stretch>
              </a:blipFill>
            </p:spPr>
            <p:txBody>
              <a:bodyPr/>
              <a:lstStyle/>
              <a:p>
                <a:r>
                  <a:rPr lang="zh-CN" altLang="en-US">
                    <a:noFill/>
                  </a:rPr>
                  <a:t> </a:t>
                </a:r>
                <a:endParaRPr lang="zh-CN" altLang="en-US">
                  <a:noFill/>
                </a:endParaRPr>
              </a:p>
            </p:txBody>
          </p:sp>
        </mc:Fallback>
      </mc:AlternateContent>
      <p:sp>
        <p:nvSpPr>
          <p:cNvPr id="21" name="Rectangle 567"/>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22" name="对象 21"/>
          <p:cNvGraphicFramePr>
            <a:graphicFrameLocks noChangeAspect="1"/>
          </p:cNvGraphicFramePr>
          <p:nvPr/>
        </p:nvGraphicFramePr>
        <p:xfrm>
          <a:off x="738546" y="938895"/>
          <a:ext cx="4386106" cy="525419"/>
        </p:xfrm>
        <a:graphic>
          <a:graphicData uri="http://schemas.openxmlformats.org/presentationml/2006/ole">
            <mc:AlternateContent xmlns:mc="http://schemas.openxmlformats.org/markup-compatibility/2006">
              <mc:Choice xmlns:v="urn:schemas-microsoft-com:vml" Requires="v">
                <p:oleObj spid="_x0000_s928162" name="公式" r:id="rId4" imgW="1828800" imgH="215900" progId="Equation.3">
                  <p:embed/>
                </p:oleObj>
              </mc:Choice>
              <mc:Fallback>
                <p:oleObj name="公式" r:id="rId4" imgW="1828800" imgH="215900" progId="Equation.3">
                  <p:embed/>
                  <p:pic>
                    <p:nvPicPr>
                      <p:cNvPr id="0" name="图片 9281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546" y="938895"/>
                        <a:ext cx="4386106" cy="525419"/>
                      </a:xfrm>
                      <a:prstGeom prst="rect">
                        <a:avLst/>
                      </a:prstGeom>
                      <a:noFill/>
                    </p:spPr>
                  </p:pic>
                </p:oleObj>
              </mc:Fallback>
            </mc:AlternateContent>
          </a:graphicData>
        </a:graphic>
      </p:graphicFrame>
      <p:graphicFrame>
        <p:nvGraphicFramePr>
          <p:cNvPr id="3" name="对象 2"/>
          <p:cNvGraphicFramePr>
            <a:graphicFrameLocks noChangeAspect="1"/>
          </p:cNvGraphicFramePr>
          <p:nvPr/>
        </p:nvGraphicFramePr>
        <p:xfrm>
          <a:off x="1463255" y="1835998"/>
          <a:ext cx="7322795" cy="570863"/>
        </p:xfrm>
        <a:graphic>
          <a:graphicData uri="http://schemas.openxmlformats.org/presentationml/2006/ole">
            <mc:AlternateContent xmlns:mc="http://schemas.openxmlformats.org/markup-compatibility/2006">
              <mc:Choice xmlns:v="urn:schemas-microsoft-com:vml" Requires="v">
                <p:oleObj spid="_x0000_s928163" name="公式" r:id="rId6" imgW="3543300" imgH="266700" progId="Equation.3">
                  <p:embed/>
                </p:oleObj>
              </mc:Choice>
              <mc:Fallback>
                <p:oleObj name="公式" r:id="rId6" imgW="3543300" imgH="266700" progId="Equation.3">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63255" y="1835998"/>
                        <a:ext cx="7322795" cy="570863"/>
                      </a:xfrm>
                      <a:prstGeom prst="rect">
                        <a:avLst/>
                      </a:prstGeom>
                      <a:noFill/>
                    </p:spPr>
                  </p:pic>
                </p:oleObj>
              </mc:Fallback>
            </mc:AlternateContent>
          </a:graphicData>
        </a:graphic>
      </p:graphicFrame>
      <p:graphicFrame>
        <p:nvGraphicFramePr>
          <p:cNvPr id="7" name="对象 6"/>
          <p:cNvGraphicFramePr>
            <a:graphicFrameLocks noChangeAspect="1"/>
          </p:cNvGraphicFramePr>
          <p:nvPr/>
        </p:nvGraphicFramePr>
        <p:xfrm>
          <a:off x="1250522" y="2438581"/>
          <a:ext cx="1291863" cy="339964"/>
        </p:xfrm>
        <a:graphic>
          <a:graphicData uri="http://schemas.openxmlformats.org/presentationml/2006/ole">
            <mc:AlternateContent xmlns:mc="http://schemas.openxmlformats.org/markup-compatibility/2006">
              <mc:Choice xmlns:v="urn:schemas-microsoft-com:vml" Requires="v">
                <p:oleObj spid="_x0000_s928164" name="公式" r:id="rId8" imgW="723900" imgH="190500" progId="Equation.3">
                  <p:embed/>
                </p:oleObj>
              </mc:Choice>
              <mc:Fallback>
                <p:oleObj name="公式" r:id="rId8" imgW="723900" imgH="190500" progId="Equation.3">
                  <p:embed/>
                  <p:pic>
                    <p:nvPicPr>
                      <p:cNvPr id="0"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50522" y="2438581"/>
                        <a:ext cx="1291863" cy="339964"/>
                      </a:xfrm>
                      <a:prstGeom prst="rect">
                        <a:avLst/>
                      </a:prstGeom>
                      <a:noFill/>
                    </p:spPr>
                  </p:pic>
                </p:oleObj>
              </mc:Fallback>
            </mc:AlternateContent>
          </a:graphicData>
        </a:graphic>
      </p:graphicFrame>
      <p:graphicFrame>
        <p:nvGraphicFramePr>
          <p:cNvPr id="9" name="对象 8"/>
          <p:cNvGraphicFramePr>
            <a:graphicFrameLocks noChangeAspect="1"/>
          </p:cNvGraphicFramePr>
          <p:nvPr/>
        </p:nvGraphicFramePr>
        <p:xfrm>
          <a:off x="1375117" y="3302740"/>
          <a:ext cx="4154565" cy="765998"/>
        </p:xfrm>
        <a:graphic>
          <a:graphicData uri="http://schemas.openxmlformats.org/presentationml/2006/ole">
            <mc:AlternateContent xmlns:mc="http://schemas.openxmlformats.org/markup-compatibility/2006">
              <mc:Choice xmlns:v="urn:schemas-microsoft-com:vml" Requires="v">
                <p:oleObj spid="_x0000_s928165" name="公式" r:id="rId10" imgW="3035300" imgH="558800" progId="Equation.3">
                  <p:embed/>
                </p:oleObj>
              </mc:Choice>
              <mc:Fallback>
                <p:oleObj name="公式" r:id="rId10" imgW="3035300" imgH="558800" progId="Equation.3">
                  <p:embed/>
                  <p:pic>
                    <p:nvPicPr>
                      <p:cNvPr id="0"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75117" y="3302740"/>
                        <a:ext cx="4154565" cy="765998"/>
                      </a:xfrm>
                      <a:prstGeom prst="rect">
                        <a:avLst/>
                      </a:prstGeom>
                      <a:noFill/>
                    </p:spPr>
                  </p:pic>
                </p:oleObj>
              </mc:Fallback>
            </mc:AlternateContent>
          </a:graphicData>
        </a:graphic>
      </p:graphicFrame>
      <p:graphicFrame>
        <p:nvGraphicFramePr>
          <p:cNvPr id="13" name="对象 12"/>
          <p:cNvGraphicFramePr>
            <a:graphicFrameLocks noChangeAspect="1"/>
          </p:cNvGraphicFramePr>
          <p:nvPr/>
        </p:nvGraphicFramePr>
        <p:xfrm>
          <a:off x="596467" y="4192978"/>
          <a:ext cx="8189583" cy="1043650"/>
        </p:xfrm>
        <a:graphic>
          <a:graphicData uri="http://schemas.openxmlformats.org/presentationml/2006/ole">
            <mc:AlternateContent xmlns:mc="http://schemas.openxmlformats.org/markup-compatibility/2006">
              <mc:Choice xmlns:v="urn:schemas-microsoft-com:vml" Requires="v">
                <p:oleObj spid="_x0000_s928166" name="公式" r:id="rId12" imgW="6350000" imgH="800100" progId="Equation.3">
                  <p:embed/>
                </p:oleObj>
              </mc:Choice>
              <mc:Fallback>
                <p:oleObj name="公式" r:id="rId12" imgW="6350000" imgH="800100" progId="Equation.3">
                  <p:embed/>
                  <p:pic>
                    <p:nvPicPr>
                      <p:cNvPr id="0"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6467" y="4192978"/>
                        <a:ext cx="8189583" cy="1043650"/>
                      </a:xfrm>
                      <a:prstGeom prst="rect">
                        <a:avLst/>
                      </a:prstGeom>
                      <a:noFill/>
                    </p:spPr>
                  </p:pic>
                </p:oleObj>
              </mc:Fallback>
            </mc:AlternateContent>
          </a:graphicData>
        </a:graphic>
      </p:graphicFrame>
      <p:graphicFrame>
        <p:nvGraphicFramePr>
          <p:cNvPr id="23" name="对象 22"/>
          <p:cNvGraphicFramePr>
            <a:graphicFrameLocks noChangeAspect="1"/>
          </p:cNvGraphicFramePr>
          <p:nvPr/>
        </p:nvGraphicFramePr>
        <p:xfrm>
          <a:off x="419383" y="6228910"/>
          <a:ext cx="8439368" cy="488354"/>
        </p:xfrm>
        <a:graphic>
          <a:graphicData uri="http://schemas.openxmlformats.org/presentationml/2006/ole">
            <mc:AlternateContent xmlns:mc="http://schemas.openxmlformats.org/markup-compatibility/2006">
              <mc:Choice xmlns:v="urn:schemas-microsoft-com:vml" Requires="v">
                <p:oleObj spid="_x0000_s928167" name="公式" r:id="rId14" imgW="5270500" imgH="304800" progId="Equation.3">
                  <p:embed/>
                </p:oleObj>
              </mc:Choice>
              <mc:Fallback>
                <p:oleObj name="公式" r:id="rId14" imgW="5270500" imgH="304800" progId="Equation.3">
                  <p:embed/>
                  <p:pic>
                    <p:nvPicPr>
                      <p:cNvPr id="0" name="Object 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9383" y="6228910"/>
                        <a:ext cx="8439368" cy="488354"/>
                      </a:xfrm>
                      <a:prstGeom prst="rect">
                        <a:avLst/>
                      </a:prstGeom>
                      <a:solidFill>
                        <a:srgbClr val="FFC000"/>
                      </a:solidFill>
                    </p:spPr>
                  </p:pic>
                </p:oleObj>
              </mc:Fallback>
            </mc:AlternateContent>
          </a:graphicData>
        </a:graphic>
      </p:graphicFrame>
      <p:sp>
        <p:nvSpPr>
          <p:cNvPr id="25" name="矩形 24"/>
          <p:cNvSpPr/>
          <p:nvPr/>
        </p:nvSpPr>
        <p:spPr>
          <a:xfrm>
            <a:off x="419383" y="5360868"/>
            <a:ext cx="7861414" cy="646331"/>
          </a:xfrm>
          <a:prstGeom prst="rect">
            <a:avLst/>
          </a:prstGeom>
        </p:spPr>
        <p:txBody>
          <a:bodyPr wrap="square">
            <a:spAutoFit/>
          </a:bodyPr>
          <a:lstStyle/>
          <a:p>
            <a:r>
              <a:rPr lang="zh-CN" altLang="en-US" dirty="0"/>
              <a:t>在断点两侧一个足够小领域内比较因变量的平均值之间的差别，就可估计出处理效应，这种方法与条件期望函数的具体形式无关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25"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2041"/>
            <a:ext cx="9144000" cy="646331"/>
          </a:xfrm>
          <a:prstGeom prst="rect">
            <a:avLst/>
          </a:prstGeom>
        </p:spPr>
        <p:txBody>
          <a:bodyPr wrap="square">
            <a:spAutoFit/>
          </a:bodyPr>
          <a:lstStyle/>
          <a:p>
            <a:pPr algn="ctr"/>
            <a:r>
              <a:rPr lang="zh-CN" altLang="en-US" sz="3600" b="1" dirty="0">
                <a:latin typeface="微软雅黑" panose="020B0503020204020204" pitchFamily="34" charset="-122"/>
                <a:ea typeface="微软雅黑" panose="020B0503020204020204" pitchFamily="34" charset="-122"/>
              </a:rPr>
              <a:t>非线性断点回归</a:t>
            </a:r>
            <a:endParaRPr lang="en-US" altLang="zh-CN" sz="3600" b="1" dirty="0">
              <a:latin typeface="微软雅黑" panose="020B0503020204020204" pitchFamily="34" charset="-122"/>
              <a:ea typeface="微软雅黑" panose="020B0503020204020204" pitchFamily="34" charset="-122"/>
            </a:endParaRPr>
          </a:p>
        </p:txBody>
      </p:sp>
      <p:pic>
        <p:nvPicPr>
          <p:cNvPr id="7" name="图片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1354" y="728053"/>
            <a:ext cx="5971142" cy="6019628"/>
          </a:xfrm>
          <a:prstGeom prst="rect">
            <a:avLst/>
          </a:prstGeom>
          <a:noFill/>
          <a:ln>
            <a:noFill/>
          </a:ln>
        </p:spPr>
      </p:pic>
      <p:sp>
        <p:nvSpPr>
          <p:cNvPr id="3" name="矩形 2"/>
          <p:cNvSpPr/>
          <p:nvPr/>
        </p:nvSpPr>
        <p:spPr>
          <a:xfrm>
            <a:off x="5750804" y="1040056"/>
            <a:ext cx="3393196" cy="4939814"/>
          </a:xfrm>
          <a:prstGeom prst="rect">
            <a:avLst/>
          </a:prstGeom>
          <a:solidFill>
            <a:schemeClr val="accent6">
              <a:lumMod val="20000"/>
              <a:lumOff val="80000"/>
            </a:schemeClr>
          </a:solidFill>
        </p:spPr>
        <p:txBody>
          <a:bodyPr wrap="square">
            <a:spAutoFit/>
          </a:bodyPr>
          <a:lstStyle/>
          <a:p>
            <a:pPr>
              <a:lnSpc>
                <a:spcPct val="150000"/>
              </a:lnSpc>
            </a:pPr>
            <a:r>
              <a:rPr lang="zh-CN" altLang="en-US" b="1" dirty="0"/>
              <a:t>drawnorm u,n(200) clear</a:t>
            </a:r>
          </a:p>
          <a:p>
            <a:pPr>
              <a:lnSpc>
                <a:spcPct val="150000"/>
              </a:lnSpc>
            </a:pPr>
            <a:r>
              <a:rPr lang="zh-CN" altLang="en-US" b="1" dirty="0"/>
              <a:t>g double x = runiform() * 6                          g y0= sin(x) + 0.1*u   </a:t>
            </a:r>
          </a:p>
          <a:p>
            <a:pPr>
              <a:lnSpc>
                <a:spcPct val="150000"/>
              </a:lnSpc>
            </a:pPr>
            <a:r>
              <a:rPr lang="zh-CN" altLang="en-US" b="1" dirty="0"/>
              <a:t>g  d=x&gt;3           假设断点为3</a:t>
            </a:r>
            <a:endParaRPr lang="en-US" altLang="zh-CN" b="1" dirty="0"/>
          </a:p>
          <a:p>
            <a:pPr>
              <a:lnSpc>
                <a:spcPct val="150000"/>
              </a:lnSpc>
            </a:pPr>
            <a:r>
              <a:rPr lang="zh-CN" altLang="en-US" b="1" dirty="0"/>
              <a:t>g y = d + sin(x) + 0.1*rnormal()    ssc install rdcv   //交错鉴定法</a:t>
            </a:r>
          </a:p>
          <a:p>
            <a:pPr>
              <a:lnSpc>
                <a:spcPct val="150000"/>
              </a:lnSpc>
            </a:pPr>
            <a:r>
              <a:rPr lang="zh-CN" altLang="en-US" b="1" dirty="0"/>
              <a:t>rdcv y x , thr(3) ci                                  </a:t>
            </a:r>
            <a:endParaRPr lang="en-US" altLang="zh-CN" b="1" dirty="0"/>
          </a:p>
          <a:p>
            <a:pPr>
              <a:lnSpc>
                <a:spcPct val="150000"/>
              </a:lnSpc>
            </a:pPr>
            <a:r>
              <a:rPr lang="zh-CN" altLang="en-US" b="1" dirty="0"/>
              <a:t>tw (sc y x) (lpoly y x if x&lt;3) (lpoly y x if x&gt;3)     //多项式拟合</a:t>
            </a:r>
          </a:p>
          <a:p>
            <a:pPr>
              <a:lnSpc>
                <a:spcPct val="200000"/>
              </a:lnSpc>
            </a:pPr>
            <a:r>
              <a:rPr lang="zh-CN" altLang="en-US" b="1" dirty="0"/>
              <a:t>tw (sc y x) (lowess y x if x&lt;3) (lowess y x if x&gt;3)   //移动加权</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nvPr/>
        </p:nvPicPr>
        <p:blipFill rotWithShape="1">
          <a:blip r:embed="rId2" cstate="print">
            <a:extLst>
              <a:ext uri="{28A0092B-C50C-407E-A947-70E740481C1C}">
                <a14:useLocalDpi xmlns:a14="http://schemas.microsoft.com/office/drawing/2010/main" val="0"/>
              </a:ext>
            </a:extLst>
          </a:blip>
          <a:srcRect b="37801"/>
          <a:stretch>
            <a:fillRect/>
          </a:stretch>
        </p:blipFill>
        <p:spPr bwMode="auto">
          <a:xfrm>
            <a:off x="0" y="0"/>
            <a:ext cx="9143999" cy="68580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2041"/>
            <a:ext cx="9144000" cy="646331"/>
          </a:xfrm>
          <a:prstGeom prst="rect">
            <a:avLst/>
          </a:prstGeom>
        </p:spPr>
        <p:txBody>
          <a:bodyPr wrap="square">
            <a:spAutoFit/>
          </a:bodyPr>
          <a:lstStyle/>
          <a:p>
            <a:pPr algn="ctr"/>
            <a:r>
              <a:rPr lang="zh-CN" altLang="en-US" sz="3600" b="1" dirty="0">
                <a:latin typeface="微软雅黑" panose="020B0503020204020204" pitchFamily="34" charset="-122"/>
                <a:ea typeface="微软雅黑" panose="020B0503020204020204" pitchFamily="34" charset="-122"/>
              </a:rPr>
              <a:t>断点？</a:t>
            </a:r>
            <a:endParaRPr lang="en-US" altLang="zh-CN" sz="3600" b="1" dirty="0">
              <a:latin typeface="微软雅黑" panose="020B0503020204020204" pitchFamily="34" charset="-122"/>
              <a:ea typeface="微软雅黑" panose="020B0503020204020204" pitchFamily="34" charset="-122"/>
            </a:endParaRPr>
          </a:p>
        </p:txBody>
      </p:sp>
      <p:pic>
        <p:nvPicPr>
          <p:cNvPr id="4" name="图片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77908" y="739220"/>
            <a:ext cx="4666092" cy="6019628"/>
          </a:xfrm>
          <a:prstGeom prst="rect">
            <a:avLst/>
          </a:prstGeom>
          <a:noFill/>
          <a:ln>
            <a:noFill/>
          </a:ln>
        </p:spPr>
      </p:pic>
      <p:pic>
        <p:nvPicPr>
          <p:cNvPr id="3" name="图片 2"/>
          <p:cNvPicPr>
            <a:picLocks noChangeAspect="1"/>
          </p:cNvPicPr>
          <p:nvPr/>
        </p:nvPicPr>
        <p:blipFill>
          <a:blip r:embed="rId3" cstate="print"/>
          <a:stretch>
            <a:fillRect/>
          </a:stretch>
        </p:blipFill>
        <p:spPr>
          <a:xfrm>
            <a:off x="-134476" y="739220"/>
            <a:ext cx="4612383" cy="5925985"/>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00839" y="834736"/>
            <a:ext cx="6878018" cy="5262979"/>
          </a:xfrm>
          <a:prstGeom prst="rect">
            <a:avLst/>
          </a:prstGeom>
          <a:solidFill>
            <a:schemeClr val="accent6">
              <a:lumMod val="20000"/>
              <a:lumOff val="80000"/>
            </a:schemeClr>
          </a:solidFill>
        </p:spPr>
        <p:txBody>
          <a:bodyPr wrap="square">
            <a:spAutoFit/>
          </a:bodyPr>
          <a:lstStyle/>
          <a:p>
            <a:r>
              <a:rPr lang="en-US" altLang="zh-CN" sz="1400" dirty="0" err="1"/>
              <a:t>drawnorm</a:t>
            </a:r>
            <a:r>
              <a:rPr lang="en-US" altLang="zh-CN" sz="1400" dirty="0"/>
              <a:t> </a:t>
            </a:r>
            <a:r>
              <a:rPr lang="en-US" altLang="zh-CN" sz="1400" dirty="0" err="1"/>
              <a:t>u,n</a:t>
            </a:r>
            <a:r>
              <a:rPr lang="en-US" altLang="zh-CN" sz="1400" dirty="0"/>
              <a:t>(100) </a:t>
            </a:r>
            <a:r>
              <a:rPr lang="en-US" altLang="zh-CN" sz="1400" dirty="0" err="1"/>
              <a:t>sd</a:t>
            </a:r>
            <a:r>
              <a:rPr lang="en-US" altLang="zh-CN" sz="1400" dirty="0"/>
              <a:t>(0.01) clear</a:t>
            </a:r>
          </a:p>
          <a:p>
            <a:r>
              <a:rPr lang="en-US" altLang="zh-CN" sz="1400" dirty="0"/>
              <a:t>g x=100*uniform()-50</a:t>
            </a:r>
          </a:p>
          <a:p>
            <a:r>
              <a:rPr lang="en-US" altLang="zh-CN" sz="1400" dirty="0"/>
              <a:t>g y=1/(1+exp(-0.2*x))+u</a:t>
            </a:r>
          </a:p>
          <a:p>
            <a:r>
              <a:rPr lang="en-US" altLang="zh-CN" sz="1400" dirty="0"/>
              <a:t>g y2=1/(1+exp(-0.2*x))+u</a:t>
            </a:r>
          </a:p>
          <a:p>
            <a:r>
              <a:rPr lang="en-US" altLang="zh-CN" sz="1400" dirty="0"/>
              <a:t>replace y2=1/(1+exp(-0.2*x))+u+0.1 if x&gt;0</a:t>
            </a:r>
          </a:p>
          <a:p>
            <a:r>
              <a:rPr lang="en-US" altLang="zh-CN" sz="1400" dirty="0" err="1"/>
              <a:t>tw</a:t>
            </a:r>
            <a:r>
              <a:rPr lang="en-US" altLang="zh-CN" sz="1400" dirty="0"/>
              <a:t>  (</a:t>
            </a:r>
            <a:r>
              <a:rPr lang="en-US" altLang="zh-CN" sz="1400" dirty="0" err="1"/>
              <a:t>sc</a:t>
            </a:r>
            <a:r>
              <a:rPr lang="en-US" altLang="zh-CN" sz="1400" dirty="0"/>
              <a:t> y x) (</a:t>
            </a:r>
            <a:r>
              <a:rPr lang="en-US" altLang="zh-CN" sz="1400" dirty="0" err="1"/>
              <a:t>sc</a:t>
            </a:r>
            <a:r>
              <a:rPr lang="en-US" altLang="zh-CN" sz="1400" dirty="0"/>
              <a:t> y2 x)  (</a:t>
            </a:r>
            <a:r>
              <a:rPr lang="en-US" altLang="zh-CN" sz="1400" dirty="0" err="1"/>
              <a:t>sc</a:t>
            </a:r>
            <a:r>
              <a:rPr lang="en-US" altLang="zh-CN" sz="1400" dirty="0"/>
              <a:t> y x)</a:t>
            </a:r>
          </a:p>
          <a:p>
            <a:r>
              <a:rPr lang="en-US" altLang="zh-CN" sz="1400" dirty="0"/>
              <a:t>g  d=x&gt;0</a:t>
            </a:r>
          </a:p>
          <a:p>
            <a:r>
              <a:rPr lang="en-US" altLang="zh-CN" sz="1400" dirty="0" err="1"/>
              <a:t>forv</a:t>
            </a:r>
            <a:r>
              <a:rPr lang="en-US" altLang="zh-CN" sz="1400" dirty="0"/>
              <a:t>  </a:t>
            </a:r>
            <a:r>
              <a:rPr lang="en-US" altLang="zh-CN" sz="1400" dirty="0" err="1"/>
              <a:t>i</a:t>
            </a:r>
            <a:r>
              <a:rPr lang="en-US" altLang="zh-CN" sz="1400" dirty="0"/>
              <a:t>=1/5 {</a:t>
            </a:r>
          </a:p>
          <a:p>
            <a:r>
              <a:rPr lang="en-US" altLang="zh-CN" sz="1400" dirty="0"/>
              <a:t>g  </a:t>
            </a:r>
            <a:r>
              <a:rPr lang="en-US" altLang="zh-CN" sz="1400" dirty="0" err="1"/>
              <a:t>x`i</a:t>
            </a:r>
            <a:r>
              <a:rPr lang="en-US" altLang="zh-CN" sz="1400" dirty="0"/>
              <a:t>'=x^`</a:t>
            </a:r>
            <a:r>
              <a:rPr lang="en-US" altLang="zh-CN" sz="1400" dirty="0" err="1"/>
              <a:t>i</a:t>
            </a:r>
            <a:r>
              <a:rPr lang="en-US" altLang="zh-CN" sz="1400" dirty="0"/>
              <a:t>'</a:t>
            </a:r>
          </a:p>
          <a:p>
            <a:r>
              <a:rPr lang="en-US" altLang="zh-CN" sz="1400" dirty="0"/>
              <a:t>g  </a:t>
            </a:r>
            <a:r>
              <a:rPr lang="en-US" altLang="zh-CN" sz="1400" dirty="0" err="1"/>
              <a:t>dx`i</a:t>
            </a:r>
            <a:r>
              <a:rPr lang="en-US" altLang="zh-CN" sz="1400" dirty="0"/>
              <a:t>'=d*</a:t>
            </a:r>
            <a:r>
              <a:rPr lang="en-US" altLang="zh-CN" sz="1400" dirty="0" err="1"/>
              <a:t>x`i</a:t>
            </a:r>
            <a:r>
              <a:rPr lang="en-US" altLang="zh-CN" sz="1400" dirty="0"/>
              <a:t>'</a:t>
            </a:r>
          </a:p>
          <a:p>
            <a:r>
              <a:rPr lang="en-US" altLang="zh-CN" sz="1400" dirty="0"/>
              <a:t>}</a:t>
            </a:r>
          </a:p>
          <a:p>
            <a:r>
              <a:rPr lang="en-US" altLang="zh-CN" sz="1400" dirty="0" err="1"/>
              <a:t>reg</a:t>
            </a:r>
            <a:r>
              <a:rPr lang="en-US" altLang="zh-CN" sz="1400" dirty="0"/>
              <a:t> y x d   //</a:t>
            </a:r>
            <a:r>
              <a:rPr lang="zh-CN" altLang="en-US" sz="1400" dirty="0"/>
              <a:t>误将函数转向识为断点</a:t>
            </a:r>
          </a:p>
          <a:p>
            <a:r>
              <a:rPr lang="en-US" altLang="zh-CN" sz="1400" dirty="0"/>
              <a:t>predict shy1</a:t>
            </a:r>
          </a:p>
          <a:p>
            <a:r>
              <a:rPr lang="en-US" altLang="zh-CN" sz="1400" dirty="0" err="1"/>
              <a:t>reg</a:t>
            </a:r>
            <a:r>
              <a:rPr lang="en-US" altLang="zh-CN" sz="1400" dirty="0"/>
              <a:t> y2 x d</a:t>
            </a:r>
          </a:p>
          <a:p>
            <a:r>
              <a:rPr lang="en-US" altLang="zh-CN" sz="1400" dirty="0"/>
              <a:t>predict shy2</a:t>
            </a:r>
          </a:p>
          <a:p>
            <a:r>
              <a:rPr lang="en-US" altLang="zh-CN" sz="1400" dirty="0" err="1"/>
              <a:t>tw</a:t>
            </a:r>
            <a:r>
              <a:rPr lang="en-US" altLang="zh-CN" sz="1400" dirty="0"/>
              <a:t> (</a:t>
            </a:r>
            <a:r>
              <a:rPr lang="en-US" altLang="zh-CN" sz="1400" dirty="0" err="1"/>
              <a:t>sc</a:t>
            </a:r>
            <a:r>
              <a:rPr lang="en-US" altLang="zh-CN" sz="1400" dirty="0"/>
              <a:t> y2 x) (</a:t>
            </a:r>
            <a:r>
              <a:rPr lang="en-US" altLang="zh-CN" sz="1400" dirty="0" err="1"/>
              <a:t>sc</a:t>
            </a:r>
            <a:r>
              <a:rPr lang="en-US" altLang="zh-CN" sz="1400" dirty="0"/>
              <a:t> y x) (line shy1 shy2 </a:t>
            </a:r>
            <a:r>
              <a:rPr lang="en-US" altLang="zh-CN" sz="1400" dirty="0" err="1"/>
              <a:t>x,sort</a:t>
            </a:r>
            <a:r>
              <a:rPr lang="en-US" altLang="zh-CN" sz="1400" dirty="0"/>
              <a:t>)</a:t>
            </a:r>
          </a:p>
          <a:p>
            <a:r>
              <a:rPr lang="en-US" altLang="zh-CN" sz="1400" dirty="0" err="1"/>
              <a:t>reg</a:t>
            </a:r>
            <a:r>
              <a:rPr lang="en-US" altLang="zh-CN" sz="1400" dirty="0"/>
              <a:t> y x1 x2 x3 x4 x5 d dx1 dx2 dx3 dx4 dx5                  //</a:t>
            </a:r>
            <a:r>
              <a:rPr lang="zh-CN" altLang="en-US" sz="1400" dirty="0"/>
              <a:t>识别出显著断点，但并非断点</a:t>
            </a:r>
          </a:p>
          <a:p>
            <a:r>
              <a:rPr lang="en-US" altLang="zh-CN" sz="1400" dirty="0"/>
              <a:t>predict hy1</a:t>
            </a:r>
          </a:p>
          <a:p>
            <a:r>
              <a:rPr lang="en-US" altLang="zh-CN" sz="1400" dirty="0" err="1"/>
              <a:t>reg</a:t>
            </a:r>
            <a:r>
              <a:rPr lang="en-US" altLang="zh-CN" sz="1400" dirty="0"/>
              <a:t> y2 x1 x2 x3 x4 x5 d dx1 dx2 dx3 dx4 dx5                  //</a:t>
            </a:r>
            <a:r>
              <a:rPr lang="zh-CN" altLang="en-US" sz="1400" dirty="0"/>
              <a:t>这才是真正的断点</a:t>
            </a:r>
          </a:p>
          <a:p>
            <a:r>
              <a:rPr lang="en-US" altLang="zh-CN" sz="1400" dirty="0"/>
              <a:t>predict hy2</a:t>
            </a:r>
          </a:p>
          <a:p>
            <a:r>
              <a:rPr lang="en-US" altLang="zh-CN" sz="1400" dirty="0" err="1"/>
              <a:t>tw</a:t>
            </a:r>
            <a:r>
              <a:rPr lang="en-US" altLang="zh-CN" sz="1400" dirty="0"/>
              <a:t> (</a:t>
            </a:r>
            <a:r>
              <a:rPr lang="en-US" altLang="zh-CN" sz="1400" dirty="0" err="1"/>
              <a:t>sc</a:t>
            </a:r>
            <a:r>
              <a:rPr lang="en-US" altLang="zh-CN" sz="1400" dirty="0"/>
              <a:t> y2 x) (</a:t>
            </a:r>
            <a:r>
              <a:rPr lang="en-US" altLang="zh-CN" sz="1400" dirty="0" err="1"/>
              <a:t>sc</a:t>
            </a:r>
            <a:r>
              <a:rPr lang="en-US" altLang="zh-CN" sz="1400" dirty="0"/>
              <a:t> y x) (line hy1 hy2 </a:t>
            </a:r>
            <a:r>
              <a:rPr lang="en-US" altLang="zh-CN" sz="1400" dirty="0" err="1"/>
              <a:t>x,sort</a:t>
            </a:r>
            <a:r>
              <a:rPr lang="en-US" altLang="zh-CN" sz="1400" dirty="0"/>
              <a:t>)</a:t>
            </a:r>
          </a:p>
          <a:p>
            <a:r>
              <a:rPr lang="en-US" altLang="zh-CN" sz="1400" dirty="0"/>
              <a:t>*</a:t>
            </a:r>
            <a:r>
              <a:rPr lang="zh-CN" altLang="en-US" sz="1400" dirty="0"/>
              <a:t>在一个更小的领域内回归</a:t>
            </a:r>
          </a:p>
          <a:p>
            <a:r>
              <a:rPr lang="en-US" altLang="zh-CN" sz="1400" dirty="0" err="1"/>
              <a:t>reg</a:t>
            </a:r>
            <a:r>
              <a:rPr lang="en-US" altLang="zh-CN" sz="1400" dirty="0"/>
              <a:t> y x1 x2 x3 x4 x5 d dx1 dx2 dx3 dx4 dx5  if x&gt;-20&amp;x&lt;20    //</a:t>
            </a:r>
            <a:r>
              <a:rPr lang="zh-CN" altLang="en-US" sz="1400" dirty="0"/>
              <a:t>不是断点</a:t>
            </a:r>
          </a:p>
          <a:p>
            <a:r>
              <a:rPr lang="en-US" altLang="zh-CN" sz="1400" dirty="0" err="1"/>
              <a:t>reg</a:t>
            </a:r>
            <a:r>
              <a:rPr lang="en-US" altLang="zh-CN" sz="1400" dirty="0"/>
              <a:t> y2 x1 x2 x3 x4 x5 d dx1 dx2 dx3 dx4 dx5  if x&gt;-20&amp;x&lt;20   //</a:t>
            </a:r>
            <a:r>
              <a:rPr lang="zh-CN" altLang="en-US" sz="1400" dirty="0"/>
              <a:t>这才是真正的断点</a:t>
            </a:r>
          </a:p>
        </p:txBody>
      </p:sp>
      <p:sp>
        <p:nvSpPr>
          <p:cNvPr id="3" name="矩形 2"/>
          <p:cNvSpPr/>
          <p:nvPr/>
        </p:nvSpPr>
        <p:spPr>
          <a:xfrm>
            <a:off x="1381287" y="0"/>
            <a:ext cx="5827236" cy="707886"/>
          </a:xfrm>
          <a:prstGeom prst="rect">
            <a:avLst/>
          </a:prstGeom>
        </p:spPr>
        <p:txBody>
          <a:bodyPr wrap="none">
            <a:spAutoFit/>
          </a:bodyPr>
          <a:lstStyle/>
          <a:p>
            <a:r>
              <a:rPr lang="zh-CN" altLang="en-US" sz="4000" b="1" dirty="0"/>
              <a:t>非线性清晰线性断点回归</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07492" y="123093"/>
            <a:ext cx="7571303" cy="646331"/>
          </a:xfrm>
          <a:prstGeom prst="rect">
            <a:avLst/>
          </a:prstGeom>
        </p:spPr>
        <p:txBody>
          <a:bodyPr wrap="none">
            <a:spAutoFit/>
          </a:bodyPr>
          <a:lstStyle/>
          <a:p>
            <a:r>
              <a:rPr lang="zh-CN" altLang="zh-CN" sz="3600" dirty="0"/>
              <a:t>生日与葬礼：法定饮酒年龄与死亡率</a:t>
            </a:r>
            <a:endParaRPr lang="zh-CN" altLang="en-US" sz="3600" dirty="0"/>
          </a:p>
        </p:txBody>
      </p:sp>
      <p:pic>
        <p:nvPicPr>
          <p:cNvPr id="3" name="图片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925560"/>
            <a:ext cx="4396155" cy="5932440"/>
          </a:xfrm>
          <a:prstGeom prst="rect">
            <a:avLst/>
          </a:prstGeom>
          <a:noFill/>
          <a:ln>
            <a:noFill/>
          </a:ln>
        </p:spPr>
      </p:pic>
      <p:sp>
        <p:nvSpPr>
          <p:cNvPr id="4" name="矩形 3"/>
          <p:cNvSpPr/>
          <p:nvPr/>
        </p:nvSpPr>
        <p:spPr>
          <a:xfrm>
            <a:off x="4572000" y="1039231"/>
            <a:ext cx="4572000" cy="4939814"/>
          </a:xfrm>
          <a:prstGeom prst="rect">
            <a:avLst/>
          </a:prstGeom>
          <a:solidFill>
            <a:schemeClr val="accent6">
              <a:lumMod val="40000"/>
              <a:lumOff val="60000"/>
            </a:schemeClr>
          </a:solidFill>
        </p:spPr>
        <p:txBody>
          <a:bodyPr>
            <a:spAutoFit/>
          </a:bodyPr>
          <a:lstStyle/>
          <a:p>
            <a:pPr>
              <a:lnSpc>
                <a:spcPct val="150000"/>
              </a:lnSpc>
            </a:pPr>
            <a:r>
              <a:rPr lang="vi-VN" altLang="zh-CN" sz="1400" dirty="0"/>
              <a:t>u AEJfigs,clear</a:t>
            </a:r>
          </a:p>
          <a:p>
            <a:pPr>
              <a:lnSpc>
                <a:spcPct val="150000"/>
              </a:lnSpc>
            </a:pPr>
            <a:r>
              <a:rPr lang="vi-VN" altLang="zh-CN" sz="1400" dirty="0"/>
              <a:t>gen age = agecell - 21       </a:t>
            </a:r>
          </a:p>
          <a:p>
            <a:pPr>
              <a:lnSpc>
                <a:spcPct val="150000"/>
              </a:lnSpc>
            </a:pPr>
            <a:r>
              <a:rPr lang="vi-VN" altLang="zh-CN" sz="1400" dirty="0"/>
              <a:t>gen over21 = agecell &gt;= 21   //</a:t>
            </a:r>
            <a:r>
              <a:rPr lang="zh-CN" altLang="en-US" sz="1400" dirty="0"/>
              <a:t>虚拟变量，相当于</a:t>
            </a:r>
            <a:r>
              <a:rPr lang="vi-VN" altLang="zh-CN" sz="1400" dirty="0"/>
              <a:t>d</a:t>
            </a:r>
          </a:p>
          <a:p>
            <a:pPr>
              <a:lnSpc>
                <a:spcPct val="150000"/>
              </a:lnSpc>
            </a:pPr>
            <a:r>
              <a:rPr lang="vi-VN" altLang="zh-CN" sz="1400" dirty="0"/>
              <a:t>gen age2 = age^2             //</a:t>
            </a:r>
            <a:r>
              <a:rPr lang="zh-CN" altLang="en-US" sz="1400" dirty="0"/>
              <a:t>二次项</a:t>
            </a:r>
          </a:p>
          <a:p>
            <a:pPr>
              <a:lnSpc>
                <a:spcPct val="150000"/>
              </a:lnSpc>
            </a:pPr>
            <a:r>
              <a:rPr lang="vi-VN" altLang="zh-CN" sz="1400" dirty="0"/>
              <a:t>gen over_age = over21*age    //</a:t>
            </a:r>
            <a:r>
              <a:rPr lang="zh-CN" altLang="en-US" sz="1400" dirty="0"/>
              <a:t>交互项</a:t>
            </a:r>
            <a:r>
              <a:rPr lang="vi-VN" altLang="zh-CN" sz="1400" dirty="0"/>
              <a:t>dx</a:t>
            </a:r>
          </a:p>
          <a:p>
            <a:pPr>
              <a:lnSpc>
                <a:spcPct val="150000"/>
              </a:lnSpc>
            </a:pPr>
            <a:r>
              <a:rPr lang="vi-VN" altLang="zh-CN" sz="1400" dirty="0"/>
              <a:t>gen over_age2 = over21*age2  //</a:t>
            </a:r>
            <a:r>
              <a:rPr lang="zh-CN" altLang="en-US" sz="1400" dirty="0"/>
              <a:t>二次项与</a:t>
            </a:r>
            <a:r>
              <a:rPr lang="vi-VN" altLang="zh-CN" sz="1400" dirty="0"/>
              <a:t>d</a:t>
            </a:r>
            <a:r>
              <a:rPr lang="zh-CN" altLang="en-US" sz="1400" dirty="0"/>
              <a:t>的交互项</a:t>
            </a:r>
          </a:p>
          <a:p>
            <a:pPr>
              <a:lnSpc>
                <a:spcPct val="150000"/>
              </a:lnSpc>
            </a:pPr>
            <a:r>
              <a:rPr lang="vi-VN" altLang="zh-CN" sz="1400" dirty="0"/>
              <a:t>reg mva age age2 over21 over_age over_age2   </a:t>
            </a:r>
            <a:endParaRPr lang="zh-CN" altLang="en-US" sz="1400" dirty="0"/>
          </a:p>
          <a:p>
            <a:pPr>
              <a:lnSpc>
                <a:spcPct val="150000"/>
              </a:lnSpc>
            </a:pPr>
            <a:r>
              <a:rPr lang="vi-VN" altLang="zh-CN" sz="1400" dirty="0"/>
              <a:t>predict exfitqi</a:t>
            </a:r>
          </a:p>
          <a:p>
            <a:pPr>
              <a:lnSpc>
                <a:spcPct val="150000"/>
              </a:lnSpc>
            </a:pPr>
            <a:r>
              <a:rPr lang="vi-VN" altLang="zh-CN" sz="1400" dirty="0"/>
              <a:t>reg internal age age2 over21 over_age over_age2</a:t>
            </a:r>
            <a:endParaRPr lang="zh-CN" altLang="en-US" sz="1400" dirty="0"/>
          </a:p>
          <a:p>
            <a:pPr>
              <a:lnSpc>
                <a:spcPct val="150000"/>
              </a:lnSpc>
            </a:pPr>
            <a:r>
              <a:rPr lang="vi-VN" altLang="zh-CN" sz="1400" dirty="0"/>
              <a:t>predict infitqi</a:t>
            </a:r>
          </a:p>
          <a:p>
            <a:pPr>
              <a:lnSpc>
                <a:spcPct val="150000"/>
              </a:lnSpc>
            </a:pPr>
            <a:r>
              <a:rPr lang="vi-VN" altLang="zh-CN" sz="1400" dirty="0"/>
              <a:t>twoway (scatter  mva internal agecell) ///</a:t>
            </a:r>
          </a:p>
          <a:p>
            <a:pPr>
              <a:lnSpc>
                <a:spcPct val="150000"/>
              </a:lnSpc>
            </a:pPr>
            <a:r>
              <a:rPr lang="vi-VN" altLang="zh-CN" sz="1400" dirty="0"/>
              <a:t>(line exfitqi infitqi agecell if agecell &lt; 21) ///</a:t>
            </a:r>
          </a:p>
          <a:p>
            <a:pPr>
              <a:lnSpc>
                <a:spcPct val="150000"/>
              </a:lnSpc>
            </a:pPr>
            <a:r>
              <a:rPr lang="vi-VN" altLang="zh-CN" sz="1400" dirty="0"/>
              <a:t> (line exfitqi infitqi agecell if agecell &gt;= 21), ///</a:t>
            </a:r>
          </a:p>
          <a:p>
            <a:pPr>
              <a:lnSpc>
                <a:spcPct val="150000"/>
              </a:lnSpc>
            </a:pPr>
            <a:r>
              <a:rPr lang="vi-VN" altLang="zh-CN" sz="1400" dirty="0"/>
              <a:t>   legend(off) text(28 20.1 "Motor Vehicle Fatalities") ///</a:t>
            </a:r>
          </a:p>
          <a:p>
            <a:pPr>
              <a:lnSpc>
                <a:spcPct val="150000"/>
              </a:lnSpc>
            </a:pPr>
            <a:r>
              <a:rPr lang="vi-VN" altLang="zh-CN" sz="1400" dirty="0"/>
              <a:t>    text(17 22 "Deaths from Internal Causes")</a:t>
            </a:r>
            <a:endParaRPr lang="zh-CN" altLang="en-US" sz="1400" dirty="0"/>
          </a:p>
        </p:txBody>
      </p:sp>
      <p:sp>
        <p:nvSpPr>
          <p:cNvPr id="5" name="矩形 4"/>
          <p:cNvSpPr/>
          <p:nvPr/>
        </p:nvSpPr>
        <p:spPr>
          <a:xfrm>
            <a:off x="5198879" y="6421336"/>
            <a:ext cx="3079916" cy="3536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mn-ea"/>
              </a:rPr>
              <a:t>引自</a:t>
            </a:r>
            <a:r>
              <a:rPr lang="en-US" altLang="zh-CN" sz="1200" b="1" dirty="0" err="1">
                <a:solidFill>
                  <a:schemeClr val="tx1"/>
                </a:solidFill>
                <a:latin typeface="+mn-ea"/>
              </a:rPr>
              <a:t>Angrist</a:t>
            </a:r>
            <a:r>
              <a:rPr lang="zh-CN" altLang="en-US" sz="1200" b="1" dirty="0">
                <a:solidFill>
                  <a:schemeClr val="tx1"/>
                </a:solidFill>
                <a:latin typeface="+mn-ea"/>
              </a:rPr>
              <a:t>等</a:t>
            </a:r>
            <a:r>
              <a:rPr lang="en-US" altLang="zh-CN" sz="1200" b="1" dirty="0">
                <a:solidFill>
                  <a:schemeClr val="tx1"/>
                </a:solidFill>
                <a:latin typeface="+mn-ea"/>
              </a:rPr>
              <a:t>《</a:t>
            </a:r>
            <a:r>
              <a:rPr lang="zh-CN" altLang="en-US" sz="1200" b="1" dirty="0">
                <a:solidFill>
                  <a:schemeClr val="tx1"/>
                </a:solidFill>
                <a:latin typeface="+mn-ea"/>
              </a:rPr>
              <a:t>精通计量</a:t>
            </a:r>
            <a:r>
              <a:rPr lang="en-US" altLang="zh-CN" sz="1200" b="1" dirty="0">
                <a:solidFill>
                  <a:schemeClr val="tx1"/>
                </a:solidFill>
                <a:latin typeface="+mn-ea"/>
              </a:rPr>
              <a:t>》</a:t>
            </a:r>
            <a:endParaRPr lang="zh-CN" altLang="en-US" sz="1200" b="1" dirty="0">
              <a:solidFill>
                <a:schemeClr val="tx1"/>
              </a:solidFill>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nvGraphicFramePr>
        <p:xfrm>
          <a:off x="1067340" y="4340256"/>
          <a:ext cx="5975350" cy="842962"/>
        </p:xfrm>
        <a:graphic>
          <a:graphicData uri="http://schemas.openxmlformats.org/presentationml/2006/ole">
            <mc:AlternateContent xmlns:mc="http://schemas.openxmlformats.org/markup-compatibility/2006">
              <mc:Choice xmlns:v="urn:schemas-microsoft-com:vml" Requires="v">
                <p:oleObj spid="_x0000_s863196" name="公式" r:id="rId3" imgW="71323200" imgH="10058400" progId="Equation.3">
                  <p:embed/>
                </p:oleObj>
              </mc:Choice>
              <mc:Fallback>
                <p:oleObj name="公式" r:id="rId3" imgW="71323200" imgH="10058400" progId="Equation.3">
                  <p:embed/>
                  <p:pic>
                    <p:nvPicPr>
                      <p:cNvPr id="0" name="图片 863177"/>
                      <p:cNvPicPr>
                        <a:picLocks noChangeAspect="1" noChangeArrowheads="1"/>
                      </p:cNvPicPr>
                      <p:nvPr/>
                    </p:nvPicPr>
                    <p:blipFill>
                      <a:blip r:embed="rId4"/>
                      <a:srcRect/>
                      <a:stretch>
                        <a:fillRect/>
                      </a:stretch>
                    </p:blipFill>
                    <p:spPr bwMode="auto">
                      <a:xfrm>
                        <a:off x="1067340" y="4340256"/>
                        <a:ext cx="5975350" cy="842962"/>
                      </a:xfrm>
                      <a:prstGeom prst="rect">
                        <a:avLst/>
                      </a:prstGeom>
                      <a:noFill/>
                    </p:spPr>
                  </p:pic>
                </p:oleObj>
              </mc:Fallback>
            </mc:AlternateContent>
          </a:graphicData>
        </a:graphic>
      </p:graphicFrame>
      <p:sp>
        <p:nvSpPr>
          <p:cNvPr id="4" name="矩形 3"/>
          <p:cNvSpPr/>
          <p:nvPr/>
        </p:nvSpPr>
        <p:spPr>
          <a:xfrm>
            <a:off x="370936" y="93510"/>
            <a:ext cx="8773064" cy="646331"/>
          </a:xfrm>
          <a:prstGeom prst="rect">
            <a:avLst/>
          </a:prstGeom>
        </p:spPr>
        <p:txBody>
          <a:bodyPr wrap="square">
            <a:spAutoFit/>
          </a:bodyPr>
          <a:lstStyle/>
          <a:p>
            <a:r>
              <a:rPr lang="zh-CN" altLang="zh-CN" sz="3600" dirty="0">
                <a:latin typeface="Cambria" panose="02040503050406030204" pitchFamily="18" charset="0"/>
                <a:cs typeface="Times New Roman" panose="02020603050405020304" pitchFamily="18" charset="0"/>
              </a:rPr>
              <a:t>模糊断点回归</a:t>
            </a:r>
            <a:r>
              <a:rPr lang="zh-CN" altLang="en-US" sz="3600" dirty="0">
                <a:latin typeface="Cambria" panose="02040503050406030204" pitchFamily="18" charset="0"/>
                <a:cs typeface="Times New Roman" panose="02020603050405020304" pitchFamily="18" charset="0"/>
              </a:rPr>
              <a:t>：断点两边被处理概率跳跃</a:t>
            </a:r>
            <a:endParaRPr lang="zh-CN" altLang="en-US" sz="3600" dirty="0"/>
          </a:p>
        </p:txBody>
      </p:sp>
      <p:graphicFrame>
        <p:nvGraphicFramePr>
          <p:cNvPr id="6" name="对象 5"/>
          <p:cNvGraphicFramePr>
            <a:graphicFrameLocks noChangeAspect="1"/>
          </p:cNvGraphicFramePr>
          <p:nvPr/>
        </p:nvGraphicFramePr>
        <p:xfrm>
          <a:off x="1620838" y="1179513"/>
          <a:ext cx="3786187" cy="946150"/>
        </p:xfrm>
        <a:graphic>
          <a:graphicData uri="http://schemas.openxmlformats.org/presentationml/2006/ole">
            <mc:AlternateContent xmlns:mc="http://schemas.openxmlformats.org/markup-compatibility/2006">
              <mc:Choice xmlns:v="urn:schemas-microsoft-com:vml" Requires="v">
                <p:oleObj spid="_x0000_s863197" name="公式" r:id="rId5" imgW="49377600" imgH="12192000" progId="Equation.3">
                  <p:embed/>
                </p:oleObj>
              </mc:Choice>
              <mc:Fallback>
                <p:oleObj name="公式" r:id="rId5" imgW="49377600" imgH="12192000" progId="Equation.3">
                  <p:embed/>
                  <p:pic>
                    <p:nvPicPr>
                      <p:cNvPr id="0" name="图片 863178"/>
                      <p:cNvPicPr>
                        <a:picLocks noChangeAspect="1" noChangeArrowheads="1"/>
                      </p:cNvPicPr>
                      <p:nvPr/>
                    </p:nvPicPr>
                    <p:blipFill>
                      <a:blip r:embed="rId6"/>
                      <a:srcRect/>
                      <a:stretch>
                        <a:fillRect/>
                      </a:stretch>
                    </p:blipFill>
                    <p:spPr bwMode="auto">
                      <a:xfrm>
                        <a:off x="1620838" y="1179513"/>
                        <a:ext cx="3786187" cy="946150"/>
                      </a:xfrm>
                      <a:prstGeom prst="rect">
                        <a:avLst/>
                      </a:prstGeom>
                      <a:noFill/>
                    </p:spPr>
                  </p:pic>
                </p:oleObj>
              </mc:Fallback>
            </mc:AlternateContent>
          </a:graphicData>
        </a:graphic>
      </p:graphicFrame>
      <p:graphicFrame>
        <p:nvGraphicFramePr>
          <p:cNvPr id="8" name="对象 7"/>
          <p:cNvGraphicFramePr>
            <a:graphicFrameLocks noChangeAspect="1"/>
          </p:cNvGraphicFramePr>
          <p:nvPr/>
        </p:nvGraphicFramePr>
        <p:xfrm>
          <a:off x="1204912" y="2425872"/>
          <a:ext cx="6208713" cy="493713"/>
        </p:xfrm>
        <a:graphic>
          <a:graphicData uri="http://schemas.openxmlformats.org/presentationml/2006/ole">
            <mc:AlternateContent xmlns:mc="http://schemas.openxmlformats.org/markup-compatibility/2006">
              <mc:Choice xmlns:v="urn:schemas-microsoft-com:vml" Requires="v">
                <p:oleObj spid="_x0000_s863198" name="公式" r:id="rId7" imgW="71932800" imgH="5791200" progId="Equation.3">
                  <p:embed/>
                </p:oleObj>
              </mc:Choice>
              <mc:Fallback>
                <p:oleObj name="公式" r:id="rId7" imgW="71932800" imgH="5791200" progId="Equation.3">
                  <p:embed/>
                  <p:pic>
                    <p:nvPicPr>
                      <p:cNvPr id="0" name="图片 863179"/>
                      <p:cNvPicPr>
                        <a:picLocks noChangeAspect="1" noChangeArrowheads="1"/>
                      </p:cNvPicPr>
                      <p:nvPr/>
                    </p:nvPicPr>
                    <p:blipFill>
                      <a:blip r:embed="rId8"/>
                      <a:srcRect/>
                      <a:stretch>
                        <a:fillRect/>
                      </a:stretch>
                    </p:blipFill>
                    <p:spPr bwMode="auto">
                      <a:xfrm>
                        <a:off x="1204912" y="2425872"/>
                        <a:ext cx="6208713" cy="493713"/>
                      </a:xfrm>
                      <a:prstGeom prst="rect">
                        <a:avLst/>
                      </a:prstGeom>
                      <a:noFill/>
                    </p:spPr>
                  </p:pic>
                </p:oleObj>
              </mc:Fallback>
            </mc:AlternateContent>
          </a:graphicData>
        </a:graphic>
      </p:graphicFrame>
      <p:graphicFrame>
        <p:nvGraphicFramePr>
          <p:cNvPr id="10" name="对象 9"/>
          <p:cNvGraphicFramePr>
            <a:graphicFrameLocks noChangeAspect="1"/>
          </p:cNvGraphicFramePr>
          <p:nvPr/>
        </p:nvGraphicFramePr>
        <p:xfrm>
          <a:off x="370936" y="3219794"/>
          <a:ext cx="8649896" cy="423728"/>
        </p:xfrm>
        <a:graphic>
          <a:graphicData uri="http://schemas.openxmlformats.org/presentationml/2006/ole">
            <mc:AlternateContent xmlns:mc="http://schemas.openxmlformats.org/markup-compatibility/2006">
              <mc:Choice xmlns:v="urn:schemas-microsoft-com:vml" Requires="v">
                <p:oleObj spid="_x0000_s863199" name="公式" r:id="rId9" imgW="5638800" imgH="266700" progId="Equation.3">
                  <p:embed/>
                </p:oleObj>
              </mc:Choice>
              <mc:Fallback>
                <p:oleObj name="公式" r:id="rId9" imgW="5638800" imgH="266700" progId="Equation.3">
                  <p:embed/>
                  <p:pic>
                    <p:nvPicPr>
                      <p:cNvPr id="0" name="图片 86318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0936" y="3219794"/>
                        <a:ext cx="8649896" cy="423728"/>
                      </a:xfrm>
                      <a:prstGeom prst="rect">
                        <a:avLst/>
                      </a:prstGeom>
                      <a:noFill/>
                    </p:spPr>
                  </p:pic>
                </p:oleObj>
              </mc:Fallback>
            </mc:AlternateContent>
          </a:graphicData>
        </a:graphic>
      </p:graphicFrame>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2041"/>
            <a:ext cx="9144000" cy="646331"/>
          </a:xfrm>
          <a:prstGeom prst="rect">
            <a:avLst/>
          </a:prstGeom>
        </p:spPr>
        <p:txBody>
          <a:bodyPr wrap="square">
            <a:spAutoFit/>
          </a:bodyPr>
          <a:lstStyle/>
          <a:p>
            <a:pPr algn="ctr"/>
            <a:r>
              <a:rPr lang="zh-CN" altLang="zh-CN" sz="3600" dirty="0"/>
              <a:t>班级规模与学生成绩</a:t>
            </a:r>
            <a:endParaRPr lang="en-US" altLang="zh-CN" sz="3600" b="1" dirty="0">
              <a:latin typeface="微软雅黑" panose="020B0503020204020204" pitchFamily="34" charset="-122"/>
              <a:ea typeface="微软雅黑" panose="020B0503020204020204" pitchFamily="34" charset="-122"/>
            </a:endParaRPr>
          </a:p>
        </p:txBody>
      </p:sp>
      <p:graphicFrame>
        <p:nvGraphicFramePr>
          <p:cNvPr id="4" name="图表 3"/>
          <p:cNvGraphicFramePr/>
          <p:nvPr/>
        </p:nvGraphicFramePr>
        <p:xfrm>
          <a:off x="0" y="838372"/>
          <a:ext cx="9144000" cy="6019628"/>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192041"/>
            <a:ext cx="9144000" cy="1077218"/>
          </a:xfrm>
          <a:prstGeom prst="rect">
            <a:avLst/>
          </a:prstGeom>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分布（函数）是刻画随机变量统计规律的工具</a:t>
            </a:r>
            <a:endParaRPr lang="en-US" altLang="zh-CN" sz="3200" dirty="0">
              <a:latin typeface="微软雅黑" panose="020B0503020204020204" pitchFamily="34" charset="-122"/>
              <a:ea typeface="微软雅黑" panose="020B0503020204020204" pitchFamily="34" charset="-122"/>
            </a:endParaRPr>
          </a:p>
          <a:p>
            <a:pPr algn="ctr"/>
            <a:endParaRPr lang="zh-CN" altLang="en-US" sz="3200" dirty="0">
              <a:latin typeface="微软雅黑" panose="020B0503020204020204" pitchFamily="34" charset="-122"/>
              <a:ea typeface="微软雅黑" panose="020B0503020204020204" pitchFamily="34" charset="-122"/>
            </a:endParaRPr>
          </a:p>
        </p:txBody>
      </p:sp>
      <p:pic>
        <p:nvPicPr>
          <p:cNvPr id="15" name="图片 14"/>
          <p:cNvPicPr/>
          <p:nvPr/>
        </p:nvPicPr>
        <p:blipFill rotWithShape="1">
          <a:blip r:embed="rId3" cstate="print">
            <a:extLst>
              <a:ext uri="{28A0092B-C50C-407E-A947-70E740481C1C}">
                <a14:useLocalDpi xmlns:a14="http://schemas.microsoft.com/office/drawing/2010/main" val="0"/>
              </a:ext>
            </a:extLst>
          </a:blip>
          <a:srcRect r="50351"/>
          <a:stretch>
            <a:fillRect/>
          </a:stretch>
        </p:blipFill>
        <p:spPr bwMode="auto">
          <a:xfrm rot="410184">
            <a:off x="252963" y="1109583"/>
            <a:ext cx="2182083" cy="2427207"/>
          </a:xfrm>
          <a:prstGeom prst="rect">
            <a:avLst/>
          </a:prstGeom>
          <a:noFill/>
          <a:ln>
            <a:noFill/>
          </a:ln>
        </p:spPr>
      </p:pic>
      <p:pic>
        <p:nvPicPr>
          <p:cNvPr id="7" name="图片 6"/>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842238"/>
            <a:ext cx="4809392" cy="3015762"/>
          </a:xfrm>
          <a:prstGeom prst="rect">
            <a:avLst/>
          </a:prstGeom>
          <a:noFill/>
          <a:ln>
            <a:noFill/>
          </a:ln>
        </p:spPr>
      </p:pic>
      <p:sp>
        <p:nvSpPr>
          <p:cNvPr id="8" name="椭圆 7"/>
          <p:cNvSpPr/>
          <p:nvPr/>
        </p:nvSpPr>
        <p:spPr>
          <a:xfrm>
            <a:off x="861646" y="4651131"/>
            <a:ext cx="3420208" cy="1169377"/>
          </a:xfrm>
          <a:prstGeom prst="ellipse">
            <a:avLst/>
          </a:prstGeom>
          <a:noFill/>
          <a:ln w="317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日期占位符 1"/>
          <p:cNvSpPr>
            <a:spLocks noGrp="1"/>
          </p:cNvSpPr>
          <p:nvPr>
            <p:ph type="dt" sz="half" idx="10"/>
          </p:nvPr>
        </p:nvSpPr>
        <p:spPr/>
        <p:txBody>
          <a:bodyPr/>
          <a:lstStyle/>
          <a:p>
            <a:fld id="{C9B6B827-ECD9-4DD8-8B94-EBD7906C52C6}" type="datetime1">
              <a:rPr lang="zh-CN" altLang="en-US" smtClean="0"/>
              <a:t>2021/3/2</a:t>
            </a:fld>
            <a:endParaRPr lang="zh-CN" altLang="en-US"/>
          </a:p>
        </p:txBody>
      </p:sp>
      <p:sp>
        <p:nvSpPr>
          <p:cNvPr id="3" name="页脚占位符 2"/>
          <p:cNvSpPr>
            <a:spLocks noGrp="1"/>
          </p:cNvSpPr>
          <p:nvPr>
            <p:ph type="ftr" sz="quarter" idx="11"/>
          </p:nvPr>
        </p:nvSpPr>
        <p:spPr/>
        <p:txBody>
          <a:bodyPr/>
          <a:lstStyle/>
          <a:p>
            <a:r>
              <a:rPr lang="zh-CN" altLang="en-US"/>
              <a:t>中国人民大学，陈传波</a:t>
            </a:r>
          </a:p>
        </p:txBody>
      </p:sp>
      <p:pic>
        <p:nvPicPr>
          <p:cNvPr id="34" name="图片 33"/>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69959" y="842153"/>
            <a:ext cx="6374041" cy="2815881"/>
          </a:xfrm>
          <a:prstGeom prst="rect">
            <a:avLst/>
          </a:prstGeom>
          <a:noFill/>
          <a:ln>
            <a:noFill/>
          </a:ln>
        </p:spPr>
      </p:pic>
      <p:graphicFrame>
        <p:nvGraphicFramePr>
          <p:cNvPr id="5" name="对象 4"/>
          <p:cNvGraphicFramePr>
            <a:graphicFrameLocks noChangeAspect="1"/>
          </p:cNvGraphicFramePr>
          <p:nvPr/>
        </p:nvGraphicFramePr>
        <p:xfrm>
          <a:off x="4809392" y="4308146"/>
          <a:ext cx="4247475" cy="2527599"/>
        </p:xfrm>
        <a:graphic>
          <a:graphicData uri="http://schemas.openxmlformats.org/presentationml/2006/ole">
            <mc:AlternateContent xmlns:mc="http://schemas.openxmlformats.org/markup-compatibility/2006">
              <mc:Choice xmlns:v="urn:schemas-microsoft-com:vml" Requires="v">
                <p:oleObj spid="_x0000_s745968" name="公式" r:id="rId6" imgW="38404800" imgH="22860000" progId="Equation.3">
                  <p:embed/>
                </p:oleObj>
              </mc:Choice>
              <mc:Fallback>
                <p:oleObj name="公式" r:id="rId6" imgW="38404800" imgH="22860000" progId="Equation.3">
                  <p:embed/>
                  <p:pic>
                    <p:nvPicPr>
                      <p:cNvPr id="0" name="图片 745961"/>
                      <p:cNvPicPr/>
                      <p:nvPr/>
                    </p:nvPicPr>
                    <p:blipFill>
                      <a:blip r:embed="rId7"/>
                      <a:stretch>
                        <a:fillRect/>
                      </a:stretch>
                    </p:blipFill>
                    <p:spPr>
                      <a:xfrm>
                        <a:off x="4809392" y="4308146"/>
                        <a:ext cx="4247475" cy="2527599"/>
                      </a:xfrm>
                      <a:prstGeom prst="rect">
                        <a:avLst/>
                      </a:prstGeom>
                      <a:solidFill>
                        <a:srgbClr val="FFC000"/>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42371" y="661012"/>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3" name="对象 2"/>
          <p:cNvGraphicFramePr>
            <a:graphicFrameLocks noChangeAspect="1"/>
          </p:cNvGraphicFramePr>
          <p:nvPr/>
        </p:nvGraphicFramePr>
        <p:xfrm>
          <a:off x="242371" y="1118212"/>
          <a:ext cx="8370920" cy="622453"/>
        </p:xfrm>
        <a:graphic>
          <a:graphicData uri="http://schemas.openxmlformats.org/presentationml/2006/ole">
            <mc:AlternateContent xmlns:mc="http://schemas.openxmlformats.org/markup-compatibility/2006">
              <mc:Choice xmlns:v="urn:schemas-microsoft-com:vml" Requires="v">
                <p:oleObj spid="_x0000_s1161235" name="公式" r:id="rId3" imgW="89306400" imgH="6400800" progId="Equation.3">
                  <p:embed/>
                </p:oleObj>
              </mc:Choice>
              <mc:Fallback>
                <p:oleObj name="公式" r:id="rId3" imgW="89306400" imgH="6400800" progId="Equation.3">
                  <p:embed/>
                  <p:pic>
                    <p:nvPicPr>
                      <p:cNvPr id="0"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371" y="1118212"/>
                        <a:ext cx="8370920" cy="6224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矩形 3"/>
          <p:cNvSpPr/>
          <p:nvPr/>
        </p:nvSpPr>
        <p:spPr>
          <a:xfrm>
            <a:off x="457200" y="2197865"/>
            <a:ext cx="8279176" cy="3804760"/>
          </a:xfrm>
          <a:prstGeom prst="rect">
            <a:avLst/>
          </a:prstGeom>
        </p:spPr>
        <p:txBody>
          <a:bodyPr wrap="square">
            <a:spAutoFit/>
          </a:bodyPr>
          <a:lstStyle/>
          <a:p>
            <a:pPr indent="304800">
              <a:lnSpc>
                <a:spcPct val="105000"/>
              </a:lnSpc>
              <a:spcAft>
                <a:spcPts val="1000"/>
              </a:spcAft>
            </a:pPr>
            <a:r>
              <a:rPr lang="zh-CN" altLang="zh-CN" sz="2800" kern="100" dirty="0">
                <a:latin typeface="Cambria" panose="02040503050406030204" pitchFamily="18" charset="0"/>
                <a:cs typeface="Times New Roman" panose="02020603050405020304" pitchFamily="18" charset="0"/>
              </a:rPr>
              <a:t>其中</a:t>
            </a:r>
            <a:r>
              <a:rPr lang="en-US" altLang="zh-CN" sz="2800" kern="100" dirty="0">
                <a:latin typeface="Cambria" panose="02040503050406030204" pitchFamily="18" charset="0"/>
                <a:cs typeface="Times New Roman" panose="02020603050405020304" pitchFamily="18" charset="0"/>
              </a:rPr>
              <a:t>y</a:t>
            </a:r>
            <a:r>
              <a:rPr lang="zh-CN" altLang="zh-CN" sz="2800" kern="100" dirty="0">
                <a:latin typeface="Cambria" panose="02040503050406030204" pitchFamily="18" charset="0"/>
                <a:cs typeface="Times New Roman" panose="02020603050405020304" pitchFamily="18" charset="0"/>
              </a:rPr>
              <a:t>是第</a:t>
            </a:r>
            <a:r>
              <a:rPr lang="en-US" altLang="zh-CN" sz="2800" kern="100" dirty="0">
                <a:latin typeface="Cambria" panose="02040503050406030204" pitchFamily="18" charset="0"/>
                <a:cs typeface="Times New Roman" panose="02020603050405020304" pitchFamily="18" charset="0"/>
              </a:rPr>
              <a:t>s</a:t>
            </a:r>
            <a:r>
              <a:rPr lang="zh-CN" altLang="zh-CN" sz="2800" kern="100" dirty="0">
                <a:latin typeface="Cambria" panose="02040503050406030204" pitchFamily="18" charset="0"/>
                <a:cs typeface="Times New Roman" panose="02020603050405020304" pitchFamily="18" charset="0"/>
              </a:rPr>
              <a:t>所学校第</a:t>
            </a:r>
            <a:r>
              <a:rPr lang="en-US" altLang="zh-CN" sz="2800" kern="100" dirty="0">
                <a:latin typeface="Cambria" panose="02040503050406030204" pitchFamily="18" charset="0"/>
                <a:cs typeface="Times New Roman" panose="02020603050405020304" pitchFamily="18" charset="0"/>
              </a:rPr>
              <a:t>c</a:t>
            </a:r>
            <a:r>
              <a:rPr lang="zh-CN" altLang="zh-CN" sz="2800" kern="100" dirty="0">
                <a:latin typeface="Cambria" panose="02040503050406030204" pitchFamily="18" charset="0"/>
                <a:cs typeface="Times New Roman" panose="02020603050405020304" pitchFamily="18" charset="0"/>
              </a:rPr>
              <a:t>个班级的第</a:t>
            </a:r>
            <a:r>
              <a:rPr lang="en-US" altLang="zh-CN" sz="2800" kern="100" dirty="0" err="1">
                <a:latin typeface="Cambria" panose="02040503050406030204" pitchFamily="18" charset="0"/>
                <a:cs typeface="Times New Roman" panose="02020603050405020304" pitchFamily="18" charset="0"/>
              </a:rPr>
              <a:t>i</a:t>
            </a:r>
            <a:r>
              <a:rPr lang="zh-CN" altLang="zh-CN" sz="2800" kern="100" dirty="0">
                <a:latin typeface="Cambria" panose="02040503050406030204" pitchFamily="18" charset="0"/>
                <a:cs typeface="Times New Roman" panose="02020603050405020304" pitchFamily="18" charset="0"/>
              </a:rPr>
              <a:t>个学生的学习成绩，</a:t>
            </a:r>
            <a:r>
              <a:rPr lang="en-US" altLang="zh-CN" sz="2800" kern="100" dirty="0" err="1">
                <a:latin typeface="Cambria" panose="02040503050406030204" pitchFamily="18" charset="0"/>
                <a:cs typeface="Times New Roman" panose="02020603050405020304" pitchFamily="18" charset="0"/>
              </a:rPr>
              <a:t>x</a:t>
            </a:r>
            <a:r>
              <a:rPr lang="en-US" altLang="zh-CN" sz="2800" kern="100" baseline="-25000" dirty="0" err="1">
                <a:latin typeface="Cambria" panose="02040503050406030204" pitchFamily="18" charset="0"/>
                <a:cs typeface="Times New Roman" panose="02020603050405020304" pitchFamily="18" charset="0"/>
              </a:rPr>
              <a:t>s</a:t>
            </a:r>
            <a:r>
              <a:rPr lang="zh-CN" altLang="zh-CN" sz="2800" kern="100" dirty="0">
                <a:latin typeface="Cambria" panose="02040503050406030204" pitchFamily="18" charset="0"/>
                <a:cs typeface="Times New Roman" panose="02020603050405020304" pitchFamily="18" charset="0"/>
              </a:rPr>
              <a:t>为第</a:t>
            </a:r>
            <a:r>
              <a:rPr lang="en-US" altLang="zh-CN" sz="2800" kern="100" dirty="0">
                <a:latin typeface="Cambria" panose="02040503050406030204" pitchFamily="18" charset="0"/>
                <a:cs typeface="Times New Roman" panose="02020603050405020304" pitchFamily="18" charset="0"/>
              </a:rPr>
              <a:t>s</a:t>
            </a:r>
            <a:r>
              <a:rPr lang="zh-CN" altLang="zh-CN" sz="2800" kern="100" dirty="0">
                <a:latin typeface="Cambria" panose="02040503050406030204" pitchFamily="18" charset="0"/>
                <a:cs typeface="Times New Roman" panose="02020603050405020304" pitchFamily="18" charset="0"/>
              </a:rPr>
              <a:t>所学校的学生人数，它相当于前述模型中</a:t>
            </a:r>
            <a:r>
              <a:rPr lang="en-US" altLang="zh-CN" sz="2800" kern="100" dirty="0">
                <a:latin typeface="Cambria" panose="02040503050406030204" pitchFamily="18" charset="0"/>
                <a:cs typeface="Times New Roman" panose="02020603050405020304" pitchFamily="18" charset="0"/>
              </a:rPr>
              <a:t>x</a:t>
            </a:r>
            <a:r>
              <a:rPr lang="zh-CN" altLang="zh-CN" sz="2800" kern="100" dirty="0">
                <a:latin typeface="Cambria" panose="02040503050406030204" pitchFamily="18" charset="0"/>
                <a:cs typeface="Times New Roman" panose="02020603050405020304" pitchFamily="18" charset="0"/>
              </a:rPr>
              <a:t>的角色；</a:t>
            </a:r>
            <a:r>
              <a:rPr lang="en-US" altLang="zh-CN" sz="2800" kern="100" dirty="0" err="1">
                <a:latin typeface="Cambria" panose="02040503050406030204" pitchFamily="18" charset="0"/>
                <a:cs typeface="Times New Roman" panose="02020603050405020304" pitchFamily="18" charset="0"/>
              </a:rPr>
              <a:t>d</a:t>
            </a:r>
            <a:r>
              <a:rPr lang="en-US" altLang="zh-CN" sz="2800" kern="100" baseline="-25000" dirty="0" err="1">
                <a:latin typeface="Cambria" panose="02040503050406030204" pitchFamily="18" charset="0"/>
                <a:cs typeface="Times New Roman" panose="02020603050405020304" pitchFamily="18" charset="0"/>
              </a:rPr>
              <a:t>sc</a:t>
            </a:r>
            <a:r>
              <a:rPr lang="zh-CN" altLang="zh-CN" sz="2800" kern="100" dirty="0">
                <a:latin typeface="Cambria" panose="02040503050406030204" pitchFamily="18" charset="0"/>
                <a:cs typeface="Times New Roman" panose="02020603050405020304" pitchFamily="18" charset="0"/>
              </a:rPr>
              <a:t>为第</a:t>
            </a:r>
            <a:r>
              <a:rPr lang="en-US" altLang="zh-CN" sz="2800" kern="100" dirty="0">
                <a:latin typeface="Cambria" panose="02040503050406030204" pitchFamily="18" charset="0"/>
                <a:cs typeface="Times New Roman" panose="02020603050405020304" pitchFamily="18" charset="0"/>
              </a:rPr>
              <a:t>s</a:t>
            </a:r>
            <a:r>
              <a:rPr lang="zh-CN" altLang="zh-CN" sz="2800" kern="100" dirty="0">
                <a:latin typeface="Cambria" panose="02040503050406030204" pitchFamily="18" charset="0"/>
                <a:cs typeface="Times New Roman" panose="02020603050405020304" pitchFamily="18" charset="0"/>
              </a:rPr>
              <a:t>所学校的第</a:t>
            </a:r>
            <a:r>
              <a:rPr lang="en-US" altLang="zh-CN" sz="2800" kern="100" dirty="0">
                <a:latin typeface="Cambria" panose="02040503050406030204" pitchFamily="18" charset="0"/>
                <a:cs typeface="Times New Roman" panose="02020603050405020304" pitchFamily="18" charset="0"/>
              </a:rPr>
              <a:t>c</a:t>
            </a:r>
            <a:r>
              <a:rPr lang="zh-CN" altLang="zh-CN" sz="2800" kern="100" dirty="0">
                <a:latin typeface="Cambria" panose="02040503050406030204" pitchFamily="18" charset="0"/>
                <a:cs typeface="Times New Roman" panose="02020603050405020304" pitchFamily="18" charset="0"/>
              </a:rPr>
              <a:t>个班级的班级规模，相当于干预变量</a:t>
            </a:r>
            <a:r>
              <a:rPr lang="en-US" altLang="zh-CN" sz="2800" kern="100" dirty="0">
                <a:latin typeface="Cambria" panose="02040503050406030204" pitchFamily="18" charset="0"/>
                <a:cs typeface="Times New Roman" panose="02020603050405020304" pitchFamily="18" charset="0"/>
              </a:rPr>
              <a:t>d</a:t>
            </a:r>
            <a:r>
              <a:rPr lang="zh-CN" altLang="zh-CN" sz="2800" kern="100" dirty="0">
                <a:latin typeface="Cambria" panose="02040503050406030204" pitchFamily="18" charset="0"/>
                <a:cs typeface="Times New Roman" panose="02020603050405020304" pitchFamily="18" charset="0"/>
              </a:rPr>
              <a:t>的角色，</a:t>
            </a:r>
            <a:r>
              <a:rPr lang="en-US" altLang="zh-CN" sz="2800" kern="100" dirty="0">
                <a:latin typeface="Cambria" panose="02040503050406030204" pitchFamily="18" charset="0"/>
                <a:cs typeface="Times New Roman" panose="02020603050405020304" pitchFamily="18" charset="0"/>
              </a:rPr>
              <a:t>w</a:t>
            </a:r>
            <a:r>
              <a:rPr lang="zh-CN" altLang="zh-CN" sz="2800" kern="100" dirty="0">
                <a:latin typeface="Cambria" panose="02040503050406030204" pitchFamily="18" charset="0"/>
                <a:cs typeface="Times New Roman" panose="02020603050405020304" pitchFamily="18" charset="0"/>
              </a:rPr>
              <a:t>为其他控制变量，</a:t>
            </a:r>
            <a:r>
              <a:rPr lang="en-US" altLang="zh-CN" sz="2800" kern="100" dirty="0">
                <a:latin typeface="Cambria" panose="02040503050406030204" pitchFamily="18" charset="0"/>
                <a:cs typeface="Times New Roman" panose="02020603050405020304" pitchFamily="18" charset="0"/>
              </a:rPr>
              <a:t>u</a:t>
            </a:r>
            <a:r>
              <a:rPr lang="zh-CN" altLang="zh-CN" sz="2800" kern="100" dirty="0">
                <a:latin typeface="Cambria" panose="02040503050406030204" pitchFamily="18" charset="0"/>
                <a:cs typeface="Times New Roman" panose="02020603050405020304" pitchFamily="18" charset="0"/>
              </a:rPr>
              <a:t>为误差项。</a:t>
            </a:r>
          </a:p>
          <a:p>
            <a:pPr indent="304800">
              <a:lnSpc>
                <a:spcPct val="105000"/>
              </a:lnSpc>
              <a:spcAft>
                <a:spcPts val="1000"/>
              </a:spcAft>
            </a:pPr>
            <a:r>
              <a:rPr lang="zh-CN" altLang="zh-CN" sz="2800" kern="100" dirty="0">
                <a:latin typeface="Cambria" panose="02040503050406030204" pitchFamily="18" charset="0"/>
                <a:cs typeface="Times New Roman" panose="02020603050405020304" pitchFamily="18" charset="0"/>
              </a:rPr>
              <a:t>关注的参数是</a:t>
            </a:r>
            <a:r>
              <a:rPr lang="zh-CN" altLang="zh-CN" sz="2800" i="1" kern="100" dirty="0">
                <a:latin typeface="Cambria" panose="02040503050406030204" pitchFamily="18" charset="0"/>
                <a:cs typeface="Times New Roman" panose="02020603050405020304" pitchFamily="18" charset="0"/>
              </a:rPr>
              <a:t>β</a:t>
            </a:r>
            <a:r>
              <a:rPr lang="zh-CN" altLang="zh-CN" sz="2800" kern="100" dirty="0">
                <a:latin typeface="Cambria" panose="02040503050406030204" pitchFamily="18" charset="0"/>
                <a:cs typeface="Times New Roman" panose="02020603050405020304" pitchFamily="18" charset="0"/>
              </a:rPr>
              <a:t>，但是因为班级规模数</a:t>
            </a:r>
            <a:r>
              <a:rPr lang="en-US" altLang="zh-CN" sz="2800" kern="100" dirty="0">
                <a:latin typeface="Cambria" panose="02040503050406030204" pitchFamily="18" charset="0"/>
                <a:cs typeface="Times New Roman" panose="02020603050405020304" pitchFamily="18" charset="0"/>
              </a:rPr>
              <a:t>d</a:t>
            </a:r>
            <a:r>
              <a:rPr lang="zh-CN" altLang="zh-CN" sz="2800" kern="100" dirty="0">
                <a:latin typeface="Cambria" panose="02040503050406030204" pitchFamily="18" charset="0"/>
                <a:cs typeface="Times New Roman" panose="02020603050405020304" pitchFamily="18" charset="0"/>
              </a:rPr>
              <a:t>与误差项存在相关，因此简单回归估计得到的结果是非一致的。</a:t>
            </a:r>
          </a:p>
        </p:txBody>
      </p:sp>
      <p:sp>
        <p:nvSpPr>
          <p:cNvPr id="5" name="矩形 4"/>
          <p:cNvSpPr/>
          <p:nvPr/>
        </p:nvSpPr>
        <p:spPr>
          <a:xfrm>
            <a:off x="2354977" y="93510"/>
            <a:ext cx="5347838" cy="646331"/>
          </a:xfrm>
          <a:prstGeom prst="rect">
            <a:avLst/>
          </a:prstGeom>
        </p:spPr>
        <p:txBody>
          <a:bodyPr wrap="square">
            <a:spAutoFit/>
          </a:bodyPr>
          <a:lstStyle/>
          <a:p>
            <a:r>
              <a:rPr lang="zh-CN" altLang="en-US" sz="3600" dirty="0"/>
              <a:t>班级规模与学生成绩</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199" y="1232330"/>
            <a:ext cx="8367311" cy="2319225"/>
          </a:xfrm>
          <a:prstGeom prst="rect">
            <a:avLst/>
          </a:prstGeom>
        </p:spPr>
        <p:txBody>
          <a:bodyPr wrap="square">
            <a:spAutoFit/>
          </a:bodyPr>
          <a:lstStyle/>
          <a:p>
            <a:pPr indent="304800">
              <a:lnSpc>
                <a:spcPct val="105000"/>
              </a:lnSpc>
              <a:spcAft>
                <a:spcPts val="1000"/>
              </a:spcAft>
            </a:pPr>
            <a:r>
              <a:rPr lang="zh-CN" altLang="zh-CN" sz="2800" kern="100" dirty="0">
                <a:latin typeface="Cambria" panose="02040503050406030204" pitchFamily="18" charset="0"/>
                <a:cs typeface="Times New Roman" panose="02020603050405020304" pitchFamily="18" charset="0"/>
              </a:rPr>
              <a:t>在以色列的学校中，班级规模是</a:t>
            </a:r>
            <a:r>
              <a:rPr lang="en-US" altLang="zh-CN" sz="2800" kern="100" dirty="0">
                <a:latin typeface="Cambria" panose="02040503050406030204" pitchFamily="18" charset="0"/>
                <a:cs typeface="Times New Roman" panose="02020603050405020304" pitchFamily="18" charset="0"/>
              </a:rPr>
              <a:t>40</a:t>
            </a:r>
            <a:r>
              <a:rPr lang="zh-CN" altLang="zh-CN" sz="2800" kern="100" dirty="0">
                <a:latin typeface="Cambria" panose="02040503050406030204" pitchFamily="18" charset="0"/>
                <a:cs typeface="Times New Roman" panose="02020603050405020304" pitchFamily="18" charset="0"/>
              </a:rPr>
              <a:t>人封顶，如果一个学校某年级有</a:t>
            </a:r>
            <a:r>
              <a:rPr lang="en-US" altLang="zh-CN" sz="2800" kern="100" dirty="0">
                <a:latin typeface="Cambria" panose="02040503050406030204" pitchFamily="18" charset="0"/>
                <a:cs typeface="Times New Roman" panose="02020603050405020304" pitchFamily="18" charset="0"/>
              </a:rPr>
              <a:t>81</a:t>
            </a:r>
            <a:r>
              <a:rPr lang="zh-CN" altLang="zh-CN" sz="2800" kern="100" dirty="0">
                <a:latin typeface="Cambria" panose="02040503050406030204" pitchFamily="18" charset="0"/>
                <a:cs typeface="Times New Roman" panose="02020603050405020304" pitchFamily="18" charset="0"/>
              </a:rPr>
              <a:t>个学生，则学生将被分为三个班级，平均每个班级</a:t>
            </a:r>
            <a:r>
              <a:rPr lang="en-US" altLang="zh-CN" sz="2800" kern="100" dirty="0">
                <a:latin typeface="Cambria" panose="02040503050406030204" pitchFamily="18" charset="0"/>
                <a:cs typeface="Times New Roman" panose="02020603050405020304" pitchFamily="18" charset="0"/>
              </a:rPr>
              <a:t>27</a:t>
            </a:r>
            <a:r>
              <a:rPr lang="zh-CN" altLang="zh-CN" sz="2800" kern="100" dirty="0">
                <a:latin typeface="Cambria" panose="02040503050406030204" pitchFamily="18" charset="0"/>
                <a:cs typeface="Times New Roman" panose="02020603050405020304" pitchFamily="18" charset="0"/>
              </a:rPr>
              <a:t>人。这样学校某年的入学人数就成为影响班级规模的大小的一个机制。如果严格遵照该机制，则学校</a:t>
            </a:r>
            <a:r>
              <a:rPr lang="en-US" altLang="zh-CN" sz="2800" kern="100" dirty="0">
                <a:latin typeface="Cambria" panose="02040503050406030204" pitchFamily="18" charset="0"/>
                <a:cs typeface="Times New Roman" panose="02020603050405020304" pitchFamily="18" charset="0"/>
              </a:rPr>
              <a:t>s</a:t>
            </a:r>
            <a:r>
              <a:rPr lang="zh-CN" altLang="zh-CN" sz="2800" kern="100" dirty="0">
                <a:latin typeface="Cambria" panose="02040503050406030204" pitchFamily="18" charset="0"/>
                <a:cs typeface="Times New Roman" panose="02020603050405020304" pitchFamily="18" charset="0"/>
              </a:rPr>
              <a:t>的班级规模应该为</a:t>
            </a:r>
            <a:r>
              <a:rPr lang="en-US" altLang="zh-CN" sz="2800" kern="100" dirty="0" err="1">
                <a:latin typeface="Cambria" panose="02040503050406030204" pitchFamily="18" charset="0"/>
                <a:cs typeface="Times New Roman" panose="02020603050405020304" pitchFamily="18" charset="0"/>
              </a:rPr>
              <a:t>Tsc</a:t>
            </a:r>
            <a:endParaRPr lang="zh-CN" altLang="zh-CN" sz="2800" kern="100" dirty="0">
              <a:latin typeface="Cambria" panose="02040503050406030204" pitchFamily="18" charset="0"/>
              <a:cs typeface="Times New Roman" panose="02020603050405020304" pitchFamily="18" charset="0"/>
            </a:endParaRPr>
          </a:p>
        </p:txBody>
      </p:sp>
      <p:graphicFrame>
        <p:nvGraphicFramePr>
          <p:cNvPr id="4" name="对象 3"/>
          <p:cNvGraphicFramePr>
            <a:graphicFrameLocks noChangeAspect="1"/>
          </p:cNvGraphicFramePr>
          <p:nvPr/>
        </p:nvGraphicFramePr>
        <p:xfrm>
          <a:off x="2115239" y="3767769"/>
          <a:ext cx="4594378" cy="1729648"/>
        </p:xfrm>
        <a:graphic>
          <a:graphicData uri="http://schemas.openxmlformats.org/presentationml/2006/ole">
            <mc:AlternateContent xmlns:mc="http://schemas.openxmlformats.org/markup-compatibility/2006">
              <mc:Choice xmlns:v="urn:schemas-microsoft-com:vml" Requires="v">
                <p:oleObj spid="_x0000_s1162259" name="公式" r:id="rId3" imgW="39014400" imgH="14630400" progId="Equation.3">
                  <p:embed/>
                </p:oleObj>
              </mc:Choice>
              <mc:Fallback>
                <p:oleObj name="公式" r:id="rId3" imgW="39014400" imgH="14630400" progId="Equation.3">
                  <p:embed/>
                  <p:pic>
                    <p:nvPicPr>
                      <p:cNvPr id="0"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5239" y="3767769"/>
                        <a:ext cx="4594378" cy="17296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矩形 4"/>
          <p:cNvSpPr/>
          <p:nvPr/>
        </p:nvSpPr>
        <p:spPr>
          <a:xfrm>
            <a:off x="2354977" y="93510"/>
            <a:ext cx="3968704" cy="646331"/>
          </a:xfrm>
          <a:prstGeom prst="rect">
            <a:avLst/>
          </a:prstGeom>
        </p:spPr>
        <p:txBody>
          <a:bodyPr wrap="square">
            <a:spAutoFit/>
          </a:bodyPr>
          <a:lstStyle/>
          <a:p>
            <a:r>
              <a:rPr lang="en-US" altLang="zh-CN" sz="3600" dirty="0"/>
              <a:t>40</a:t>
            </a:r>
            <a:r>
              <a:rPr lang="zh-CN" altLang="en-US" sz="3600" dirty="0"/>
              <a:t>人封顶规则</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2041"/>
            <a:ext cx="9144000" cy="646331"/>
          </a:xfrm>
          <a:prstGeom prst="rect">
            <a:avLst/>
          </a:prstGeom>
        </p:spPr>
        <p:txBody>
          <a:bodyPr wrap="square">
            <a:spAutoFit/>
          </a:bodyPr>
          <a:lstStyle/>
          <a:p>
            <a:pPr algn="ctr"/>
            <a:r>
              <a:rPr lang="en-US" altLang="zh-CN" sz="3600" dirty="0"/>
              <a:t>40</a:t>
            </a:r>
            <a:r>
              <a:rPr lang="zh-CN" altLang="zh-CN" sz="3600" dirty="0"/>
              <a:t>人法则：班级规模与学生成绩</a:t>
            </a:r>
            <a:endParaRPr lang="en-US" altLang="zh-CN" sz="3600" b="1" dirty="0">
              <a:latin typeface="微软雅黑" panose="020B0503020204020204" pitchFamily="34" charset="-122"/>
              <a:ea typeface="微软雅黑" panose="020B0503020204020204" pitchFamily="34" charset="-122"/>
            </a:endParaRPr>
          </a:p>
        </p:txBody>
      </p:sp>
      <p:pic>
        <p:nvPicPr>
          <p:cNvPr id="5" name="图片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3302" y="1417638"/>
            <a:ext cx="8728496" cy="5082314"/>
          </a:xfrm>
          <a:prstGeom prst="rect">
            <a:avLst/>
          </a:prstGeom>
          <a:noFill/>
          <a:ln>
            <a:noFill/>
          </a:ln>
        </p:spPr>
      </p:pic>
      <p:sp>
        <p:nvSpPr>
          <p:cNvPr id="3" name="矩形 2"/>
          <p:cNvSpPr/>
          <p:nvPr/>
        </p:nvSpPr>
        <p:spPr>
          <a:xfrm>
            <a:off x="4081750" y="3958795"/>
            <a:ext cx="4572000" cy="1200329"/>
          </a:xfrm>
          <a:prstGeom prst="rect">
            <a:avLst/>
          </a:prstGeom>
        </p:spPr>
        <p:txBody>
          <a:bodyPr>
            <a:spAutoFit/>
          </a:bodyPr>
          <a:lstStyle/>
          <a:p>
            <a:r>
              <a:rPr lang="zh-CN" altLang="zh-CN" dirty="0">
                <a:latin typeface="Cambria" panose="02040503050406030204" pitchFamily="18" charset="0"/>
                <a:cs typeface="Times New Roman" panose="02020603050405020304" pitchFamily="18" charset="0"/>
              </a:rPr>
              <a:t>各学校入学人数和班级规模大小的散点图，将发现这一函数呈锯齿状，在</a:t>
            </a:r>
            <a:r>
              <a:rPr lang="en-US" altLang="zh-CN" dirty="0">
                <a:latin typeface="Cambria" panose="02040503050406030204" pitchFamily="18" charset="0"/>
                <a:cs typeface="Times New Roman" panose="02020603050405020304" pitchFamily="18" charset="0"/>
              </a:rPr>
              <a:t>40</a:t>
            </a:r>
            <a:r>
              <a:rPr lang="zh-CN" altLang="zh-CN" dirty="0">
                <a:latin typeface="Cambria" panose="02040503050406030204" pitchFamily="18" charset="0"/>
                <a:cs typeface="Times New Roman" panose="02020603050405020304" pitchFamily="18" charset="0"/>
              </a:rPr>
              <a:t>的整数倍处出现不连续，即在人数为</a:t>
            </a:r>
            <a:r>
              <a:rPr lang="en-US" altLang="zh-CN" dirty="0">
                <a:latin typeface="Cambria" panose="02040503050406030204" pitchFamily="18" charset="0"/>
                <a:cs typeface="Times New Roman" panose="02020603050405020304" pitchFamily="18" charset="0"/>
              </a:rPr>
              <a:t>40</a:t>
            </a:r>
            <a:r>
              <a:rPr lang="zh-CN" altLang="zh-CN" dirty="0">
                <a:latin typeface="Cambria" panose="02040503050406030204" pitchFamily="18" charset="0"/>
                <a:cs typeface="Times New Roman" panose="02020603050405020304" pitchFamily="18" charset="0"/>
              </a:rPr>
              <a:t>、</a:t>
            </a:r>
            <a:r>
              <a:rPr lang="en-US" altLang="zh-CN" dirty="0">
                <a:latin typeface="Cambria" panose="02040503050406030204" pitchFamily="18" charset="0"/>
                <a:cs typeface="Times New Roman" panose="02020603050405020304" pitchFamily="18" charset="0"/>
              </a:rPr>
              <a:t>80</a:t>
            </a:r>
            <a:r>
              <a:rPr lang="zh-CN" altLang="zh-CN" dirty="0">
                <a:latin typeface="Cambria" panose="02040503050406030204" pitchFamily="18" charset="0"/>
                <a:cs typeface="Times New Roman" panose="02020603050405020304" pitchFamily="18" charset="0"/>
              </a:rPr>
              <a:t>和</a:t>
            </a:r>
            <a:r>
              <a:rPr lang="en-US" altLang="zh-CN" dirty="0">
                <a:latin typeface="Cambria" panose="02040503050406030204" pitchFamily="18" charset="0"/>
                <a:cs typeface="Times New Roman" panose="02020603050405020304" pitchFamily="18" charset="0"/>
              </a:rPr>
              <a:t>120</a:t>
            </a:r>
            <a:r>
              <a:rPr lang="zh-CN" altLang="zh-CN" dirty="0">
                <a:latin typeface="Cambria" panose="02040503050406030204" pitchFamily="18" charset="0"/>
                <a:cs typeface="Times New Roman" panose="02020603050405020304" pitchFamily="18" charset="0"/>
              </a:rPr>
              <a:t>等处发生班级规模的剧降。</a:t>
            </a:r>
            <a:endParaRPr lang="zh-CN" altLang="en-US"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stretch>
            <a:fillRect/>
          </a:stretch>
        </p:blipFill>
        <p:spPr>
          <a:xfrm>
            <a:off x="651713" y="1322497"/>
            <a:ext cx="7778395" cy="1452900"/>
          </a:xfrm>
          <a:prstGeom prst="rect">
            <a:avLst/>
          </a:prstGeom>
        </p:spPr>
      </p:pic>
      <p:pic>
        <p:nvPicPr>
          <p:cNvPr id="4" name="图片 3"/>
          <p:cNvPicPr>
            <a:picLocks noChangeAspect="1"/>
          </p:cNvPicPr>
          <p:nvPr/>
        </p:nvPicPr>
        <p:blipFill>
          <a:blip r:embed="rId3" cstate="print"/>
          <a:stretch>
            <a:fillRect/>
          </a:stretch>
        </p:blipFill>
        <p:spPr>
          <a:xfrm>
            <a:off x="514002" y="3686881"/>
            <a:ext cx="8071437" cy="1497132"/>
          </a:xfrm>
          <a:prstGeom prst="rect">
            <a:avLst/>
          </a:prstGeom>
        </p:spPr>
      </p:pic>
      <p:sp>
        <p:nvSpPr>
          <p:cNvPr id="5" name="矩形 4"/>
          <p:cNvSpPr/>
          <p:nvPr/>
        </p:nvSpPr>
        <p:spPr>
          <a:xfrm>
            <a:off x="514002" y="2305143"/>
            <a:ext cx="8200340" cy="1225464"/>
          </a:xfrm>
          <a:prstGeom prst="rect">
            <a:avLst/>
          </a:prstGeom>
        </p:spPr>
        <p:txBody>
          <a:bodyPr wrap="square">
            <a:spAutoFit/>
          </a:bodyPr>
          <a:lstStyle/>
          <a:p>
            <a:pPr indent="304800">
              <a:lnSpc>
                <a:spcPct val="105000"/>
              </a:lnSpc>
              <a:spcAft>
                <a:spcPts val="1000"/>
              </a:spcAft>
            </a:pPr>
            <a:r>
              <a:rPr lang="zh-CN" altLang="zh-CN" sz="2400" kern="100" dirty="0">
                <a:latin typeface="Cambria" panose="02040503050406030204" pitchFamily="18" charset="0"/>
                <a:cs typeface="Times New Roman" panose="02020603050405020304" pitchFamily="18" charset="0"/>
              </a:rPr>
              <a:t>语文成绩对班级规模回归，斜率是</a:t>
            </a:r>
            <a:r>
              <a:rPr lang="en-US" altLang="zh-CN" sz="2400" kern="100" dirty="0">
                <a:latin typeface="Cambria" panose="02040503050406030204" pitchFamily="18" charset="0"/>
                <a:cs typeface="Times New Roman" panose="02020603050405020304" pitchFamily="18" charset="0"/>
              </a:rPr>
              <a:t>0.22</a:t>
            </a:r>
            <a:r>
              <a:rPr lang="zh-CN" altLang="zh-CN" sz="2400" kern="100" dirty="0">
                <a:latin typeface="Cambria" panose="02040503050406030204" pitchFamily="18" charset="0"/>
                <a:cs typeface="Times New Roman" panose="02020603050405020304" pitchFamily="18" charset="0"/>
              </a:rPr>
              <a:t>，即每增加一名学生，平均成绩会上升。控制学生特征后结果不再显著。对数学成绩的估计结果与语文比较类似</a:t>
            </a:r>
            <a:r>
              <a:rPr lang="zh-CN" altLang="en-US" sz="2400" kern="100" dirty="0">
                <a:latin typeface="Cambria" panose="02040503050406030204" pitchFamily="18" charset="0"/>
                <a:cs typeface="Times New Roman" panose="02020603050405020304" pitchFamily="18" charset="0"/>
              </a:rPr>
              <a:t>。</a:t>
            </a:r>
            <a:endParaRPr lang="zh-CN" altLang="zh-CN" sz="2400" kern="100" dirty="0">
              <a:latin typeface="Cambria" panose="02040503050406030204" pitchFamily="18" charset="0"/>
              <a:cs typeface="Times New Roman" panose="02020603050405020304" pitchFamily="18" charset="0"/>
            </a:endParaRPr>
          </a:p>
        </p:txBody>
      </p:sp>
      <p:sp>
        <p:nvSpPr>
          <p:cNvPr id="6" name="矩形 5"/>
          <p:cNvSpPr/>
          <p:nvPr/>
        </p:nvSpPr>
        <p:spPr>
          <a:xfrm>
            <a:off x="514002" y="4712423"/>
            <a:ext cx="8053818" cy="1255728"/>
          </a:xfrm>
          <a:prstGeom prst="rect">
            <a:avLst/>
          </a:prstGeom>
        </p:spPr>
        <p:txBody>
          <a:bodyPr wrap="square">
            <a:spAutoFit/>
          </a:bodyPr>
          <a:lstStyle/>
          <a:p>
            <a:pPr>
              <a:lnSpc>
                <a:spcPct val="105000"/>
              </a:lnSpc>
              <a:spcAft>
                <a:spcPts val="1000"/>
              </a:spcAft>
            </a:pPr>
            <a:r>
              <a:rPr lang="zh-CN" altLang="zh-CN" sz="2400" kern="100" dirty="0">
                <a:latin typeface="Cambria" panose="02040503050406030204" pitchFamily="18" charset="0"/>
                <a:cs typeface="Times New Roman" panose="02020603050405020304" pitchFamily="18" charset="0"/>
              </a:rPr>
              <a:t>工具变量估计</a:t>
            </a:r>
            <a:r>
              <a:rPr lang="zh-CN" altLang="en-US" sz="2400" kern="100" dirty="0">
                <a:latin typeface="Cambria" panose="02040503050406030204" pitchFamily="18" charset="0"/>
                <a:cs typeface="Times New Roman" panose="02020603050405020304" pitchFamily="18" charset="0"/>
              </a:rPr>
              <a:t>的</a:t>
            </a:r>
            <a:r>
              <a:rPr lang="zh-CN" altLang="zh-CN" sz="2400" kern="100" dirty="0">
                <a:latin typeface="Cambria" panose="02040503050406030204" pitchFamily="18" charset="0"/>
                <a:cs typeface="Times New Roman" panose="02020603050405020304" pitchFamily="18" charset="0"/>
              </a:rPr>
              <a:t>班级规模每增加</a:t>
            </a:r>
            <a:r>
              <a:rPr lang="en-US" altLang="zh-CN" sz="2400" kern="100" dirty="0">
                <a:latin typeface="Cambria" panose="02040503050406030204" pitchFamily="18" charset="0"/>
                <a:cs typeface="Times New Roman" panose="02020603050405020304" pitchFamily="18" charset="0"/>
              </a:rPr>
              <a:t>1</a:t>
            </a:r>
            <a:r>
              <a:rPr lang="zh-CN" altLang="zh-CN" sz="2400" kern="100" dirty="0">
                <a:latin typeface="Cambria" panose="02040503050406030204" pitchFamily="18" charset="0"/>
                <a:cs typeface="Times New Roman" panose="02020603050405020304" pitchFamily="18" charset="0"/>
              </a:rPr>
              <a:t>人，平均成绩均</a:t>
            </a:r>
            <a:r>
              <a:rPr lang="zh-CN" altLang="en-US" sz="2400" kern="100" dirty="0">
                <a:latin typeface="Cambria" panose="02040503050406030204" pitchFamily="18" charset="0"/>
                <a:cs typeface="Times New Roman" panose="02020603050405020304" pitchFamily="18" charset="0"/>
              </a:rPr>
              <a:t>显著</a:t>
            </a:r>
            <a:r>
              <a:rPr lang="zh-CN" altLang="zh-CN" sz="2400" kern="100" dirty="0">
                <a:latin typeface="Cambria" panose="02040503050406030204" pitchFamily="18" charset="0"/>
                <a:cs typeface="Times New Roman" panose="02020603050405020304" pitchFamily="18" charset="0"/>
              </a:rPr>
              <a:t>下降。前四列采用全部样本，后两列采用的是靠近断点处的部分样本，由于样本减少，标准误增大了。</a:t>
            </a:r>
          </a:p>
        </p:txBody>
      </p:sp>
      <p:sp>
        <p:nvSpPr>
          <p:cNvPr id="7" name="矩形 6"/>
          <p:cNvSpPr/>
          <p:nvPr/>
        </p:nvSpPr>
        <p:spPr>
          <a:xfrm>
            <a:off x="0" y="192041"/>
            <a:ext cx="9144000" cy="646331"/>
          </a:xfrm>
          <a:prstGeom prst="rect">
            <a:avLst/>
          </a:prstGeom>
        </p:spPr>
        <p:txBody>
          <a:bodyPr wrap="square">
            <a:spAutoFit/>
          </a:bodyPr>
          <a:lstStyle/>
          <a:p>
            <a:pPr algn="ctr"/>
            <a:r>
              <a:rPr lang="en-US" altLang="zh-CN" sz="3600" dirty="0"/>
              <a:t>OLS</a:t>
            </a:r>
            <a:r>
              <a:rPr lang="zh-CN" altLang="en-US" sz="3600" dirty="0"/>
              <a:t>与断点回归结果</a:t>
            </a:r>
            <a:endParaRPr lang="en-US" altLang="zh-CN" sz="36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32202" y="913408"/>
            <a:ext cx="8923663" cy="5262979"/>
          </a:xfrm>
          <a:prstGeom prst="rect">
            <a:avLst/>
          </a:prstGeom>
        </p:spPr>
        <p:txBody>
          <a:bodyPr wrap="square">
            <a:spAutoFit/>
          </a:bodyPr>
          <a:lstStyle/>
          <a:p>
            <a:r>
              <a:rPr lang="zh-CN" altLang="en-US" sz="1400" dirty="0"/>
              <a:t>* </a:t>
            </a:r>
            <a:r>
              <a:rPr lang="en-US" altLang="zh-CN" sz="1400" dirty="0"/>
              <a:t>Angrist and </a:t>
            </a:r>
            <a:r>
              <a:rPr lang="en-US" altLang="zh-CN" sz="1400" dirty="0" err="1"/>
              <a:t>Lavy</a:t>
            </a:r>
            <a:r>
              <a:rPr lang="en-US" altLang="zh-CN" sz="1400" dirty="0"/>
              <a:t> (1999)</a:t>
            </a:r>
          </a:p>
          <a:p>
            <a:r>
              <a:rPr lang="en-US" altLang="zh-CN" sz="1400" dirty="0"/>
              <a:t>*JOSHUA D. ANGRIST AND VICTOR LAVY. USING MAIMONIDES’ RULE TO ESTIMATE THE EFFECT OF CLASS SIZE ON SCHOLASTIC ACHIEVEMENT*QUARTERLY JOURNAL OF </a:t>
            </a:r>
            <a:r>
              <a:rPr lang="en-US" altLang="zh-CN" sz="1400" dirty="0" err="1"/>
              <a:t>ECONOMICS.May</a:t>
            </a:r>
            <a:r>
              <a:rPr lang="en-US" altLang="zh-CN" sz="1400" dirty="0"/>
              <a:t> 1999</a:t>
            </a:r>
          </a:p>
          <a:p>
            <a:r>
              <a:rPr lang="en-US" altLang="zh-CN" sz="1400" dirty="0"/>
              <a:t>*do mmoulton_post.do    //</a:t>
            </a:r>
            <a:r>
              <a:rPr lang="zh-CN" altLang="en-US" sz="1400" dirty="0"/>
              <a:t>要获得和论文一致的方差估计需要用该命令</a:t>
            </a:r>
          </a:p>
          <a:p>
            <a:r>
              <a:rPr lang="zh-CN" altLang="en-US" sz="1400" dirty="0"/>
              <a:t>*以下复制表</a:t>
            </a:r>
            <a:r>
              <a:rPr lang="en-US" altLang="zh-CN" sz="1400" dirty="0"/>
              <a:t>2</a:t>
            </a:r>
            <a:r>
              <a:rPr lang="zh-CN" altLang="en-US" sz="1400" dirty="0"/>
              <a:t>的结果</a:t>
            </a:r>
          </a:p>
          <a:p>
            <a:r>
              <a:rPr lang="en-US" altLang="zh-CN" sz="1400" dirty="0"/>
              <a:t>use http://economics.mit.edu/files/1358,clear  //5</a:t>
            </a:r>
            <a:r>
              <a:rPr lang="zh-CN" altLang="en-US" sz="1400" dirty="0"/>
              <a:t>年级样本</a:t>
            </a:r>
            <a:r>
              <a:rPr lang="en-US" altLang="zh-CN" sz="1400" dirty="0"/>
              <a:t>,4</a:t>
            </a:r>
            <a:r>
              <a:rPr lang="zh-CN" altLang="en-US" sz="1400" dirty="0"/>
              <a:t>年级样本为</a:t>
            </a:r>
            <a:r>
              <a:rPr lang="en-US" altLang="zh-CN" sz="1400" dirty="0"/>
              <a:t>1359.dta,</a:t>
            </a:r>
            <a:r>
              <a:rPr lang="zh-CN" altLang="en-US" sz="1400" dirty="0"/>
              <a:t>有兴趣可以下载类似于五年级的方法进行操作</a:t>
            </a:r>
          </a:p>
          <a:p>
            <a:r>
              <a:rPr lang="en-US" altLang="zh-CN" sz="1400" dirty="0"/>
              <a:t>g  func1= </a:t>
            </a:r>
            <a:r>
              <a:rPr lang="en-US" altLang="zh-CN" sz="1400" dirty="0" err="1"/>
              <a:t>c_size</a:t>
            </a:r>
            <a:r>
              <a:rPr lang="en-US" altLang="zh-CN" sz="1400" dirty="0"/>
              <a:t>/(</a:t>
            </a:r>
            <a:r>
              <a:rPr lang="en-US" altLang="zh-CN" sz="1400" dirty="0" err="1"/>
              <a:t>int</a:t>
            </a:r>
            <a:r>
              <a:rPr lang="en-US" altLang="zh-CN" sz="1400" dirty="0"/>
              <a:t>((c_size-1)/40)+1)  //</a:t>
            </a:r>
            <a:r>
              <a:rPr lang="zh-CN" altLang="en-US" sz="1400" dirty="0"/>
              <a:t>按照</a:t>
            </a:r>
            <a:r>
              <a:rPr lang="en-US" altLang="zh-CN" sz="1400" dirty="0"/>
              <a:t>40</a:t>
            </a:r>
            <a:r>
              <a:rPr lang="zh-CN" altLang="en-US" sz="1400" dirty="0"/>
              <a:t>规则计算得到的班级规模</a:t>
            </a:r>
          </a:p>
          <a:p>
            <a:r>
              <a:rPr lang="en-US" altLang="zh-CN" sz="1400" dirty="0" err="1"/>
              <a:t>tw</a:t>
            </a:r>
            <a:r>
              <a:rPr lang="en-US" altLang="zh-CN" sz="1400" dirty="0"/>
              <a:t> (</a:t>
            </a:r>
            <a:r>
              <a:rPr lang="en-US" altLang="zh-CN" sz="1400" dirty="0" err="1"/>
              <a:t>sc</a:t>
            </a:r>
            <a:r>
              <a:rPr lang="en-US" altLang="zh-CN" sz="1400" dirty="0"/>
              <a:t> </a:t>
            </a:r>
            <a:r>
              <a:rPr lang="en-US" altLang="zh-CN" sz="1400" dirty="0" err="1"/>
              <a:t>classize</a:t>
            </a:r>
            <a:r>
              <a:rPr lang="en-US" altLang="zh-CN" sz="1400" dirty="0"/>
              <a:t> </a:t>
            </a:r>
            <a:r>
              <a:rPr lang="en-US" altLang="zh-CN" sz="1400" dirty="0" err="1"/>
              <a:t>c_size,msize</a:t>
            </a:r>
            <a:r>
              <a:rPr lang="en-US" altLang="zh-CN" sz="1400" dirty="0"/>
              <a:t>( </a:t>
            </a:r>
            <a:r>
              <a:rPr lang="en-US" altLang="zh-CN" sz="1400" dirty="0" err="1"/>
              <a:t>vsmall</a:t>
            </a:r>
            <a:r>
              <a:rPr lang="en-US" altLang="zh-CN" sz="1400" dirty="0"/>
              <a:t>)) (line func1 </a:t>
            </a:r>
            <a:r>
              <a:rPr lang="en-US" altLang="zh-CN" sz="1400" dirty="0" err="1"/>
              <a:t>c_size</a:t>
            </a:r>
            <a:r>
              <a:rPr lang="en-US" altLang="zh-CN" sz="1400" dirty="0"/>
              <a:t>, sort)  //</a:t>
            </a:r>
            <a:r>
              <a:rPr lang="zh-CN" altLang="en-US" sz="1400" dirty="0"/>
              <a:t>入学人数与班级规模人数散点图</a:t>
            </a:r>
          </a:p>
          <a:p>
            <a:r>
              <a:rPr lang="en-US" altLang="zh-CN" sz="1400" dirty="0"/>
              <a:t>replace </a:t>
            </a:r>
            <a:r>
              <a:rPr lang="en-US" altLang="zh-CN" sz="1400" dirty="0" err="1"/>
              <a:t>avgverb</a:t>
            </a:r>
            <a:r>
              <a:rPr lang="en-US" altLang="zh-CN" sz="1400" dirty="0"/>
              <a:t>= avgverb-100 if </a:t>
            </a:r>
            <a:r>
              <a:rPr lang="en-US" altLang="zh-CN" sz="1400" dirty="0" err="1"/>
              <a:t>avgverb</a:t>
            </a:r>
            <a:r>
              <a:rPr lang="en-US" altLang="zh-CN" sz="1400" dirty="0"/>
              <a:t>&gt;100    //</a:t>
            </a:r>
            <a:r>
              <a:rPr lang="zh-CN" altLang="en-US" sz="1400" dirty="0"/>
              <a:t>语文成绩</a:t>
            </a:r>
          </a:p>
          <a:p>
            <a:r>
              <a:rPr lang="en-US" altLang="zh-CN" sz="1400" dirty="0"/>
              <a:t>replace </a:t>
            </a:r>
            <a:r>
              <a:rPr lang="en-US" altLang="zh-CN" sz="1400" dirty="0" err="1"/>
              <a:t>avgverb</a:t>
            </a:r>
            <a:r>
              <a:rPr lang="en-US" altLang="zh-CN" sz="1400" dirty="0"/>
              <a:t>=. if </a:t>
            </a:r>
            <a:r>
              <a:rPr lang="en-US" altLang="zh-CN" sz="1400" dirty="0" err="1"/>
              <a:t>verbsize</a:t>
            </a:r>
            <a:r>
              <a:rPr lang="en-US" altLang="zh-CN" sz="1400" dirty="0"/>
              <a:t>==0</a:t>
            </a:r>
          </a:p>
          <a:p>
            <a:r>
              <a:rPr lang="en-US" altLang="zh-CN" sz="1400" dirty="0"/>
              <a:t>replace </a:t>
            </a:r>
            <a:r>
              <a:rPr lang="en-US" altLang="zh-CN" sz="1400" dirty="0" err="1"/>
              <a:t>passverb</a:t>
            </a:r>
            <a:r>
              <a:rPr lang="en-US" altLang="zh-CN" sz="1400" dirty="0"/>
              <a:t>=. if </a:t>
            </a:r>
            <a:r>
              <a:rPr lang="en-US" altLang="zh-CN" sz="1400" dirty="0" err="1"/>
              <a:t>verbsize</a:t>
            </a:r>
            <a:r>
              <a:rPr lang="en-US" altLang="zh-CN" sz="1400" dirty="0"/>
              <a:t>==0</a:t>
            </a:r>
          </a:p>
          <a:p>
            <a:r>
              <a:rPr lang="en-US" altLang="zh-CN" sz="1400" dirty="0"/>
              <a:t>replace </a:t>
            </a:r>
            <a:r>
              <a:rPr lang="en-US" altLang="zh-CN" sz="1400" dirty="0" err="1"/>
              <a:t>avgmath</a:t>
            </a:r>
            <a:r>
              <a:rPr lang="en-US" altLang="zh-CN" sz="1400" dirty="0"/>
              <a:t>= avgmath-100 if </a:t>
            </a:r>
            <a:r>
              <a:rPr lang="en-US" altLang="zh-CN" sz="1400" dirty="0" err="1"/>
              <a:t>avgmath</a:t>
            </a:r>
            <a:r>
              <a:rPr lang="en-US" altLang="zh-CN" sz="1400" dirty="0"/>
              <a:t>&gt;100    //</a:t>
            </a:r>
            <a:r>
              <a:rPr lang="zh-CN" altLang="en-US" sz="1400" dirty="0"/>
              <a:t>数学成绩</a:t>
            </a:r>
          </a:p>
          <a:p>
            <a:r>
              <a:rPr lang="en-US" altLang="zh-CN" sz="1400" dirty="0"/>
              <a:t>replace </a:t>
            </a:r>
            <a:r>
              <a:rPr lang="en-US" altLang="zh-CN" sz="1400" dirty="0" err="1"/>
              <a:t>avgmath</a:t>
            </a:r>
            <a:r>
              <a:rPr lang="en-US" altLang="zh-CN" sz="1400" dirty="0"/>
              <a:t>=. if </a:t>
            </a:r>
            <a:r>
              <a:rPr lang="en-US" altLang="zh-CN" sz="1400" dirty="0" err="1"/>
              <a:t>mathsize</a:t>
            </a:r>
            <a:r>
              <a:rPr lang="en-US" altLang="zh-CN" sz="1400" dirty="0"/>
              <a:t>==0</a:t>
            </a:r>
          </a:p>
          <a:p>
            <a:r>
              <a:rPr lang="en-US" altLang="zh-CN" sz="1400" dirty="0"/>
              <a:t>replace </a:t>
            </a:r>
            <a:r>
              <a:rPr lang="en-US" altLang="zh-CN" sz="1400" dirty="0" err="1"/>
              <a:t>passmath</a:t>
            </a:r>
            <a:r>
              <a:rPr lang="en-US" altLang="zh-CN" sz="1400" dirty="0"/>
              <a:t>=. if </a:t>
            </a:r>
            <a:r>
              <a:rPr lang="en-US" altLang="zh-CN" sz="1400" dirty="0" err="1"/>
              <a:t>mathsize</a:t>
            </a:r>
            <a:r>
              <a:rPr lang="en-US" altLang="zh-CN" sz="1400" dirty="0"/>
              <a:t>==0</a:t>
            </a:r>
          </a:p>
          <a:p>
            <a:r>
              <a:rPr lang="en-US" altLang="zh-CN" sz="1400" dirty="0"/>
              <a:t>keep if 1&lt;</a:t>
            </a:r>
            <a:r>
              <a:rPr lang="en-US" altLang="zh-CN" sz="1400" dirty="0" err="1"/>
              <a:t>classize</a:t>
            </a:r>
            <a:r>
              <a:rPr lang="en-US" altLang="zh-CN" sz="1400" dirty="0"/>
              <a:t> &amp; </a:t>
            </a:r>
            <a:r>
              <a:rPr lang="en-US" altLang="zh-CN" sz="1400" dirty="0" err="1"/>
              <a:t>classize</a:t>
            </a:r>
            <a:r>
              <a:rPr lang="en-US" altLang="zh-CN" sz="1400" dirty="0"/>
              <a:t>&lt;45 &amp; </a:t>
            </a:r>
            <a:r>
              <a:rPr lang="en-US" altLang="zh-CN" sz="1400" dirty="0" err="1"/>
              <a:t>c_size</a:t>
            </a:r>
            <a:r>
              <a:rPr lang="en-US" altLang="zh-CN" sz="1400" dirty="0"/>
              <a:t>&gt;5    //</a:t>
            </a:r>
            <a:r>
              <a:rPr lang="zh-CN" altLang="en-US" sz="1400" dirty="0"/>
              <a:t>保留</a:t>
            </a:r>
            <a:r>
              <a:rPr lang="en-US" altLang="zh-CN" sz="1400" dirty="0"/>
              <a:t>2-44</a:t>
            </a:r>
            <a:r>
              <a:rPr lang="zh-CN" altLang="en-US" sz="1400" dirty="0"/>
              <a:t>人的班级及学校人数在</a:t>
            </a:r>
            <a:r>
              <a:rPr lang="en-US" altLang="zh-CN" sz="1400" dirty="0"/>
              <a:t>5</a:t>
            </a:r>
            <a:r>
              <a:rPr lang="zh-CN" altLang="en-US" sz="1400" dirty="0"/>
              <a:t>以上的样本</a:t>
            </a:r>
          </a:p>
          <a:p>
            <a:r>
              <a:rPr lang="en-US" altLang="zh-CN" sz="1400" dirty="0"/>
              <a:t>keep if </a:t>
            </a:r>
            <a:r>
              <a:rPr lang="en-US" altLang="zh-CN" sz="1400" dirty="0" err="1"/>
              <a:t>c_leom</a:t>
            </a:r>
            <a:r>
              <a:rPr lang="en-US" altLang="zh-CN" sz="1400" dirty="0"/>
              <a:t>==1 &amp; </a:t>
            </a:r>
            <a:r>
              <a:rPr lang="en-US" altLang="zh-CN" sz="1400" dirty="0" err="1"/>
              <a:t>c_pik</a:t>
            </a:r>
            <a:r>
              <a:rPr lang="en-US" altLang="zh-CN" sz="1400" dirty="0"/>
              <a:t>&lt;3    //</a:t>
            </a:r>
            <a:r>
              <a:rPr lang="zh-CN" altLang="en-US" sz="1400" dirty="0"/>
              <a:t>这两个变量是什么含义？</a:t>
            </a:r>
          </a:p>
          <a:p>
            <a:r>
              <a:rPr lang="en-US" altLang="zh-CN" sz="1400" dirty="0"/>
              <a:t>g c_size2= (c_size^2)/100    //</a:t>
            </a:r>
            <a:r>
              <a:rPr lang="zh-CN" altLang="en-US" sz="1400" dirty="0"/>
              <a:t>入学人数的二次项</a:t>
            </a:r>
          </a:p>
          <a:p>
            <a:r>
              <a:rPr lang="en-US" altLang="zh-CN" sz="1400" dirty="0"/>
              <a:t>g byte disc= (</a:t>
            </a:r>
            <a:r>
              <a:rPr lang="en-US" altLang="zh-CN" sz="1400" dirty="0" err="1"/>
              <a:t>c_size</a:t>
            </a:r>
            <a:r>
              <a:rPr lang="en-US" altLang="zh-CN" sz="1400" dirty="0"/>
              <a:t>&gt;=36 &amp; </a:t>
            </a:r>
            <a:r>
              <a:rPr lang="en-US" altLang="zh-CN" sz="1400" dirty="0" err="1"/>
              <a:t>c_size</a:t>
            </a:r>
            <a:r>
              <a:rPr lang="en-US" altLang="zh-CN" sz="1400" dirty="0"/>
              <a:t>&lt;=45) | (</a:t>
            </a:r>
            <a:r>
              <a:rPr lang="en-US" altLang="zh-CN" sz="1400" dirty="0" err="1"/>
              <a:t>c_size</a:t>
            </a:r>
            <a:r>
              <a:rPr lang="en-US" altLang="zh-CN" sz="1400" dirty="0"/>
              <a:t>&gt;=76 &amp; </a:t>
            </a:r>
            <a:r>
              <a:rPr lang="en-US" altLang="zh-CN" sz="1400" dirty="0" err="1"/>
              <a:t>c_size</a:t>
            </a:r>
            <a:r>
              <a:rPr lang="en-US" altLang="zh-CN" sz="1400" dirty="0"/>
              <a:t>&lt;=85) | (</a:t>
            </a:r>
            <a:r>
              <a:rPr lang="en-US" altLang="zh-CN" sz="1400" dirty="0" err="1"/>
              <a:t>c_size</a:t>
            </a:r>
            <a:r>
              <a:rPr lang="en-US" altLang="zh-CN" sz="1400" dirty="0"/>
              <a:t>&gt;=116 &amp; </a:t>
            </a:r>
            <a:r>
              <a:rPr lang="en-US" altLang="zh-CN" sz="1400" dirty="0" err="1"/>
              <a:t>c_size</a:t>
            </a:r>
            <a:r>
              <a:rPr lang="en-US" altLang="zh-CN" sz="1400" dirty="0"/>
              <a:t>&lt;=125)    //</a:t>
            </a:r>
            <a:r>
              <a:rPr lang="zh-CN" altLang="en-US" sz="1400" dirty="0"/>
              <a:t>断点附近的样本</a:t>
            </a:r>
          </a:p>
          <a:p>
            <a:r>
              <a:rPr lang="en-US" altLang="zh-CN" sz="1400" dirty="0"/>
              <a:t>g trend= </a:t>
            </a:r>
            <a:r>
              <a:rPr lang="en-US" altLang="zh-CN" sz="1400" dirty="0" err="1"/>
              <a:t>c_size</a:t>
            </a:r>
            <a:r>
              <a:rPr lang="en-US" altLang="zh-CN" sz="1400" dirty="0"/>
              <a:t> if </a:t>
            </a:r>
            <a:r>
              <a:rPr lang="en-US" altLang="zh-CN" sz="1400" dirty="0" err="1"/>
              <a:t>c_size</a:t>
            </a:r>
            <a:r>
              <a:rPr lang="en-US" altLang="zh-CN" sz="1400" dirty="0"/>
              <a:t>&gt;=0 &amp; </a:t>
            </a:r>
            <a:r>
              <a:rPr lang="en-US" altLang="zh-CN" sz="1400" dirty="0" err="1"/>
              <a:t>c_size</a:t>
            </a:r>
            <a:r>
              <a:rPr lang="en-US" altLang="zh-CN" sz="1400" dirty="0"/>
              <a:t>&lt;=40</a:t>
            </a:r>
          </a:p>
          <a:p>
            <a:r>
              <a:rPr lang="en-US" altLang="zh-CN" sz="1400" dirty="0"/>
              <a:t>	replace trend= 20+(</a:t>
            </a:r>
            <a:r>
              <a:rPr lang="en-US" altLang="zh-CN" sz="1400" dirty="0" err="1"/>
              <a:t>c_size</a:t>
            </a:r>
            <a:r>
              <a:rPr lang="en-US" altLang="zh-CN" sz="1400" dirty="0"/>
              <a:t>/2) if </a:t>
            </a:r>
            <a:r>
              <a:rPr lang="en-US" altLang="zh-CN" sz="1400" dirty="0" err="1"/>
              <a:t>c_size</a:t>
            </a:r>
            <a:r>
              <a:rPr lang="en-US" altLang="zh-CN" sz="1400" dirty="0"/>
              <a:t>&gt;=41 &amp; </a:t>
            </a:r>
            <a:r>
              <a:rPr lang="en-US" altLang="zh-CN" sz="1400" dirty="0" err="1"/>
              <a:t>c_size</a:t>
            </a:r>
            <a:r>
              <a:rPr lang="en-US" altLang="zh-CN" sz="1400" dirty="0"/>
              <a:t>&lt;=80</a:t>
            </a:r>
          </a:p>
          <a:p>
            <a:r>
              <a:rPr lang="en-US" altLang="zh-CN" sz="1400" dirty="0"/>
              <a:t>	replace trend= (100/3)+(</a:t>
            </a:r>
            <a:r>
              <a:rPr lang="en-US" altLang="zh-CN" sz="1400" dirty="0" err="1"/>
              <a:t>c_size</a:t>
            </a:r>
            <a:r>
              <a:rPr lang="en-US" altLang="zh-CN" sz="1400" dirty="0"/>
              <a:t>/3) if </a:t>
            </a:r>
            <a:r>
              <a:rPr lang="en-US" altLang="zh-CN" sz="1400" dirty="0" err="1"/>
              <a:t>c_size</a:t>
            </a:r>
            <a:r>
              <a:rPr lang="en-US" altLang="zh-CN" sz="1400" dirty="0"/>
              <a:t>&gt;=81 &amp; </a:t>
            </a:r>
            <a:r>
              <a:rPr lang="en-US" altLang="zh-CN" sz="1400" dirty="0" err="1"/>
              <a:t>c_size</a:t>
            </a:r>
            <a:r>
              <a:rPr lang="en-US" altLang="zh-CN" sz="1400" dirty="0"/>
              <a:t>&lt;=120</a:t>
            </a:r>
          </a:p>
          <a:p>
            <a:r>
              <a:rPr lang="en-US" altLang="zh-CN" sz="1400" dirty="0"/>
              <a:t>	replace trend= (130/3)+(</a:t>
            </a:r>
            <a:r>
              <a:rPr lang="en-US" altLang="zh-CN" sz="1400" dirty="0" err="1"/>
              <a:t>c_size</a:t>
            </a:r>
            <a:r>
              <a:rPr lang="en-US" altLang="zh-CN" sz="1400" dirty="0"/>
              <a:t>/4) if </a:t>
            </a:r>
            <a:r>
              <a:rPr lang="en-US" altLang="zh-CN" sz="1400" dirty="0" err="1"/>
              <a:t>c_size</a:t>
            </a:r>
            <a:r>
              <a:rPr lang="en-US" altLang="zh-CN" sz="1400" dirty="0"/>
              <a:t>&gt;=121 &amp; </a:t>
            </a:r>
            <a:r>
              <a:rPr lang="en-US" altLang="zh-CN" sz="1400" dirty="0" err="1"/>
              <a:t>c_size</a:t>
            </a:r>
            <a:r>
              <a:rPr lang="en-US" altLang="zh-CN" sz="1400" dirty="0"/>
              <a:t>&lt;=160</a:t>
            </a:r>
          </a:p>
          <a:p>
            <a:r>
              <a:rPr lang="en-US" altLang="zh-CN" sz="1400" dirty="0"/>
              <a:t>save </a:t>
            </a:r>
            <a:r>
              <a:rPr lang="en-US" altLang="zh-CN" sz="1400" dirty="0" err="1"/>
              <a:t>temp,replace</a:t>
            </a:r>
            <a:endParaRPr lang="zh-CN" altLang="en-US" sz="1400" dirty="0"/>
          </a:p>
        </p:txBody>
      </p:sp>
      <p:sp>
        <p:nvSpPr>
          <p:cNvPr id="5" name="矩形 4"/>
          <p:cNvSpPr/>
          <p:nvPr/>
        </p:nvSpPr>
        <p:spPr>
          <a:xfrm>
            <a:off x="908607" y="82494"/>
            <a:ext cx="7109639" cy="646331"/>
          </a:xfrm>
          <a:prstGeom prst="rect">
            <a:avLst/>
          </a:prstGeom>
        </p:spPr>
        <p:txBody>
          <a:bodyPr wrap="none">
            <a:spAutoFit/>
          </a:bodyPr>
          <a:lstStyle/>
          <a:p>
            <a:r>
              <a:rPr lang="zh-CN" altLang="en-US" sz="3600" b="1" dirty="0"/>
              <a:t>以色列班级规模对学生成绩的影响</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9152" y="847307"/>
            <a:ext cx="4715220" cy="5078313"/>
          </a:xfrm>
          <a:prstGeom prst="rect">
            <a:avLst/>
          </a:prstGeom>
          <a:solidFill>
            <a:schemeClr val="accent6">
              <a:lumMod val="40000"/>
              <a:lumOff val="60000"/>
            </a:schemeClr>
          </a:solidFill>
        </p:spPr>
        <p:txBody>
          <a:bodyPr wrap="square">
            <a:spAutoFit/>
          </a:bodyPr>
          <a:lstStyle/>
          <a:p>
            <a:r>
              <a:rPr lang="en-US" altLang="zh-CN" sz="1200" dirty="0" err="1"/>
              <a:t>reg</a:t>
            </a:r>
            <a:r>
              <a:rPr lang="en-US" altLang="zh-CN" sz="1200" dirty="0"/>
              <a:t> </a:t>
            </a:r>
            <a:r>
              <a:rPr lang="en-US" altLang="zh-CN" sz="1200" dirty="0" err="1"/>
              <a:t>avgverb</a:t>
            </a:r>
            <a:r>
              <a:rPr lang="en-US" altLang="zh-CN" sz="1200" dirty="0"/>
              <a:t> </a:t>
            </a:r>
            <a:r>
              <a:rPr lang="en-US" altLang="zh-CN" sz="1200" dirty="0" err="1"/>
              <a:t>classize</a:t>
            </a:r>
            <a:r>
              <a:rPr lang="en-US" altLang="zh-CN" sz="1200" dirty="0"/>
              <a:t>, </a:t>
            </a:r>
            <a:r>
              <a:rPr lang="en-US" altLang="zh-CN" sz="1200" dirty="0" err="1"/>
              <a:t>vce</a:t>
            </a:r>
            <a:r>
              <a:rPr lang="en-US" altLang="zh-CN" sz="1200" dirty="0"/>
              <a:t>(</a:t>
            </a:r>
            <a:r>
              <a:rPr lang="en-US" altLang="zh-CN" sz="1200" dirty="0" err="1"/>
              <a:t>clust</a:t>
            </a:r>
            <a:r>
              <a:rPr lang="en-US" altLang="zh-CN" sz="1200" dirty="0"/>
              <a:t> </a:t>
            </a:r>
            <a:r>
              <a:rPr lang="en-US" altLang="zh-CN" sz="1200" dirty="0" err="1"/>
              <a:t>schlcode</a:t>
            </a:r>
            <a:r>
              <a:rPr lang="en-US" altLang="zh-CN" sz="1200" dirty="0"/>
              <a:t>)   //COL 1</a:t>
            </a:r>
          </a:p>
          <a:p>
            <a:r>
              <a:rPr lang="en-US" altLang="zh-CN" sz="1200" dirty="0" err="1"/>
              <a:t>est</a:t>
            </a:r>
            <a:r>
              <a:rPr lang="en-US" altLang="zh-CN" sz="1200" dirty="0"/>
              <a:t> store m1</a:t>
            </a:r>
          </a:p>
          <a:p>
            <a:r>
              <a:rPr lang="en-US" altLang="zh-CN" sz="1200" dirty="0" err="1"/>
              <a:t>reg</a:t>
            </a:r>
            <a:r>
              <a:rPr lang="en-US" altLang="zh-CN" sz="1200" dirty="0"/>
              <a:t> </a:t>
            </a:r>
            <a:r>
              <a:rPr lang="en-US" altLang="zh-CN" sz="1200" dirty="0" err="1"/>
              <a:t>avgverb</a:t>
            </a:r>
            <a:r>
              <a:rPr lang="en-US" altLang="zh-CN" sz="1200" dirty="0"/>
              <a:t> </a:t>
            </a:r>
            <a:r>
              <a:rPr lang="en-US" altLang="zh-CN" sz="1200" dirty="0" err="1"/>
              <a:t>classize</a:t>
            </a:r>
            <a:r>
              <a:rPr lang="en-US" altLang="zh-CN" sz="1200" dirty="0"/>
              <a:t> </a:t>
            </a:r>
            <a:r>
              <a:rPr lang="en-US" altLang="zh-CN" sz="1200" dirty="0" err="1"/>
              <a:t>tipuach</a:t>
            </a:r>
            <a:r>
              <a:rPr lang="en-US" altLang="zh-CN" sz="1200" dirty="0"/>
              <a:t>, </a:t>
            </a:r>
            <a:r>
              <a:rPr lang="en-US" altLang="zh-CN" sz="1200" dirty="0" err="1"/>
              <a:t>vce</a:t>
            </a:r>
            <a:r>
              <a:rPr lang="en-US" altLang="zh-CN" sz="1200" dirty="0"/>
              <a:t>(cl </a:t>
            </a:r>
            <a:r>
              <a:rPr lang="en-US" altLang="zh-CN" sz="1200" dirty="0" err="1"/>
              <a:t>schlcode</a:t>
            </a:r>
            <a:r>
              <a:rPr lang="en-US" altLang="zh-CN" sz="1200" dirty="0"/>
              <a:t>) //COL 2</a:t>
            </a:r>
          </a:p>
          <a:p>
            <a:r>
              <a:rPr lang="en-US" altLang="zh-CN" sz="1200" dirty="0" err="1"/>
              <a:t>est</a:t>
            </a:r>
            <a:r>
              <a:rPr lang="en-US" altLang="zh-CN" sz="1200" dirty="0"/>
              <a:t> store m2</a:t>
            </a:r>
          </a:p>
          <a:p>
            <a:r>
              <a:rPr lang="en-US" altLang="zh-CN" sz="1200" dirty="0" err="1"/>
              <a:t>reg</a:t>
            </a:r>
            <a:r>
              <a:rPr lang="en-US" altLang="zh-CN" sz="1200" dirty="0"/>
              <a:t> </a:t>
            </a:r>
            <a:r>
              <a:rPr lang="en-US" altLang="zh-CN" sz="1200" dirty="0" err="1"/>
              <a:t>avgverb</a:t>
            </a:r>
            <a:r>
              <a:rPr lang="en-US" altLang="zh-CN" sz="1200" dirty="0"/>
              <a:t> </a:t>
            </a:r>
            <a:r>
              <a:rPr lang="en-US" altLang="zh-CN" sz="1200" dirty="0" err="1"/>
              <a:t>classize</a:t>
            </a:r>
            <a:r>
              <a:rPr lang="en-US" altLang="zh-CN" sz="1200" dirty="0"/>
              <a:t> </a:t>
            </a:r>
            <a:r>
              <a:rPr lang="en-US" altLang="zh-CN" sz="1200" dirty="0" err="1"/>
              <a:t>tipuach</a:t>
            </a:r>
            <a:r>
              <a:rPr lang="en-US" altLang="zh-CN" sz="1200" dirty="0"/>
              <a:t> </a:t>
            </a:r>
            <a:r>
              <a:rPr lang="en-US" altLang="zh-CN" sz="1200" dirty="0" err="1"/>
              <a:t>c_size</a:t>
            </a:r>
            <a:r>
              <a:rPr lang="en-US" altLang="zh-CN" sz="1200" dirty="0"/>
              <a:t>, </a:t>
            </a:r>
            <a:r>
              <a:rPr lang="en-US" altLang="zh-CN" sz="1200" dirty="0" err="1"/>
              <a:t>vce</a:t>
            </a:r>
            <a:r>
              <a:rPr lang="en-US" altLang="zh-CN" sz="1200" dirty="0"/>
              <a:t>(cl </a:t>
            </a:r>
            <a:r>
              <a:rPr lang="en-US" altLang="zh-CN" sz="1200" dirty="0" err="1"/>
              <a:t>schlcode</a:t>
            </a:r>
            <a:r>
              <a:rPr lang="en-US" altLang="zh-CN" sz="1200" dirty="0"/>
              <a:t>) //COL3</a:t>
            </a:r>
          </a:p>
          <a:p>
            <a:r>
              <a:rPr lang="en-US" altLang="zh-CN" sz="1200" dirty="0" err="1"/>
              <a:t>est</a:t>
            </a:r>
            <a:r>
              <a:rPr lang="en-US" altLang="zh-CN" sz="1200" dirty="0"/>
              <a:t> store m3</a:t>
            </a:r>
          </a:p>
          <a:p>
            <a:r>
              <a:rPr lang="en-US" altLang="zh-CN" sz="1200" dirty="0" err="1"/>
              <a:t>reg</a:t>
            </a:r>
            <a:r>
              <a:rPr lang="en-US" altLang="zh-CN" sz="1200" dirty="0"/>
              <a:t> </a:t>
            </a:r>
            <a:r>
              <a:rPr lang="en-US" altLang="zh-CN" sz="1200" dirty="0" err="1"/>
              <a:t>avgmath</a:t>
            </a:r>
            <a:r>
              <a:rPr lang="en-US" altLang="zh-CN" sz="1200" dirty="0"/>
              <a:t> </a:t>
            </a:r>
            <a:r>
              <a:rPr lang="en-US" altLang="zh-CN" sz="1200" dirty="0" err="1"/>
              <a:t>classize</a:t>
            </a:r>
            <a:r>
              <a:rPr lang="en-US" altLang="zh-CN" sz="1200" dirty="0"/>
              <a:t>, </a:t>
            </a:r>
            <a:r>
              <a:rPr lang="en-US" altLang="zh-CN" sz="1200" dirty="0" err="1"/>
              <a:t>vce</a:t>
            </a:r>
            <a:r>
              <a:rPr lang="en-US" altLang="zh-CN" sz="1200" dirty="0"/>
              <a:t>(cl </a:t>
            </a:r>
            <a:r>
              <a:rPr lang="en-US" altLang="zh-CN" sz="1200" dirty="0" err="1"/>
              <a:t>schlcode</a:t>
            </a:r>
            <a:r>
              <a:rPr lang="en-US" altLang="zh-CN" sz="1200" dirty="0"/>
              <a:t>) //COL4</a:t>
            </a:r>
          </a:p>
          <a:p>
            <a:r>
              <a:rPr lang="en-US" altLang="zh-CN" sz="1200" dirty="0" err="1"/>
              <a:t>est</a:t>
            </a:r>
            <a:r>
              <a:rPr lang="en-US" altLang="zh-CN" sz="1200" dirty="0"/>
              <a:t> store m4</a:t>
            </a:r>
          </a:p>
          <a:p>
            <a:r>
              <a:rPr lang="en-US" altLang="zh-CN" sz="1200" dirty="0" err="1"/>
              <a:t>reg</a:t>
            </a:r>
            <a:r>
              <a:rPr lang="en-US" altLang="zh-CN" sz="1200" dirty="0"/>
              <a:t> </a:t>
            </a:r>
            <a:r>
              <a:rPr lang="en-US" altLang="zh-CN" sz="1200" dirty="0" err="1"/>
              <a:t>avgmath</a:t>
            </a:r>
            <a:r>
              <a:rPr lang="en-US" altLang="zh-CN" sz="1200" dirty="0"/>
              <a:t> </a:t>
            </a:r>
            <a:r>
              <a:rPr lang="en-US" altLang="zh-CN" sz="1200" dirty="0" err="1"/>
              <a:t>classize</a:t>
            </a:r>
            <a:r>
              <a:rPr lang="en-US" altLang="zh-CN" sz="1200" dirty="0"/>
              <a:t> </a:t>
            </a:r>
            <a:r>
              <a:rPr lang="en-US" altLang="zh-CN" sz="1200" dirty="0" err="1"/>
              <a:t>tipuach</a:t>
            </a:r>
            <a:r>
              <a:rPr lang="en-US" altLang="zh-CN" sz="1200" dirty="0"/>
              <a:t>, </a:t>
            </a:r>
            <a:r>
              <a:rPr lang="en-US" altLang="zh-CN" sz="1200" dirty="0" err="1"/>
              <a:t>vce</a:t>
            </a:r>
            <a:r>
              <a:rPr lang="en-US" altLang="zh-CN" sz="1200" dirty="0"/>
              <a:t>(cl </a:t>
            </a:r>
            <a:r>
              <a:rPr lang="en-US" altLang="zh-CN" sz="1200" dirty="0" err="1"/>
              <a:t>schlcode</a:t>
            </a:r>
            <a:r>
              <a:rPr lang="en-US" altLang="zh-CN" sz="1200" dirty="0"/>
              <a:t>)  //COL5</a:t>
            </a:r>
          </a:p>
          <a:p>
            <a:r>
              <a:rPr lang="en-US" altLang="zh-CN" sz="1200" dirty="0" err="1"/>
              <a:t>est</a:t>
            </a:r>
            <a:r>
              <a:rPr lang="en-US" altLang="zh-CN" sz="1200" dirty="0"/>
              <a:t> store m5</a:t>
            </a:r>
          </a:p>
          <a:p>
            <a:r>
              <a:rPr lang="en-US" altLang="zh-CN" sz="1200" dirty="0" err="1"/>
              <a:t>reg</a:t>
            </a:r>
            <a:r>
              <a:rPr lang="en-US" altLang="zh-CN" sz="1200" dirty="0"/>
              <a:t> </a:t>
            </a:r>
            <a:r>
              <a:rPr lang="en-US" altLang="zh-CN" sz="1200" dirty="0" err="1"/>
              <a:t>avgmath</a:t>
            </a:r>
            <a:r>
              <a:rPr lang="en-US" altLang="zh-CN" sz="1200" dirty="0"/>
              <a:t> </a:t>
            </a:r>
            <a:r>
              <a:rPr lang="en-US" altLang="zh-CN" sz="1200" dirty="0" err="1"/>
              <a:t>classize</a:t>
            </a:r>
            <a:r>
              <a:rPr lang="en-US" altLang="zh-CN" sz="1200" dirty="0"/>
              <a:t> </a:t>
            </a:r>
            <a:r>
              <a:rPr lang="en-US" altLang="zh-CN" sz="1200" dirty="0" err="1"/>
              <a:t>tipuach</a:t>
            </a:r>
            <a:r>
              <a:rPr lang="en-US" altLang="zh-CN" sz="1200" dirty="0"/>
              <a:t> </a:t>
            </a:r>
            <a:r>
              <a:rPr lang="en-US" altLang="zh-CN" sz="1200" dirty="0" err="1"/>
              <a:t>c_size</a:t>
            </a:r>
            <a:r>
              <a:rPr lang="en-US" altLang="zh-CN" sz="1200" dirty="0"/>
              <a:t>, </a:t>
            </a:r>
            <a:r>
              <a:rPr lang="en-US" altLang="zh-CN" sz="1200" dirty="0" err="1"/>
              <a:t>vce</a:t>
            </a:r>
            <a:r>
              <a:rPr lang="en-US" altLang="zh-CN" sz="1200" dirty="0"/>
              <a:t>(cl </a:t>
            </a:r>
            <a:r>
              <a:rPr lang="en-US" altLang="zh-CN" sz="1200" dirty="0" err="1"/>
              <a:t>schlcode</a:t>
            </a:r>
            <a:r>
              <a:rPr lang="en-US" altLang="zh-CN" sz="1200" dirty="0"/>
              <a:t>)  //COL6</a:t>
            </a:r>
          </a:p>
          <a:p>
            <a:r>
              <a:rPr lang="en-US" altLang="zh-CN" sz="1200" dirty="0" err="1"/>
              <a:t>est</a:t>
            </a:r>
            <a:r>
              <a:rPr lang="en-US" altLang="zh-CN" sz="1200" dirty="0"/>
              <a:t> store m6</a:t>
            </a:r>
          </a:p>
          <a:p>
            <a:r>
              <a:rPr lang="en-US" altLang="zh-CN" sz="1200" dirty="0"/>
              <a:t>outreg2 [m1 m2 m3 m4 m5 m6] using </a:t>
            </a:r>
            <a:r>
              <a:rPr lang="en-US" altLang="zh-CN" sz="1200" dirty="0" err="1"/>
              <a:t>temp.rtf,dec</a:t>
            </a:r>
            <a:r>
              <a:rPr lang="en-US" altLang="zh-CN" sz="1200" dirty="0"/>
              <a:t>(3) replace</a:t>
            </a:r>
          </a:p>
          <a:p>
            <a:r>
              <a:rPr lang="en-US" altLang="zh-CN" sz="1200" dirty="0"/>
              <a:t>* Angrist and </a:t>
            </a:r>
            <a:r>
              <a:rPr lang="en-US" altLang="zh-CN" sz="1200" dirty="0" err="1"/>
              <a:t>Lavy</a:t>
            </a:r>
            <a:r>
              <a:rPr lang="en-US" altLang="zh-CN" sz="1200" dirty="0"/>
              <a:t> (1999)</a:t>
            </a:r>
            <a:r>
              <a:rPr lang="zh-CN" altLang="en-US" sz="1200" dirty="0"/>
              <a:t>表</a:t>
            </a:r>
            <a:r>
              <a:rPr lang="en-US" altLang="zh-CN" sz="1200" dirty="0"/>
              <a:t>3</a:t>
            </a:r>
            <a:r>
              <a:rPr lang="zh-CN" altLang="en-US" sz="1200" dirty="0"/>
              <a:t>上半部分全部样本</a:t>
            </a:r>
          </a:p>
          <a:p>
            <a:r>
              <a:rPr lang="en-US" altLang="zh-CN" sz="1200" dirty="0" err="1"/>
              <a:t>reg</a:t>
            </a:r>
            <a:r>
              <a:rPr lang="en-US" altLang="zh-CN" sz="1200" dirty="0"/>
              <a:t>  </a:t>
            </a:r>
            <a:r>
              <a:rPr lang="en-US" altLang="zh-CN" sz="1200" dirty="0" err="1"/>
              <a:t>classize</a:t>
            </a:r>
            <a:r>
              <a:rPr lang="en-US" altLang="zh-CN" sz="1200" dirty="0"/>
              <a:t> func1 </a:t>
            </a:r>
            <a:r>
              <a:rPr lang="en-US" altLang="zh-CN" sz="1200" dirty="0" err="1"/>
              <a:t>tipuach</a:t>
            </a:r>
            <a:r>
              <a:rPr lang="en-US" altLang="zh-CN" sz="1200" dirty="0"/>
              <a:t> , </a:t>
            </a:r>
            <a:r>
              <a:rPr lang="en-US" altLang="zh-CN" sz="1200" dirty="0" err="1"/>
              <a:t>vce</a:t>
            </a:r>
            <a:r>
              <a:rPr lang="en-US" altLang="zh-CN" sz="1200" dirty="0"/>
              <a:t>(cl </a:t>
            </a:r>
            <a:r>
              <a:rPr lang="en-US" altLang="zh-CN" sz="1200" dirty="0" err="1"/>
              <a:t>schlcode</a:t>
            </a:r>
            <a:r>
              <a:rPr lang="en-US" altLang="zh-CN" sz="1200" dirty="0"/>
              <a:t>)</a:t>
            </a:r>
          </a:p>
          <a:p>
            <a:r>
              <a:rPr lang="en-US" altLang="zh-CN" sz="1200" dirty="0" err="1"/>
              <a:t>est</a:t>
            </a:r>
            <a:r>
              <a:rPr lang="en-US" altLang="zh-CN" sz="1200" dirty="0"/>
              <a:t> store m1 	 	</a:t>
            </a:r>
          </a:p>
          <a:p>
            <a:r>
              <a:rPr lang="en-US" altLang="zh-CN" sz="1200" dirty="0" err="1"/>
              <a:t>reg</a:t>
            </a:r>
            <a:r>
              <a:rPr lang="en-US" altLang="zh-CN" sz="1200" dirty="0"/>
              <a:t>  </a:t>
            </a:r>
            <a:r>
              <a:rPr lang="en-US" altLang="zh-CN" sz="1200" dirty="0" err="1"/>
              <a:t>classize</a:t>
            </a:r>
            <a:r>
              <a:rPr lang="en-US" altLang="zh-CN" sz="1200" dirty="0"/>
              <a:t> func1 </a:t>
            </a:r>
            <a:r>
              <a:rPr lang="en-US" altLang="zh-CN" sz="1200" dirty="0" err="1"/>
              <a:t>tipuach</a:t>
            </a:r>
            <a:r>
              <a:rPr lang="en-US" altLang="zh-CN" sz="1200" dirty="0"/>
              <a:t> </a:t>
            </a:r>
            <a:r>
              <a:rPr lang="en-US" altLang="zh-CN" sz="1200" dirty="0" err="1"/>
              <a:t>c_size</a:t>
            </a:r>
            <a:r>
              <a:rPr lang="en-US" altLang="zh-CN" sz="1200" dirty="0"/>
              <a:t>, </a:t>
            </a:r>
            <a:r>
              <a:rPr lang="en-US" altLang="zh-CN" sz="1200" dirty="0" err="1"/>
              <a:t>vce</a:t>
            </a:r>
            <a:r>
              <a:rPr lang="en-US" altLang="zh-CN" sz="1200" dirty="0"/>
              <a:t>(cl </a:t>
            </a:r>
            <a:r>
              <a:rPr lang="en-US" altLang="zh-CN" sz="1200" dirty="0" err="1"/>
              <a:t>schlcode</a:t>
            </a:r>
            <a:r>
              <a:rPr lang="en-US" altLang="zh-CN" sz="1200" dirty="0"/>
              <a:t>) </a:t>
            </a:r>
          </a:p>
          <a:p>
            <a:r>
              <a:rPr lang="en-US" altLang="zh-CN" sz="1200" dirty="0" err="1"/>
              <a:t>est</a:t>
            </a:r>
            <a:r>
              <a:rPr lang="en-US" altLang="zh-CN" sz="1200" dirty="0"/>
              <a:t> store m2 </a:t>
            </a:r>
          </a:p>
          <a:p>
            <a:r>
              <a:rPr lang="en-US" altLang="zh-CN" sz="1200" dirty="0" err="1"/>
              <a:t>reg</a:t>
            </a:r>
            <a:r>
              <a:rPr lang="en-US" altLang="zh-CN" sz="1200" dirty="0"/>
              <a:t>  </a:t>
            </a:r>
            <a:r>
              <a:rPr lang="en-US" altLang="zh-CN" sz="1200" dirty="0" err="1"/>
              <a:t>avgverb</a:t>
            </a:r>
            <a:r>
              <a:rPr lang="en-US" altLang="zh-CN" sz="1200" dirty="0"/>
              <a:t> func1 </a:t>
            </a:r>
            <a:r>
              <a:rPr lang="en-US" altLang="zh-CN" sz="1200" dirty="0" err="1"/>
              <a:t>tipuach</a:t>
            </a:r>
            <a:r>
              <a:rPr lang="en-US" altLang="zh-CN" sz="1200" dirty="0"/>
              <a:t> , </a:t>
            </a:r>
            <a:r>
              <a:rPr lang="en-US" altLang="zh-CN" sz="1200" dirty="0" err="1"/>
              <a:t>vce</a:t>
            </a:r>
            <a:r>
              <a:rPr lang="en-US" altLang="zh-CN" sz="1200" dirty="0"/>
              <a:t>(cl </a:t>
            </a:r>
            <a:r>
              <a:rPr lang="en-US" altLang="zh-CN" sz="1200" dirty="0" err="1"/>
              <a:t>schlcode</a:t>
            </a:r>
            <a:r>
              <a:rPr lang="en-US" altLang="zh-CN" sz="1200" dirty="0"/>
              <a:t>)</a:t>
            </a:r>
          </a:p>
          <a:p>
            <a:r>
              <a:rPr lang="en-US" altLang="zh-CN" sz="1200" dirty="0" err="1"/>
              <a:t>est</a:t>
            </a:r>
            <a:r>
              <a:rPr lang="en-US" altLang="zh-CN" sz="1200" dirty="0"/>
              <a:t> store m3 	 	</a:t>
            </a:r>
          </a:p>
          <a:p>
            <a:r>
              <a:rPr lang="en-US" altLang="zh-CN" sz="1200" dirty="0" err="1"/>
              <a:t>reg</a:t>
            </a:r>
            <a:r>
              <a:rPr lang="en-US" altLang="zh-CN" sz="1200" dirty="0"/>
              <a:t>  </a:t>
            </a:r>
            <a:r>
              <a:rPr lang="en-US" altLang="zh-CN" sz="1200" dirty="0" err="1"/>
              <a:t>avgverb</a:t>
            </a:r>
            <a:r>
              <a:rPr lang="en-US" altLang="zh-CN" sz="1200" dirty="0"/>
              <a:t> func1 </a:t>
            </a:r>
            <a:r>
              <a:rPr lang="en-US" altLang="zh-CN" sz="1200" dirty="0" err="1"/>
              <a:t>tipuach</a:t>
            </a:r>
            <a:r>
              <a:rPr lang="en-US" altLang="zh-CN" sz="1200" dirty="0"/>
              <a:t> </a:t>
            </a:r>
            <a:r>
              <a:rPr lang="en-US" altLang="zh-CN" sz="1200" dirty="0" err="1"/>
              <a:t>c_size</a:t>
            </a:r>
            <a:r>
              <a:rPr lang="en-US" altLang="zh-CN" sz="1200" dirty="0"/>
              <a:t>, </a:t>
            </a:r>
            <a:r>
              <a:rPr lang="en-US" altLang="zh-CN" sz="1200" dirty="0" err="1"/>
              <a:t>vce</a:t>
            </a:r>
            <a:r>
              <a:rPr lang="en-US" altLang="zh-CN" sz="1200" dirty="0"/>
              <a:t>(cl </a:t>
            </a:r>
            <a:r>
              <a:rPr lang="en-US" altLang="zh-CN" sz="1200" dirty="0" err="1"/>
              <a:t>schlcode</a:t>
            </a:r>
            <a:r>
              <a:rPr lang="en-US" altLang="zh-CN" sz="1200" dirty="0"/>
              <a:t>) </a:t>
            </a:r>
          </a:p>
          <a:p>
            <a:r>
              <a:rPr lang="en-US" altLang="zh-CN" sz="1200" dirty="0" err="1"/>
              <a:t>est</a:t>
            </a:r>
            <a:r>
              <a:rPr lang="en-US" altLang="zh-CN" sz="1200" dirty="0"/>
              <a:t> store m4 </a:t>
            </a:r>
          </a:p>
          <a:p>
            <a:r>
              <a:rPr lang="en-US" altLang="zh-CN" sz="1200" dirty="0" err="1"/>
              <a:t>reg</a:t>
            </a:r>
            <a:r>
              <a:rPr lang="en-US" altLang="zh-CN" sz="1200" dirty="0"/>
              <a:t>  </a:t>
            </a:r>
            <a:r>
              <a:rPr lang="en-US" altLang="zh-CN" sz="1200" dirty="0" err="1"/>
              <a:t>avgmath</a:t>
            </a:r>
            <a:r>
              <a:rPr lang="en-US" altLang="zh-CN" sz="1200" dirty="0"/>
              <a:t> func1 </a:t>
            </a:r>
            <a:r>
              <a:rPr lang="en-US" altLang="zh-CN" sz="1200" dirty="0" err="1"/>
              <a:t>tipuach</a:t>
            </a:r>
            <a:r>
              <a:rPr lang="en-US" altLang="zh-CN" sz="1200" dirty="0"/>
              <a:t> , </a:t>
            </a:r>
            <a:r>
              <a:rPr lang="en-US" altLang="zh-CN" sz="1200" dirty="0" err="1"/>
              <a:t>vce</a:t>
            </a:r>
            <a:r>
              <a:rPr lang="en-US" altLang="zh-CN" sz="1200" dirty="0"/>
              <a:t>(cl </a:t>
            </a:r>
            <a:r>
              <a:rPr lang="en-US" altLang="zh-CN" sz="1200" dirty="0" err="1"/>
              <a:t>schlcode</a:t>
            </a:r>
            <a:r>
              <a:rPr lang="en-US" altLang="zh-CN" sz="1200" dirty="0"/>
              <a:t>)</a:t>
            </a:r>
          </a:p>
          <a:p>
            <a:r>
              <a:rPr lang="en-US" altLang="zh-CN" sz="1200" dirty="0" err="1"/>
              <a:t>est</a:t>
            </a:r>
            <a:r>
              <a:rPr lang="en-US" altLang="zh-CN" sz="1200" dirty="0"/>
              <a:t> store m5 	 	</a:t>
            </a:r>
          </a:p>
          <a:p>
            <a:r>
              <a:rPr lang="en-US" altLang="zh-CN" sz="1200" dirty="0" err="1"/>
              <a:t>reg</a:t>
            </a:r>
            <a:r>
              <a:rPr lang="en-US" altLang="zh-CN" sz="1200" dirty="0"/>
              <a:t>  </a:t>
            </a:r>
            <a:r>
              <a:rPr lang="en-US" altLang="zh-CN" sz="1200" dirty="0" err="1"/>
              <a:t>avgmath</a:t>
            </a:r>
            <a:r>
              <a:rPr lang="en-US" altLang="zh-CN" sz="1200" dirty="0"/>
              <a:t> func1 </a:t>
            </a:r>
            <a:r>
              <a:rPr lang="en-US" altLang="zh-CN" sz="1200" dirty="0" err="1"/>
              <a:t>tipuach</a:t>
            </a:r>
            <a:r>
              <a:rPr lang="en-US" altLang="zh-CN" sz="1200" dirty="0"/>
              <a:t> </a:t>
            </a:r>
            <a:r>
              <a:rPr lang="en-US" altLang="zh-CN" sz="1200" dirty="0" err="1"/>
              <a:t>c_size</a:t>
            </a:r>
            <a:r>
              <a:rPr lang="en-US" altLang="zh-CN" sz="1200" dirty="0"/>
              <a:t>, </a:t>
            </a:r>
            <a:r>
              <a:rPr lang="en-US" altLang="zh-CN" sz="1200" dirty="0" err="1"/>
              <a:t>vce</a:t>
            </a:r>
            <a:r>
              <a:rPr lang="en-US" altLang="zh-CN" sz="1200" dirty="0"/>
              <a:t>(cl </a:t>
            </a:r>
            <a:r>
              <a:rPr lang="en-US" altLang="zh-CN" sz="1200" dirty="0" err="1"/>
              <a:t>schlcode</a:t>
            </a:r>
            <a:r>
              <a:rPr lang="en-US" altLang="zh-CN" sz="1200" dirty="0"/>
              <a:t>) </a:t>
            </a:r>
          </a:p>
          <a:p>
            <a:r>
              <a:rPr lang="en-US" altLang="zh-CN" sz="1200" dirty="0" err="1"/>
              <a:t>est</a:t>
            </a:r>
            <a:r>
              <a:rPr lang="en-US" altLang="zh-CN" sz="1200" dirty="0"/>
              <a:t> store m6 </a:t>
            </a:r>
          </a:p>
          <a:p>
            <a:r>
              <a:rPr lang="en-US" altLang="zh-CN" sz="1200" dirty="0"/>
              <a:t>outreg2 [m1 m2 m3 m4 m5 m6] using </a:t>
            </a:r>
            <a:r>
              <a:rPr lang="en-US" altLang="zh-CN" sz="1200" dirty="0" err="1"/>
              <a:t>temp.rtf,dec</a:t>
            </a:r>
            <a:r>
              <a:rPr lang="en-US" altLang="zh-CN" sz="1200" dirty="0"/>
              <a:t>(3) replace</a:t>
            </a:r>
          </a:p>
        </p:txBody>
      </p:sp>
      <p:sp>
        <p:nvSpPr>
          <p:cNvPr id="5" name="矩形 4"/>
          <p:cNvSpPr/>
          <p:nvPr/>
        </p:nvSpPr>
        <p:spPr>
          <a:xfrm>
            <a:off x="269628" y="115545"/>
            <a:ext cx="8523487" cy="646331"/>
          </a:xfrm>
          <a:prstGeom prst="rect">
            <a:avLst/>
          </a:prstGeom>
        </p:spPr>
        <p:txBody>
          <a:bodyPr wrap="none">
            <a:spAutoFit/>
          </a:bodyPr>
          <a:lstStyle/>
          <a:p>
            <a:r>
              <a:rPr lang="zh-CN" altLang="en-US" sz="3600" b="1" dirty="0"/>
              <a:t>以色列班级规模对学生成绩</a:t>
            </a:r>
            <a:r>
              <a:rPr lang="zh-CN" altLang="en-US" sz="3600" b="1"/>
              <a:t>的影响（续）</a:t>
            </a:r>
            <a:endParaRPr lang="zh-CN" altLang="en-US" sz="3600" b="1" dirty="0"/>
          </a:p>
        </p:txBody>
      </p:sp>
      <p:sp>
        <p:nvSpPr>
          <p:cNvPr id="2" name="矩形 1"/>
          <p:cNvSpPr/>
          <p:nvPr/>
        </p:nvSpPr>
        <p:spPr>
          <a:xfrm>
            <a:off x="4941065" y="847307"/>
            <a:ext cx="4202935" cy="5509200"/>
          </a:xfrm>
          <a:prstGeom prst="rect">
            <a:avLst/>
          </a:prstGeom>
          <a:solidFill>
            <a:schemeClr val="accent4">
              <a:lumMod val="40000"/>
              <a:lumOff val="60000"/>
            </a:schemeClr>
          </a:solidFill>
        </p:spPr>
        <p:txBody>
          <a:bodyPr wrap="square">
            <a:spAutoFit/>
          </a:bodyPr>
          <a:lstStyle/>
          <a:p>
            <a:r>
              <a:rPr lang="en-US" altLang="zh-CN" sz="1100" dirty="0"/>
              <a:t>*</a:t>
            </a:r>
            <a:r>
              <a:rPr lang="zh-CN" altLang="en-US" sz="1100" dirty="0"/>
              <a:t>表</a:t>
            </a:r>
            <a:r>
              <a:rPr lang="en-US" altLang="zh-CN" sz="1100" dirty="0"/>
              <a:t>3</a:t>
            </a:r>
            <a:r>
              <a:rPr lang="zh-CN" altLang="en-US" sz="1100" dirty="0"/>
              <a:t>下半部分：靠近断点的子样本</a:t>
            </a:r>
          </a:p>
          <a:p>
            <a:r>
              <a:rPr lang="en-US" altLang="zh-CN" sz="1100" dirty="0"/>
              <a:t>keep if disc==1</a:t>
            </a:r>
          </a:p>
          <a:p>
            <a:r>
              <a:rPr lang="en-US" altLang="zh-CN" sz="1100" dirty="0" err="1"/>
              <a:t>reg</a:t>
            </a:r>
            <a:r>
              <a:rPr lang="en-US" altLang="zh-CN" sz="1100" dirty="0"/>
              <a:t>  </a:t>
            </a:r>
            <a:r>
              <a:rPr lang="en-US" altLang="zh-CN" sz="1100" dirty="0" err="1"/>
              <a:t>classize</a:t>
            </a:r>
            <a:r>
              <a:rPr lang="en-US" altLang="zh-CN" sz="1100" dirty="0"/>
              <a:t> func1 </a:t>
            </a:r>
            <a:r>
              <a:rPr lang="en-US" altLang="zh-CN" sz="1100" dirty="0" err="1"/>
              <a:t>tipuach</a:t>
            </a:r>
            <a:r>
              <a:rPr lang="en-US" altLang="zh-CN" sz="1100" dirty="0"/>
              <a:t> , </a:t>
            </a:r>
            <a:r>
              <a:rPr lang="en-US" altLang="zh-CN" sz="1100" dirty="0" err="1"/>
              <a:t>vce</a:t>
            </a:r>
            <a:r>
              <a:rPr lang="en-US" altLang="zh-CN" sz="1100" dirty="0"/>
              <a:t>(cl </a:t>
            </a:r>
            <a:r>
              <a:rPr lang="en-US" altLang="zh-CN" sz="1100" dirty="0" err="1"/>
              <a:t>schlcode</a:t>
            </a:r>
            <a:r>
              <a:rPr lang="en-US" altLang="zh-CN" sz="1100" dirty="0"/>
              <a:t>)</a:t>
            </a:r>
          </a:p>
          <a:p>
            <a:r>
              <a:rPr lang="en-US" altLang="zh-CN" sz="1100" dirty="0" err="1"/>
              <a:t>est</a:t>
            </a:r>
            <a:r>
              <a:rPr lang="en-US" altLang="zh-CN" sz="1100" dirty="0"/>
              <a:t> store m1 	 	</a:t>
            </a:r>
          </a:p>
          <a:p>
            <a:r>
              <a:rPr lang="en-US" altLang="zh-CN" sz="1100" dirty="0" err="1"/>
              <a:t>reg</a:t>
            </a:r>
            <a:r>
              <a:rPr lang="en-US" altLang="zh-CN" sz="1100" dirty="0"/>
              <a:t>  </a:t>
            </a:r>
            <a:r>
              <a:rPr lang="en-US" altLang="zh-CN" sz="1100" dirty="0" err="1"/>
              <a:t>classize</a:t>
            </a:r>
            <a:r>
              <a:rPr lang="en-US" altLang="zh-CN" sz="1100" dirty="0"/>
              <a:t> func1 </a:t>
            </a:r>
            <a:r>
              <a:rPr lang="en-US" altLang="zh-CN" sz="1100" dirty="0" err="1"/>
              <a:t>tipuach</a:t>
            </a:r>
            <a:r>
              <a:rPr lang="en-US" altLang="zh-CN" sz="1100" dirty="0"/>
              <a:t> </a:t>
            </a:r>
            <a:r>
              <a:rPr lang="en-US" altLang="zh-CN" sz="1100" dirty="0" err="1"/>
              <a:t>c_size</a:t>
            </a:r>
            <a:r>
              <a:rPr lang="en-US" altLang="zh-CN" sz="1100" dirty="0"/>
              <a:t>, </a:t>
            </a:r>
            <a:r>
              <a:rPr lang="en-US" altLang="zh-CN" sz="1100" dirty="0" err="1"/>
              <a:t>vce</a:t>
            </a:r>
            <a:r>
              <a:rPr lang="en-US" altLang="zh-CN" sz="1100" dirty="0"/>
              <a:t>(cl </a:t>
            </a:r>
            <a:r>
              <a:rPr lang="en-US" altLang="zh-CN" sz="1100" dirty="0" err="1"/>
              <a:t>schlcode</a:t>
            </a:r>
            <a:r>
              <a:rPr lang="en-US" altLang="zh-CN" sz="1100" dirty="0"/>
              <a:t>) </a:t>
            </a:r>
          </a:p>
          <a:p>
            <a:r>
              <a:rPr lang="en-US" altLang="zh-CN" sz="1100" dirty="0" err="1"/>
              <a:t>est</a:t>
            </a:r>
            <a:r>
              <a:rPr lang="en-US" altLang="zh-CN" sz="1100" dirty="0"/>
              <a:t> store m2 </a:t>
            </a:r>
          </a:p>
          <a:p>
            <a:r>
              <a:rPr lang="en-US" altLang="zh-CN" sz="1100" dirty="0" err="1"/>
              <a:t>reg</a:t>
            </a:r>
            <a:r>
              <a:rPr lang="en-US" altLang="zh-CN" sz="1100" dirty="0"/>
              <a:t>  </a:t>
            </a:r>
            <a:r>
              <a:rPr lang="en-US" altLang="zh-CN" sz="1100" dirty="0" err="1"/>
              <a:t>avgverb</a:t>
            </a:r>
            <a:r>
              <a:rPr lang="en-US" altLang="zh-CN" sz="1100" dirty="0"/>
              <a:t> func1 </a:t>
            </a:r>
            <a:r>
              <a:rPr lang="en-US" altLang="zh-CN" sz="1100" dirty="0" err="1"/>
              <a:t>tipuach</a:t>
            </a:r>
            <a:r>
              <a:rPr lang="en-US" altLang="zh-CN" sz="1100" dirty="0"/>
              <a:t> , </a:t>
            </a:r>
            <a:r>
              <a:rPr lang="en-US" altLang="zh-CN" sz="1100" dirty="0" err="1"/>
              <a:t>vce</a:t>
            </a:r>
            <a:r>
              <a:rPr lang="en-US" altLang="zh-CN" sz="1100" dirty="0"/>
              <a:t>(cl </a:t>
            </a:r>
            <a:r>
              <a:rPr lang="en-US" altLang="zh-CN" sz="1100" dirty="0" err="1"/>
              <a:t>schlcode</a:t>
            </a:r>
            <a:r>
              <a:rPr lang="en-US" altLang="zh-CN" sz="1100" dirty="0"/>
              <a:t>)</a:t>
            </a:r>
          </a:p>
          <a:p>
            <a:r>
              <a:rPr lang="en-US" altLang="zh-CN" sz="1100" dirty="0" err="1"/>
              <a:t>est</a:t>
            </a:r>
            <a:r>
              <a:rPr lang="en-US" altLang="zh-CN" sz="1100" dirty="0"/>
              <a:t> store m3 	</a:t>
            </a:r>
          </a:p>
          <a:p>
            <a:r>
              <a:rPr lang="en-US" altLang="zh-CN" sz="1100" dirty="0" err="1"/>
              <a:t>reg</a:t>
            </a:r>
            <a:r>
              <a:rPr lang="en-US" altLang="zh-CN" sz="1100" dirty="0"/>
              <a:t>  </a:t>
            </a:r>
            <a:r>
              <a:rPr lang="en-US" altLang="zh-CN" sz="1100" dirty="0" err="1"/>
              <a:t>avgverb</a:t>
            </a:r>
            <a:r>
              <a:rPr lang="en-US" altLang="zh-CN" sz="1100" dirty="0"/>
              <a:t> func1 </a:t>
            </a:r>
            <a:r>
              <a:rPr lang="en-US" altLang="zh-CN" sz="1100" dirty="0" err="1"/>
              <a:t>tipuach</a:t>
            </a:r>
            <a:r>
              <a:rPr lang="en-US" altLang="zh-CN" sz="1100" dirty="0"/>
              <a:t> </a:t>
            </a:r>
            <a:r>
              <a:rPr lang="en-US" altLang="zh-CN" sz="1100" dirty="0" err="1"/>
              <a:t>c_size</a:t>
            </a:r>
            <a:r>
              <a:rPr lang="en-US" altLang="zh-CN" sz="1100" dirty="0"/>
              <a:t>, </a:t>
            </a:r>
            <a:r>
              <a:rPr lang="en-US" altLang="zh-CN" sz="1100" dirty="0" err="1"/>
              <a:t>vce</a:t>
            </a:r>
            <a:r>
              <a:rPr lang="en-US" altLang="zh-CN" sz="1100" dirty="0"/>
              <a:t>(cl </a:t>
            </a:r>
            <a:r>
              <a:rPr lang="en-US" altLang="zh-CN" sz="1100" dirty="0" err="1"/>
              <a:t>schlcode</a:t>
            </a:r>
            <a:r>
              <a:rPr lang="en-US" altLang="zh-CN" sz="1100" dirty="0"/>
              <a:t>) </a:t>
            </a:r>
          </a:p>
          <a:p>
            <a:r>
              <a:rPr lang="en-US" altLang="zh-CN" sz="1100" dirty="0" err="1"/>
              <a:t>est</a:t>
            </a:r>
            <a:r>
              <a:rPr lang="en-US" altLang="zh-CN" sz="1100" dirty="0"/>
              <a:t> store m4 </a:t>
            </a:r>
          </a:p>
          <a:p>
            <a:r>
              <a:rPr lang="en-US" altLang="zh-CN" sz="1100" dirty="0" err="1"/>
              <a:t>reg</a:t>
            </a:r>
            <a:r>
              <a:rPr lang="en-US" altLang="zh-CN" sz="1100" dirty="0"/>
              <a:t>  </a:t>
            </a:r>
            <a:r>
              <a:rPr lang="en-US" altLang="zh-CN" sz="1100" dirty="0" err="1"/>
              <a:t>avgmath</a:t>
            </a:r>
            <a:r>
              <a:rPr lang="en-US" altLang="zh-CN" sz="1100" dirty="0"/>
              <a:t> func1 </a:t>
            </a:r>
            <a:r>
              <a:rPr lang="en-US" altLang="zh-CN" sz="1100" dirty="0" err="1"/>
              <a:t>tipuach</a:t>
            </a:r>
            <a:r>
              <a:rPr lang="en-US" altLang="zh-CN" sz="1100" dirty="0"/>
              <a:t> , </a:t>
            </a:r>
            <a:r>
              <a:rPr lang="en-US" altLang="zh-CN" sz="1100" dirty="0" err="1"/>
              <a:t>vce</a:t>
            </a:r>
            <a:r>
              <a:rPr lang="en-US" altLang="zh-CN" sz="1100" dirty="0"/>
              <a:t>(cl </a:t>
            </a:r>
            <a:r>
              <a:rPr lang="en-US" altLang="zh-CN" sz="1100" dirty="0" err="1"/>
              <a:t>schlcode</a:t>
            </a:r>
            <a:r>
              <a:rPr lang="en-US" altLang="zh-CN" sz="1100" dirty="0"/>
              <a:t>)</a:t>
            </a:r>
          </a:p>
          <a:p>
            <a:r>
              <a:rPr lang="en-US" altLang="zh-CN" sz="1100" dirty="0" err="1"/>
              <a:t>est</a:t>
            </a:r>
            <a:r>
              <a:rPr lang="en-US" altLang="zh-CN" sz="1100" dirty="0"/>
              <a:t> store m5 	 	</a:t>
            </a:r>
          </a:p>
          <a:p>
            <a:r>
              <a:rPr lang="en-US" altLang="zh-CN" sz="1100" dirty="0" err="1"/>
              <a:t>reg</a:t>
            </a:r>
            <a:r>
              <a:rPr lang="en-US" altLang="zh-CN" sz="1100" dirty="0"/>
              <a:t>  </a:t>
            </a:r>
            <a:r>
              <a:rPr lang="en-US" altLang="zh-CN" sz="1100" dirty="0" err="1"/>
              <a:t>avgmath</a:t>
            </a:r>
            <a:r>
              <a:rPr lang="en-US" altLang="zh-CN" sz="1100" dirty="0"/>
              <a:t> func1 </a:t>
            </a:r>
            <a:r>
              <a:rPr lang="en-US" altLang="zh-CN" sz="1100" dirty="0" err="1"/>
              <a:t>tipuach</a:t>
            </a:r>
            <a:r>
              <a:rPr lang="en-US" altLang="zh-CN" sz="1100" dirty="0"/>
              <a:t> </a:t>
            </a:r>
            <a:r>
              <a:rPr lang="en-US" altLang="zh-CN" sz="1100" dirty="0" err="1"/>
              <a:t>c_size</a:t>
            </a:r>
            <a:r>
              <a:rPr lang="en-US" altLang="zh-CN" sz="1100" dirty="0"/>
              <a:t>, </a:t>
            </a:r>
            <a:r>
              <a:rPr lang="en-US" altLang="zh-CN" sz="1100" dirty="0" err="1"/>
              <a:t>vce</a:t>
            </a:r>
            <a:r>
              <a:rPr lang="en-US" altLang="zh-CN" sz="1100" dirty="0"/>
              <a:t>(cl </a:t>
            </a:r>
            <a:r>
              <a:rPr lang="en-US" altLang="zh-CN" sz="1100" dirty="0" err="1"/>
              <a:t>schlcode</a:t>
            </a:r>
            <a:r>
              <a:rPr lang="en-US" altLang="zh-CN" sz="1100" dirty="0"/>
              <a:t>) </a:t>
            </a:r>
          </a:p>
          <a:p>
            <a:r>
              <a:rPr lang="en-US" altLang="zh-CN" sz="1100" dirty="0" err="1"/>
              <a:t>est</a:t>
            </a:r>
            <a:r>
              <a:rPr lang="en-US" altLang="zh-CN" sz="1100" dirty="0"/>
              <a:t> store m6 </a:t>
            </a:r>
          </a:p>
          <a:p>
            <a:r>
              <a:rPr lang="en-US" altLang="zh-CN" sz="1100" dirty="0"/>
              <a:t>outreg2 [m1 m2 m3 m4 m5 m6] using </a:t>
            </a:r>
            <a:r>
              <a:rPr lang="en-US" altLang="zh-CN" sz="1100" dirty="0" err="1"/>
              <a:t>temp.rtf,dec</a:t>
            </a:r>
            <a:r>
              <a:rPr lang="en-US" altLang="zh-CN" sz="1100" dirty="0"/>
              <a:t>(3) replace</a:t>
            </a:r>
          </a:p>
          <a:p>
            <a:r>
              <a:rPr lang="en-US" altLang="zh-CN" sz="1100" dirty="0"/>
              <a:t>Angrist and </a:t>
            </a:r>
            <a:r>
              <a:rPr lang="en-US" altLang="zh-CN" sz="1100" dirty="0" err="1"/>
              <a:t>Lavy</a:t>
            </a:r>
            <a:r>
              <a:rPr lang="en-US" altLang="zh-CN" sz="1100" dirty="0"/>
              <a:t> (1999)</a:t>
            </a:r>
            <a:r>
              <a:rPr lang="zh-CN" altLang="en-US" sz="1100" dirty="0"/>
              <a:t>表</a:t>
            </a:r>
            <a:r>
              <a:rPr lang="en-US" altLang="zh-CN" sz="1100" dirty="0"/>
              <a:t>4</a:t>
            </a:r>
            <a:r>
              <a:rPr lang="zh-CN" altLang="en-US" sz="1100" dirty="0"/>
              <a:t>前半部分</a:t>
            </a:r>
            <a:endParaRPr lang="en-US" altLang="zh-CN" sz="1100" dirty="0"/>
          </a:p>
          <a:p>
            <a:r>
              <a:rPr lang="en-US" altLang="zh-CN" sz="1100" dirty="0"/>
              <a:t>u </a:t>
            </a:r>
            <a:r>
              <a:rPr lang="en-US" altLang="zh-CN" sz="1100" dirty="0" err="1"/>
              <a:t>temp,clear</a:t>
            </a:r>
            <a:endParaRPr lang="en-US" altLang="zh-CN" sz="1100" dirty="0"/>
          </a:p>
          <a:p>
            <a:r>
              <a:rPr lang="en-US" altLang="zh-CN" sz="1100" dirty="0" err="1"/>
              <a:t>ivregress</a:t>
            </a:r>
            <a:r>
              <a:rPr lang="en-US" altLang="zh-CN" sz="1100" dirty="0"/>
              <a:t> 2sls </a:t>
            </a:r>
            <a:r>
              <a:rPr lang="en-US" altLang="zh-CN" sz="1100" dirty="0" err="1"/>
              <a:t>avgverb</a:t>
            </a:r>
            <a:r>
              <a:rPr lang="en-US" altLang="zh-CN" sz="1100" dirty="0"/>
              <a:t> (</a:t>
            </a:r>
            <a:r>
              <a:rPr lang="en-US" altLang="zh-CN" sz="1100" dirty="0" err="1"/>
              <a:t>classize</a:t>
            </a:r>
            <a:r>
              <a:rPr lang="en-US" altLang="zh-CN" sz="1100" dirty="0"/>
              <a:t>=func1) </a:t>
            </a:r>
            <a:r>
              <a:rPr lang="en-US" altLang="zh-CN" sz="1100" dirty="0" err="1"/>
              <a:t>tipu</a:t>
            </a:r>
            <a:r>
              <a:rPr lang="en-US" altLang="zh-CN" sz="1100" dirty="0"/>
              <a:t>, </a:t>
            </a:r>
            <a:r>
              <a:rPr lang="en-US" altLang="zh-CN" sz="1100" dirty="0" err="1"/>
              <a:t>vce</a:t>
            </a:r>
            <a:r>
              <a:rPr lang="en-US" altLang="zh-CN" sz="1100" dirty="0"/>
              <a:t>(cl </a:t>
            </a:r>
            <a:r>
              <a:rPr lang="en-US" altLang="zh-CN" sz="1100" dirty="0" err="1"/>
              <a:t>schlcode</a:t>
            </a:r>
            <a:r>
              <a:rPr lang="en-US" altLang="zh-CN" sz="1100" dirty="0"/>
              <a:t>) </a:t>
            </a:r>
          </a:p>
          <a:p>
            <a:r>
              <a:rPr lang="en-US" altLang="zh-CN" sz="1100" dirty="0" err="1"/>
              <a:t>est</a:t>
            </a:r>
            <a:r>
              <a:rPr lang="en-US" altLang="zh-CN" sz="1100" dirty="0"/>
              <a:t> store m1</a:t>
            </a:r>
          </a:p>
          <a:p>
            <a:r>
              <a:rPr lang="en-US" altLang="zh-CN" sz="1100" dirty="0" err="1"/>
              <a:t>ivregress</a:t>
            </a:r>
            <a:r>
              <a:rPr lang="en-US" altLang="zh-CN" sz="1100" dirty="0"/>
              <a:t> 2sls </a:t>
            </a:r>
            <a:r>
              <a:rPr lang="en-US" altLang="zh-CN" sz="1100" dirty="0" err="1"/>
              <a:t>avgverb</a:t>
            </a:r>
            <a:r>
              <a:rPr lang="en-US" altLang="zh-CN" sz="1100" dirty="0"/>
              <a:t> (</a:t>
            </a:r>
            <a:r>
              <a:rPr lang="en-US" altLang="zh-CN" sz="1100" dirty="0" err="1"/>
              <a:t>classize</a:t>
            </a:r>
            <a:r>
              <a:rPr lang="en-US" altLang="zh-CN" sz="1100" dirty="0"/>
              <a:t>=func1)  </a:t>
            </a:r>
            <a:r>
              <a:rPr lang="en-US" altLang="zh-CN" sz="1100" dirty="0" err="1"/>
              <a:t>tipu</a:t>
            </a:r>
            <a:r>
              <a:rPr lang="en-US" altLang="zh-CN" sz="1100" dirty="0"/>
              <a:t> </a:t>
            </a:r>
            <a:r>
              <a:rPr lang="en-US" altLang="zh-CN" sz="1100" dirty="0" err="1"/>
              <a:t>c_size,vce</a:t>
            </a:r>
            <a:r>
              <a:rPr lang="en-US" altLang="zh-CN" sz="1100" dirty="0"/>
              <a:t>(cl </a:t>
            </a:r>
            <a:r>
              <a:rPr lang="en-US" altLang="zh-CN" sz="1100" dirty="0" err="1"/>
              <a:t>schlcode</a:t>
            </a:r>
            <a:r>
              <a:rPr lang="en-US" altLang="zh-CN" sz="1100" dirty="0"/>
              <a:t>) </a:t>
            </a:r>
          </a:p>
          <a:p>
            <a:r>
              <a:rPr lang="en-US" altLang="zh-CN" sz="1100" dirty="0" err="1"/>
              <a:t>est</a:t>
            </a:r>
            <a:r>
              <a:rPr lang="en-US" altLang="zh-CN" sz="1100" dirty="0"/>
              <a:t> store m2 </a:t>
            </a:r>
          </a:p>
          <a:p>
            <a:r>
              <a:rPr lang="en-US" altLang="zh-CN" sz="1100" dirty="0" err="1"/>
              <a:t>ivregress</a:t>
            </a:r>
            <a:r>
              <a:rPr lang="en-US" altLang="zh-CN" sz="1100" dirty="0"/>
              <a:t> 2sls </a:t>
            </a:r>
            <a:r>
              <a:rPr lang="en-US" altLang="zh-CN" sz="1100" dirty="0" err="1"/>
              <a:t>avgverb</a:t>
            </a:r>
            <a:r>
              <a:rPr lang="en-US" altLang="zh-CN" sz="1100" dirty="0"/>
              <a:t> (</a:t>
            </a:r>
            <a:r>
              <a:rPr lang="en-US" altLang="zh-CN" sz="1100" dirty="0" err="1"/>
              <a:t>classize</a:t>
            </a:r>
            <a:r>
              <a:rPr lang="en-US" altLang="zh-CN" sz="1100" dirty="0"/>
              <a:t>=func1) </a:t>
            </a:r>
            <a:r>
              <a:rPr lang="en-US" altLang="zh-CN" sz="1100" dirty="0" err="1"/>
              <a:t>tipu</a:t>
            </a:r>
            <a:r>
              <a:rPr lang="en-US" altLang="zh-CN" sz="1100" dirty="0"/>
              <a:t> </a:t>
            </a:r>
            <a:r>
              <a:rPr lang="en-US" altLang="zh-CN" sz="1100" dirty="0" err="1"/>
              <a:t>c_size</a:t>
            </a:r>
            <a:r>
              <a:rPr lang="en-US" altLang="zh-CN" sz="1100" dirty="0"/>
              <a:t> c_size2, </a:t>
            </a:r>
            <a:r>
              <a:rPr lang="en-US" altLang="zh-CN" sz="1100" dirty="0" err="1"/>
              <a:t>vce</a:t>
            </a:r>
            <a:r>
              <a:rPr lang="en-US" altLang="zh-CN" sz="1100" dirty="0"/>
              <a:t>(cl </a:t>
            </a:r>
            <a:r>
              <a:rPr lang="en-US" altLang="zh-CN" sz="1100" dirty="0" err="1"/>
              <a:t>schlcode</a:t>
            </a:r>
            <a:r>
              <a:rPr lang="en-US" altLang="zh-CN" sz="1100" dirty="0"/>
              <a:t>) </a:t>
            </a:r>
          </a:p>
          <a:p>
            <a:r>
              <a:rPr lang="en-US" altLang="zh-CN" sz="1100" dirty="0" err="1"/>
              <a:t>est</a:t>
            </a:r>
            <a:r>
              <a:rPr lang="en-US" altLang="zh-CN" sz="1100" dirty="0"/>
              <a:t> store m3</a:t>
            </a:r>
          </a:p>
          <a:p>
            <a:r>
              <a:rPr lang="en-US" altLang="zh-CN" sz="1100" dirty="0" err="1"/>
              <a:t>ivregress</a:t>
            </a:r>
            <a:r>
              <a:rPr lang="en-US" altLang="zh-CN" sz="1100" dirty="0"/>
              <a:t> 2sls </a:t>
            </a:r>
            <a:r>
              <a:rPr lang="en-US" altLang="zh-CN" sz="1100" dirty="0" err="1"/>
              <a:t>avgverb</a:t>
            </a:r>
            <a:r>
              <a:rPr lang="en-US" altLang="zh-CN" sz="1100" dirty="0"/>
              <a:t> (</a:t>
            </a:r>
            <a:r>
              <a:rPr lang="en-US" altLang="zh-CN" sz="1100" dirty="0" err="1"/>
              <a:t>classize</a:t>
            </a:r>
            <a:r>
              <a:rPr lang="en-US" altLang="zh-CN" sz="1100" dirty="0"/>
              <a:t>=func1) trend, </a:t>
            </a:r>
            <a:r>
              <a:rPr lang="en-US" altLang="zh-CN" sz="1100" dirty="0" err="1"/>
              <a:t>vce</a:t>
            </a:r>
            <a:r>
              <a:rPr lang="en-US" altLang="zh-CN" sz="1100" dirty="0"/>
              <a:t>(cl </a:t>
            </a:r>
            <a:r>
              <a:rPr lang="en-US" altLang="zh-CN" sz="1100" dirty="0" err="1"/>
              <a:t>schlcode</a:t>
            </a:r>
            <a:r>
              <a:rPr lang="en-US" altLang="zh-CN" sz="1100" dirty="0"/>
              <a:t>) </a:t>
            </a:r>
          </a:p>
          <a:p>
            <a:r>
              <a:rPr lang="en-US" altLang="zh-CN" sz="1100" dirty="0" err="1"/>
              <a:t>est</a:t>
            </a:r>
            <a:r>
              <a:rPr lang="en-US" altLang="zh-CN" sz="1100" dirty="0"/>
              <a:t> store m4</a:t>
            </a:r>
          </a:p>
          <a:p>
            <a:r>
              <a:rPr lang="en-US" altLang="zh-CN" sz="1100" dirty="0" err="1"/>
              <a:t>ivregress</a:t>
            </a:r>
            <a:r>
              <a:rPr lang="en-US" altLang="zh-CN" sz="1100" dirty="0"/>
              <a:t> 2sls </a:t>
            </a:r>
            <a:r>
              <a:rPr lang="en-US" altLang="zh-CN" sz="1100" dirty="0" err="1"/>
              <a:t>avgverb</a:t>
            </a:r>
            <a:r>
              <a:rPr lang="en-US" altLang="zh-CN" sz="1100" dirty="0"/>
              <a:t> (</a:t>
            </a:r>
            <a:r>
              <a:rPr lang="en-US" altLang="zh-CN" sz="1100" dirty="0" err="1"/>
              <a:t>classize</a:t>
            </a:r>
            <a:r>
              <a:rPr lang="en-US" altLang="zh-CN" sz="1100" dirty="0"/>
              <a:t>=func1) </a:t>
            </a:r>
            <a:r>
              <a:rPr lang="en-US" altLang="zh-CN" sz="1100" dirty="0" err="1"/>
              <a:t>tipu</a:t>
            </a:r>
            <a:r>
              <a:rPr lang="en-US" altLang="zh-CN" sz="1100" dirty="0"/>
              <a:t> if disc==1, </a:t>
            </a:r>
            <a:r>
              <a:rPr lang="en-US" altLang="zh-CN" sz="1100" dirty="0" err="1"/>
              <a:t>vce</a:t>
            </a:r>
            <a:r>
              <a:rPr lang="en-US" altLang="zh-CN" sz="1100" dirty="0"/>
              <a:t>(cl </a:t>
            </a:r>
            <a:r>
              <a:rPr lang="en-US" altLang="zh-CN" sz="1100" dirty="0" err="1"/>
              <a:t>schlcode</a:t>
            </a:r>
            <a:r>
              <a:rPr lang="en-US" altLang="zh-CN" sz="1100" dirty="0"/>
              <a:t>) </a:t>
            </a:r>
          </a:p>
          <a:p>
            <a:r>
              <a:rPr lang="en-US" altLang="zh-CN" sz="1100" dirty="0" err="1"/>
              <a:t>est</a:t>
            </a:r>
            <a:r>
              <a:rPr lang="en-US" altLang="zh-CN" sz="1100" dirty="0"/>
              <a:t> store m5 </a:t>
            </a:r>
          </a:p>
          <a:p>
            <a:r>
              <a:rPr lang="en-US" altLang="zh-CN" sz="1100" dirty="0" err="1"/>
              <a:t>ivregress</a:t>
            </a:r>
            <a:r>
              <a:rPr lang="en-US" altLang="zh-CN" sz="1100" dirty="0"/>
              <a:t> 2sls </a:t>
            </a:r>
            <a:r>
              <a:rPr lang="en-US" altLang="zh-CN" sz="1100" dirty="0" err="1"/>
              <a:t>avgverb</a:t>
            </a:r>
            <a:r>
              <a:rPr lang="en-US" altLang="zh-CN" sz="1100" dirty="0"/>
              <a:t> (</a:t>
            </a:r>
            <a:r>
              <a:rPr lang="en-US" altLang="zh-CN" sz="1100" dirty="0" err="1"/>
              <a:t>classize</a:t>
            </a:r>
            <a:r>
              <a:rPr lang="en-US" altLang="zh-CN" sz="1100" dirty="0"/>
              <a:t>=func1) </a:t>
            </a:r>
            <a:r>
              <a:rPr lang="en-US" altLang="zh-CN" sz="1100" dirty="0" err="1"/>
              <a:t>tipu</a:t>
            </a:r>
            <a:r>
              <a:rPr lang="en-US" altLang="zh-CN" sz="1100" dirty="0"/>
              <a:t> </a:t>
            </a:r>
            <a:r>
              <a:rPr lang="en-US" altLang="zh-CN" sz="1100" dirty="0" err="1"/>
              <a:t>c_size</a:t>
            </a:r>
            <a:r>
              <a:rPr lang="en-US" altLang="zh-CN" sz="1100" dirty="0"/>
              <a:t> if disc==1, </a:t>
            </a:r>
            <a:r>
              <a:rPr lang="en-US" altLang="zh-CN" sz="1100" dirty="0" err="1"/>
              <a:t>vce</a:t>
            </a:r>
            <a:r>
              <a:rPr lang="en-US" altLang="zh-CN" sz="1100" dirty="0"/>
              <a:t>(cl </a:t>
            </a:r>
            <a:r>
              <a:rPr lang="en-US" altLang="zh-CN" sz="1100" dirty="0" err="1"/>
              <a:t>schlcode</a:t>
            </a:r>
            <a:r>
              <a:rPr lang="en-US" altLang="zh-CN" sz="1100" dirty="0"/>
              <a:t>) </a:t>
            </a:r>
          </a:p>
          <a:p>
            <a:r>
              <a:rPr lang="en-US" altLang="zh-CN" sz="1100" dirty="0" err="1"/>
              <a:t>est</a:t>
            </a:r>
            <a:r>
              <a:rPr lang="en-US" altLang="zh-CN" sz="1100" dirty="0"/>
              <a:t> store m6 </a:t>
            </a:r>
          </a:p>
          <a:p>
            <a:r>
              <a:rPr lang="en-US" altLang="zh-CN" sz="1100" dirty="0"/>
              <a:t>outreg2 [m1 m2 m3 m4 m5 m6] using </a:t>
            </a:r>
            <a:r>
              <a:rPr lang="en-US" altLang="zh-CN" sz="1100" dirty="0" err="1"/>
              <a:t>temp.rtf,dec</a:t>
            </a:r>
            <a:r>
              <a:rPr lang="en-US" altLang="zh-CN" sz="1100" dirty="0"/>
              <a:t>(3) replace	</a:t>
            </a:r>
            <a:endParaRPr lang="zh-CN" altLang="en-US" sz="1100"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65094" y="123065"/>
            <a:ext cx="2492990" cy="646331"/>
          </a:xfrm>
          <a:prstGeom prst="rect">
            <a:avLst/>
          </a:prstGeom>
        </p:spPr>
        <p:txBody>
          <a:bodyPr wrap="none">
            <a:spAutoFit/>
          </a:bodyPr>
          <a:lstStyle/>
          <a:p>
            <a:r>
              <a:rPr lang="zh-CN" altLang="zh-CN" sz="3600" dirty="0"/>
              <a:t>文凭的价值</a:t>
            </a:r>
            <a:endParaRPr lang="zh-CN" altLang="en-US" sz="3600" dirty="0"/>
          </a:p>
        </p:txBody>
      </p:sp>
      <p:pic>
        <p:nvPicPr>
          <p:cNvPr id="3" name="图片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779089"/>
            <a:ext cx="5155281" cy="3168657"/>
          </a:xfrm>
          <a:prstGeom prst="rect">
            <a:avLst/>
          </a:prstGeom>
          <a:noFill/>
          <a:ln>
            <a:noFill/>
          </a:ln>
        </p:spPr>
      </p:pic>
      <p:pic>
        <p:nvPicPr>
          <p:cNvPr id="4" name="图片 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572" y="3710793"/>
            <a:ext cx="5120123" cy="2939143"/>
          </a:xfrm>
          <a:prstGeom prst="rect">
            <a:avLst/>
          </a:prstGeom>
          <a:noFill/>
          <a:ln>
            <a:noFill/>
          </a:ln>
        </p:spPr>
      </p:pic>
      <p:sp>
        <p:nvSpPr>
          <p:cNvPr id="5" name="矩形 4"/>
          <p:cNvSpPr/>
          <p:nvPr/>
        </p:nvSpPr>
        <p:spPr>
          <a:xfrm>
            <a:off x="5328138" y="3305798"/>
            <a:ext cx="3437793" cy="3416320"/>
          </a:xfrm>
          <a:prstGeom prst="rect">
            <a:avLst/>
          </a:prstGeom>
          <a:solidFill>
            <a:schemeClr val="accent6">
              <a:lumMod val="40000"/>
              <a:lumOff val="60000"/>
            </a:schemeClr>
          </a:solidFill>
        </p:spPr>
        <p:txBody>
          <a:bodyPr wrap="square">
            <a:spAutoFit/>
          </a:bodyPr>
          <a:lstStyle/>
          <a:p>
            <a:pPr>
              <a:lnSpc>
                <a:spcPct val="150000"/>
              </a:lnSpc>
              <a:buFont typeface="Arial" panose="020B0604020202020204" pitchFamily="34" charset="0"/>
              <a:buChar char="•"/>
            </a:pPr>
            <a:r>
              <a:rPr lang="en-US" altLang="zh-CN" dirty="0"/>
              <a:t>Clark and </a:t>
            </a:r>
            <a:r>
              <a:rPr lang="en-US" altLang="zh-CN" dirty="0" err="1"/>
              <a:t>Martorell</a:t>
            </a:r>
            <a:r>
              <a:rPr lang="en-US" altLang="zh-CN" dirty="0"/>
              <a:t>(2014), “The Signaling Value of a High School Diploma,” JPE</a:t>
            </a:r>
          </a:p>
          <a:p>
            <a:pPr>
              <a:lnSpc>
                <a:spcPct val="150000"/>
              </a:lnSpc>
            </a:pPr>
            <a:endParaRPr lang="en-US" altLang="zh-CN" dirty="0"/>
          </a:p>
          <a:p>
            <a:pPr>
              <a:lnSpc>
                <a:spcPct val="150000"/>
              </a:lnSpc>
            </a:pPr>
            <a:r>
              <a:rPr lang="en-US" altLang="zh-CN" dirty="0"/>
              <a:t>u </a:t>
            </a:r>
            <a:r>
              <a:rPr lang="en-US" altLang="zh-CN" dirty="0" err="1"/>
              <a:t>clark,clear</a:t>
            </a:r>
            <a:endParaRPr lang="en-US" altLang="zh-CN" dirty="0"/>
          </a:p>
          <a:p>
            <a:pPr>
              <a:lnSpc>
                <a:spcPct val="150000"/>
              </a:lnSpc>
            </a:pPr>
            <a:r>
              <a:rPr lang="en-US" altLang="zh-CN" dirty="0" err="1"/>
              <a:t>rdplot</a:t>
            </a:r>
            <a:r>
              <a:rPr lang="en-US" altLang="zh-CN" dirty="0"/>
              <a:t> receive </a:t>
            </a:r>
            <a:r>
              <a:rPr lang="en-US" altLang="zh-CN" dirty="0" err="1"/>
              <a:t>minscore,weight</a:t>
            </a:r>
            <a:r>
              <a:rPr lang="en-US" altLang="zh-CN" dirty="0"/>
              <a:t>(n)</a:t>
            </a:r>
          </a:p>
          <a:p>
            <a:pPr>
              <a:lnSpc>
                <a:spcPct val="150000"/>
              </a:lnSpc>
            </a:pPr>
            <a:r>
              <a:rPr lang="en-US" altLang="zh-CN" dirty="0" err="1"/>
              <a:t>rdplot</a:t>
            </a:r>
            <a:r>
              <a:rPr lang="en-US" altLang="zh-CN" dirty="0"/>
              <a:t> </a:t>
            </a:r>
            <a:r>
              <a:rPr lang="en-US" altLang="zh-CN" dirty="0" err="1"/>
              <a:t>avgearning</a:t>
            </a:r>
            <a:r>
              <a:rPr lang="en-US" altLang="zh-CN" dirty="0"/>
              <a:t> </a:t>
            </a:r>
            <a:r>
              <a:rPr lang="en-US" altLang="zh-CN" dirty="0" err="1"/>
              <a:t>minscore,weight</a:t>
            </a:r>
            <a:r>
              <a:rPr lang="en-US" altLang="zh-CN" dirty="0"/>
              <a:t>(n)</a:t>
            </a:r>
          </a:p>
        </p:txBody>
      </p:sp>
      <p:sp>
        <p:nvSpPr>
          <p:cNvPr id="6" name="矩形 5"/>
          <p:cNvSpPr/>
          <p:nvPr/>
        </p:nvSpPr>
        <p:spPr>
          <a:xfrm>
            <a:off x="5336930" y="890090"/>
            <a:ext cx="3543300" cy="2308324"/>
          </a:xfrm>
          <a:prstGeom prst="rect">
            <a:avLst/>
          </a:prstGeom>
        </p:spPr>
        <p:txBody>
          <a:bodyPr wrap="square">
            <a:spAutoFit/>
          </a:bodyPr>
          <a:lstStyle/>
          <a:p>
            <a:r>
              <a:rPr lang="zh-CN" altLang="zh-CN" dirty="0"/>
              <a:t>学历文凭仅仅是一张纸（称为羊皮纸效应</a:t>
            </a:r>
            <a:r>
              <a:rPr lang="en-US" altLang="zh-CN" dirty="0"/>
              <a:t>sheepskin effect</a:t>
            </a:r>
            <a:r>
              <a:rPr lang="zh-CN" altLang="zh-CN" dirty="0"/>
              <a:t>），这一张纸是否值钱呢？美国高中生毕业前要参加会考，考试通过得到毕业文凭，通不过可以重考。以首次高中毕业会考成绩为</a:t>
            </a:r>
            <a:r>
              <a:rPr lang="en-US" altLang="zh-CN" dirty="0"/>
              <a:t>x</a:t>
            </a:r>
            <a:r>
              <a:rPr lang="zh-CN" altLang="zh-CN" dirty="0"/>
              <a:t>，则</a:t>
            </a:r>
            <a:r>
              <a:rPr lang="en-US" altLang="zh-CN" dirty="0"/>
              <a:t>d</a:t>
            </a:r>
            <a:r>
              <a:rPr lang="zh-CN" altLang="zh-CN" dirty="0"/>
              <a:t>为毕业考试是否通过，分数线</a:t>
            </a:r>
            <a:r>
              <a:rPr lang="en-US" altLang="zh-CN" dirty="0"/>
              <a:t>c</a:t>
            </a:r>
            <a:r>
              <a:rPr lang="zh-CN" altLang="zh-CN" dirty="0"/>
              <a:t>为断点</a:t>
            </a:r>
            <a:r>
              <a:rPr lang="zh-CN" altLang="en-US" dirty="0"/>
              <a:t>。</a:t>
            </a:r>
          </a:p>
        </p:txBody>
      </p:sp>
      <p:sp>
        <p:nvSpPr>
          <p:cNvPr id="7" name="矩形 6"/>
          <p:cNvSpPr/>
          <p:nvPr/>
        </p:nvSpPr>
        <p:spPr>
          <a:xfrm>
            <a:off x="0" y="6525767"/>
            <a:ext cx="2027020" cy="3536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mn-ea"/>
              </a:rPr>
              <a:t>引自</a:t>
            </a:r>
            <a:r>
              <a:rPr lang="en-US" altLang="zh-CN" sz="1200" b="1" dirty="0" err="1">
                <a:solidFill>
                  <a:schemeClr val="tx1"/>
                </a:solidFill>
                <a:latin typeface="+mn-ea"/>
              </a:rPr>
              <a:t>Angrist</a:t>
            </a:r>
            <a:r>
              <a:rPr lang="zh-CN" altLang="en-US" sz="1200" b="1" dirty="0">
                <a:solidFill>
                  <a:schemeClr val="tx1"/>
                </a:solidFill>
                <a:latin typeface="+mn-ea"/>
              </a:rPr>
              <a:t>等</a:t>
            </a:r>
            <a:r>
              <a:rPr lang="en-US" altLang="zh-CN" sz="1200" b="1" dirty="0">
                <a:solidFill>
                  <a:schemeClr val="tx1"/>
                </a:solidFill>
                <a:latin typeface="+mn-ea"/>
              </a:rPr>
              <a:t>《</a:t>
            </a:r>
            <a:r>
              <a:rPr lang="zh-CN" altLang="en-US" sz="1200" b="1" dirty="0">
                <a:solidFill>
                  <a:schemeClr val="tx1"/>
                </a:solidFill>
                <a:latin typeface="+mn-ea"/>
              </a:rPr>
              <a:t>精通计量</a:t>
            </a:r>
            <a:r>
              <a:rPr lang="en-US" altLang="zh-CN" sz="1200" b="1" dirty="0">
                <a:solidFill>
                  <a:schemeClr val="tx1"/>
                </a:solidFill>
                <a:latin typeface="+mn-ea"/>
              </a:rPr>
              <a:t>》</a:t>
            </a:r>
            <a:endParaRPr lang="zh-CN" altLang="en-US" sz="1200" b="1" dirty="0">
              <a:solidFill>
                <a:schemeClr val="tx1"/>
              </a:solidFill>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0770" y="1212009"/>
            <a:ext cx="8549088" cy="1069845"/>
          </a:xfrm>
          <a:prstGeom prst="rect">
            <a:avLst/>
          </a:prstGeom>
          <a:noFill/>
        </p:spPr>
        <p:txBody>
          <a:bodyPr wrap="square" rtlCol="0">
            <a:spAutoFit/>
          </a:bodyPr>
          <a:lstStyle/>
          <a:p>
            <a:pPr algn="ctr">
              <a:lnSpc>
                <a:spcPct val="150000"/>
              </a:lnSpc>
            </a:pPr>
            <a:r>
              <a:rPr lang="en-US" altLang="zh-CN" sz="4800" dirty="0">
                <a:solidFill>
                  <a:srgbClr val="C00000"/>
                </a:solidFill>
                <a:latin typeface="微软雅黑" panose="020B0503020204020204" pitchFamily="34" charset="-122"/>
                <a:ea typeface="微软雅黑" panose="020B0503020204020204" pitchFamily="34" charset="-122"/>
                <a:cs typeface="+mj-cs"/>
              </a:rPr>
              <a:t>8.7</a:t>
            </a:r>
            <a:r>
              <a:rPr lang="zh-CN" altLang="en-US" sz="4800" dirty="0">
                <a:solidFill>
                  <a:srgbClr val="C00000"/>
                </a:solidFill>
                <a:latin typeface="微软雅黑" panose="020B0503020204020204" pitchFamily="34" charset="-122"/>
                <a:ea typeface="微软雅黑" panose="020B0503020204020204" pitchFamily="34" charset="-122"/>
                <a:cs typeface="+mj-cs"/>
              </a:rPr>
              <a:t> 控制函数法</a:t>
            </a:r>
            <a:endParaRPr lang="en-US" altLang="zh-CN" sz="4800" dirty="0">
              <a:solidFill>
                <a:srgbClr val="C00000"/>
              </a:solidFill>
              <a:latin typeface="微软雅黑" panose="020B0503020204020204" pitchFamily="34" charset="-122"/>
              <a:ea typeface="微软雅黑" panose="020B0503020204020204" pitchFamily="34" charset="-122"/>
              <a:cs typeface="+mj-cs"/>
            </a:endParaRPr>
          </a:p>
        </p:txBody>
      </p:sp>
      <p:sp>
        <p:nvSpPr>
          <p:cNvPr id="3" name="日期占位符 2"/>
          <p:cNvSpPr>
            <a:spLocks noGrp="1"/>
          </p:cNvSpPr>
          <p:nvPr>
            <p:ph type="dt" sz="half" idx="10"/>
          </p:nvPr>
        </p:nvSpPr>
        <p:spPr/>
        <p:txBody>
          <a:bodyPr/>
          <a:lstStyle/>
          <a:p>
            <a:fld id="{B342C0D3-C455-4E32-96DF-5C5BD6651B61}" type="datetime1">
              <a:rPr lang="zh-CN" altLang="en-US" smtClean="0"/>
              <a:t>2021/3/2</a:t>
            </a:fld>
            <a:endParaRPr lang="zh-CN" altLang="en-US"/>
          </a:p>
        </p:txBody>
      </p:sp>
      <p:sp>
        <p:nvSpPr>
          <p:cNvPr id="4" name="页脚占位符 3"/>
          <p:cNvSpPr>
            <a:spLocks noGrp="1"/>
          </p:cNvSpPr>
          <p:nvPr>
            <p:ph type="ftr" sz="quarter" idx="11"/>
          </p:nvPr>
        </p:nvSpPr>
        <p:spPr/>
        <p:txBody>
          <a:bodyPr/>
          <a:lstStyle/>
          <a:p>
            <a:r>
              <a:rPr lang="zh-CN" altLang="en-US"/>
              <a:t>中国人民大学，陈传波</a:t>
            </a:r>
          </a:p>
        </p:txBody>
      </p:sp>
      <p:sp>
        <p:nvSpPr>
          <p:cNvPr id="5" name="矩形 4"/>
          <p:cNvSpPr/>
          <p:nvPr/>
        </p:nvSpPr>
        <p:spPr>
          <a:xfrm>
            <a:off x="407286" y="3000517"/>
            <a:ext cx="8505645" cy="824136"/>
          </a:xfrm>
          <a:prstGeom prst="rect">
            <a:avLst/>
          </a:prstGeom>
        </p:spPr>
        <p:txBody>
          <a:bodyPr wrap="square">
            <a:spAutoFit/>
          </a:bodyPr>
          <a:lstStyle/>
          <a:p>
            <a:pPr algn="ctr">
              <a:lnSpc>
                <a:spcPct val="200000"/>
              </a:lnSpc>
            </a:pPr>
            <a:r>
              <a:rPr lang="zh-CN" altLang="en-US" sz="2800" b="1" dirty="0">
                <a:latin typeface="微软雅黑" panose="020B0503020204020204" pitchFamily="34" charset="-122"/>
                <a:ea typeface="微软雅黑" panose="020B0503020204020204" pitchFamily="34" charset="-122"/>
              </a:rPr>
              <a:t>估计控制函数误差代入主方程回归</a:t>
            </a:r>
            <a:endParaRPr lang="en-US" altLang="zh-CN" sz="28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4147849" y="5837820"/>
            <a:ext cx="5067300" cy="1000125"/>
          </a:xfrm>
          <a:prstGeom prst="rect">
            <a:avLst/>
          </a:prstGeom>
        </p:spPr>
      </p:pic>
      <p:sp>
        <p:nvSpPr>
          <p:cNvPr id="6" name="矩形 5"/>
          <p:cNvSpPr/>
          <p:nvPr/>
        </p:nvSpPr>
        <p:spPr>
          <a:xfrm>
            <a:off x="4396131" y="867444"/>
            <a:ext cx="4747869" cy="5016758"/>
          </a:xfrm>
          <a:prstGeom prst="rect">
            <a:avLst/>
          </a:prstGeom>
          <a:solidFill>
            <a:schemeClr val="accent6">
              <a:lumMod val="60000"/>
              <a:lumOff val="40000"/>
            </a:schemeClr>
          </a:solidFill>
        </p:spPr>
        <p:txBody>
          <a:bodyPr wrap="square">
            <a:spAutoFit/>
          </a:bodyPr>
          <a:lstStyle/>
          <a:p>
            <a:r>
              <a:rPr lang="zh-CN" altLang="en-US" sz="2000" b="1" dirty="0">
                <a:latin typeface="Times New Roman" panose="02020603050405020304" pitchFamily="18" charset="0"/>
                <a:cs typeface="Times New Roman" panose="02020603050405020304" pitchFamily="18" charset="0"/>
              </a:rPr>
              <a:t>*模拟内生变量</a:t>
            </a:r>
          </a:p>
          <a:p>
            <a:r>
              <a:rPr lang="en-US" altLang="zh-CN" sz="2000" b="1" dirty="0">
                <a:latin typeface="Times New Roman" panose="02020603050405020304" pitchFamily="18" charset="0"/>
                <a:cs typeface="Times New Roman" panose="02020603050405020304" pitchFamily="18" charset="0"/>
              </a:rPr>
              <a:t>matrix V= (1, -.8 \ -.8, 1)</a:t>
            </a:r>
          </a:p>
          <a:p>
            <a:r>
              <a:rPr lang="en-US" altLang="zh-CN" sz="2000" b="1" dirty="0" err="1">
                <a:latin typeface="Times New Roman" panose="02020603050405020304" pitchFamily="18" charset="0"/>
                <a:cs typeface="Times New Roman" panose="02020603050405020304" pitchFamily="18" charset="0"/>
              </a:rPr>
              <a:t>drawnorm</a:t>
            </a:r>
            <a:r>
              <a:rPr lang="en-US" altLang="zh-CN" sz="2000" b="1" dirty="0">
                <a:latin typeface="Times New Roman" panose="02020603050405020304" pitchFamily="18" charset="0"/>
                <a:cs typeface="Times New Roman" panose="02020603050405020304" pitchFamily="18" charset="0"/>
              </a:rPr>
              <a:t> u </a:t>
            </a:r>
            <a:r>
              <a:rPr lang="en-US" altLang="zh-CN" sz="2000" b="1" dirty="0" err="1">
                <a:latin typeface="Times New Roman" panose="02020603050405020304" pitchFamily="18" charset="0"/>
                <a:cs typeface="Times New Roman" panose="02020603050405020304" pitchFamily="18" charset="0"/>
              </a:rPr>
              <a:t>v,n</a:t>
            </a:r>
            <a:r>
              <a:rPr lang="en-US" altLang="zh-CN" sz="2000" b="1" dirty="0">
                <a:latin typeface="Times New Roman" panose="02020603050405020304" pitchFamily="18" charset="0"/>
                <a:cs typeface="Times New Roman" panose="02020603050405020304" pitchFamily="18" charset="0"/>
              </a:rPr>
              <a:t>(10000) </a:t>
            </a:r>
            <a:r>
              <a:rPr lang="en-US" altLang="zh-CN" sz="2000" b="1" dirty="0" err="1">
                <a:latin typeface="Times New Roman" panose="02020603050405020304" pitchFamily="18" charset="0"/>
                <a:cs typeface="Times New Roman" panose="02020603050405020304" pitchFamily="18" charset="0"/>
              </a:rPr>
              <a:t>corr</a:t>
            </a:r>
            <a:r>
              <a:rPr lang="en-US" altLang="zh-CN" sz="2000" b="1" dirty="0">
                <a:latin typeface="Times New Roman" panose="02020603050405020304" pitchFamily="18" charset="0"/>
                <a:cs typeface="Times New Roman" panose="02020603050405020304" pitchFamily="18" charset="0"/>
              </a:rPr>
              <a:t>(V) seed(1) clear</a:t>
            </a:r>
          </a:p>
          <a:p>
            <a:r>
              <a:rPr lang="en-US" altLang="zh-CN" sz="2000" b="1" dirty="0" err="1">
                <a:latin typeface="Times New Roman" panose="02020603050405020304" pitchFamily="18" charset="0"/>
                <a:cs typeface="Times New Roman" panose="02020603050405020304" pitchFamily="18" charset="0"/>
              </a:rPr>
              <a:t>drawnorm</a:t>
            </a:r>
            <a:r>
              <a:rPr lang="en-US" altLang="zh-CN" sz="2000" b="1" dirty="0">
                <a:latin typeface="Times New Roman" panose="02020603050405020304" pitchFamily="18" charset="0"/>
                <a:cs typeface="Times New Roman" panose="02020603050405020304" pitchFamily="18" charset="0"/>
              </a:rPr>
              <a:t> </a:t>
            </a:r>
            <a:r>
              <a:rPr lang="en-US" altLang="zh-CN" sz="2000" b="1" dirty="0" err="1">
                <a:latin typeface="Times New Roman" panose="02020603050405020304" pitchFamily="18" charset="0"/>
                <a:cs typeface="Times New Roman" panose="02020603050405020304" pitchFamily="18" charset="0"/>
              </a:rPr>
              <a:t>z,seed</a:t>
            </a:r>
            <a:r>
              <a:rPr lang="en-US" altLang="zh-CN" sz="2000" b="1" dirty="0">
                <a:latin typeface="Times New Roman" panose="02020603050405020304" pitchFamily="18" charset="0"/>
                <a:cs typeface="Times New Roman" panose="02020603050405020304" pitchFamily="18" charset="0"/>
              </a:rPr>
              <a:t>(2)</a:t>
            </a:r>
          </a:p>
          <a:p>
            <a:r>
              <a:rPr lang="en-US" altLang="zh-CN" sz="2000" b="1" dirty="0">
                <a:latin typeface="Times New Roman" panose="02020603050405020304" pitchFamily="18" charset="0"/>
                <a:cs typeface="Times New Roman" panose="02020603050405020304" pitchFamily="18" charset="0"/>
              </a:rPr>
              <a:t>g w=</a:t>
            </a:r>
            <a:r>
              <a:rPr lang="en-US" altLang="zh-CN" sz="2000" b="1" dirty="0" err="1">
                <a:latin typeface="Times New Roman" panose="02020603050405020304" pitchFamily="18" charset="0"/>
                <a:cs typeface="Times New Roman" panose="02020603050405020304" pitchFamily="18" charset="0"/>
              </a:rPr>
              <a:t>z+v</a:t>
            </a:r>
            <a:endParaRPr lang="en-US" altLang="zh-CN" sz="2000" b="1" dirty="0">
              <a:latin typeface="Times New Roman" panose="02020603050405020304" pitchFamily="18" charset="0"/>
              <a:cs typeface="Times New Roman" panose="02020603050405020304" pitchFamily="18" charset="0"/>
            </a:endParaRPr>
          </a:p>
          <a:p>
            <a:r>
              <a:rPr lang="en-US" altLang="zh-CN" sz="2000" b="1" dirty="0">
                <a:latin typeface="Times New Roman" panose="02020603050405020304" pitchFamily="18" charset="0"/>
                <a:cs typeface="Times New Roman" panose="02020603050405020304" pitchFamily="18" charset="0"/>
              </a:rPr>
              <a:t>g y=0.3*</a:t>
            </a:r>
            <a:r>
              <a:rPr lang="en-US" altLang="zh-CN" sz="2000" b="1" dirty="0" err="1">
                <a:latin typeface="Times New Roman" panose="02020603050405020304" pitchFamily="18" charset="0"/>
                <a:cs typeface="Times New Roman" panose="02020603050405020304" pitchFamily="18" charset="0"/>
              </a:rPr>
              <a:t>w+u</a:t>
            </a:r>
            <a:r>
              <a:rPr lang="en-US" altLang="zh-CN" sz="2000" b="1" dirty="0">
                <a:latin typeface="Times New Roman" panose="02020603050405020304" pitchFamily="18" charset="0"/>
                <a:cs typeface="Times New Roman" panose="02020603050405020304" pitchFamily="18" charset="0"/>
              </a:rPr>
              <a:t>  //</a:t>
            </a:r>
            <a:r>
              <a:rPr lang="zh-CN" altLang="en-US" sz="2000" b="1" dirty="0">
                <a:latin typeface="Times New Roman" panose="02020603050405020304" pitchFamily="18" charset="0"/>
                <a:cs typeface="Times New Roman" panose="02020603050405020304" pitchFamily="18" charset="0"/>
              </a:rPr>
              <a:t>关注</a:t>
            </a:r>
            <a:r>
              <a:rPr lang="en-US" altLang="zh-CN" sz="2000" b="1" dirty="0">
                <a:latin typeface="Times New Roman" panose="02020603050405020304" pitchFamily="18" charset="0"/>
                <a:cs typeface="Times New Roman" panose="02020603050405020304" pitchFamily="18" charset="0"/>
              </a:rPr>
              <a:t>w</a:t>
            </a:r>
            <a:r>
              <a:rPr lang="zh-CN" altLang="en-US" sz="2000" b="1" dirty="0">
                <a:latin typeface="Times New Roman" panose="02020603050405020304" pitchFamily="18" charset="0"/>
                <a:cs typeface="Times New Roman" panose="02020603050405020304" pitchFamily="18" charset="0"/>
              </a:rPr>
              <a:t>前的系数</a:t>
            </a:r>
            <a:r>
              <a:rPr lang="en-US" altLang="zh-CN" sz="2000" b="1" dirty="0">
                <a:latin typeface="Times New Roman" panose="02020603050405020304" pitchFamily="18" charset="0"/>
                <a:cs typeface="Times New Roman" panose="02020603050405020304" pitchFamily="18" charset="0"/>
              </a:rPr>
              <a:t>b=0.3</a:t>
            </a:r>
          </a:p>
          <a:p>
            <a:r>
              <a:rPr lang="en-US" altLang="zh-CN" sz="2000" b="1" dirty="0" err="1">
                <a:latin typeface="Times New Roman" panose="02020603050405020304" pitchFamily="18" charset="0"/>
                <a:cs typeface="Times New Roman" panose="02020603050405020304" pitchFamily="18" charset="0"/>
              </a:rPr>
              <a:t>reg</a:t>
            </a:r>
            <a:r>
              <a:rPr lang="en-US" altLang="zh-CN" sz="2000" b="1" dirty="0">
                <a:latin typeface="Times New Roman" panose="02020603050405020304" pitchFamily="18" charset="0"/>
                <a:cs typeface="Times New Roman" panose="02020603050405020304" pitchFamily="18" charset="0"/>
              </a:rPr>
              <a:t> y w</a:t>
            </a:r>
          </a:p>
          <a:p>
            <a:endParaRPr lang="en-US" altLang="zh-CN" sz="2000" b="1" dirty="0">
              <a:latin typeface="Times New Roman" panose="02020603050405020304" pitchFamily="18" charset="0"/>
              <a:cs typeface="Times New Roman" panose="02020603050405020304" pitchFamily="18" charset="0"/>
            </a:endParaRPr>
          </a:p>
          <a:p>
            <a:endParaRPr lang="en-US" altLang="zh-CN" sz="2000" b="1" dirty="0">
              <a:latin typeface="Times New Roman" panose="02020603050405020304" pitchFamily="18" charset="0"/>
              <a:cs typeface="Times New Roman" panose="02020603050405020304" pitchFamily="18" charset="0"/>
            </a:endParaRPr>
          </a:p>
          <a:p>
            <a:endParaRPr lang="en-US" altLang="zh-CN" sz="2000" b="1" dirty="0">
              <a:latin typeface="Times New Roman" panose="02020603050405020304" pitchFamily="18" charset="0"/>
              <a:cs typeface="Times New Roman" panose="02020603050405020304" pitchFamily="18" charset="0"/>
            </a:endParaRPr>
          </a:p>
          <a:p>
            <a:endParaRPr lang="en-US" altLang="zh-CN" sz="2000" b="1" dirty="0">
              <a:latin typeface="Times New Roman" panose="02020603050405020304" pitchFamily="18" charset="0"/>
              <a:cs typeface="Times New Roman" panose="02020603050405020304" pitchFamily="18" charset="0"/>
            </a:endParaRPr>
          </a:p>
          <a:p>
            <a:endParaRPr lang="en-US" altLang="zh-CN" sz="2000" b="1" dirty="0">
              <a:latin typeface="Times New Roman" panose="02020603050405020304" pitchFamily="18" charset="0"/>
              <a:cs typeface="Times New Roman" panose="02020603050405020304" pitchFamily="18" charset="0"/>
            </a:endParaRPr>
          </a:p>
          <a:p>
            <a:r>
              <a:rPr lang="en-US" altLang="zh-CN" sz="2000" b="1" dirty="0" err="1">
                <a:latin typeface="Times New Roman" panose="02020603050405020304" pitchFamily="18" charset="0"/>
                <a:cs typeface="Times New Roman" panose="02020603050405020304" pitchFamily="18" charset="0"/>
              </a:rPr>
              <a:t>reg</a:t>
            </a:r>
            <a:r>
              <a:rPr lang="en-US" altLang="zh-CN" sz="2000" b="1" dirty="0">
                <a:latin typeface="Times New Roman" panose="02020603050405020304" pitchFamily="18" charset="0"/>
                <a:cs typeface="Times New Roman" panose="02020603050405020304" pitchFamily="18" charset="0"/>
              </a:rPr>
              <a:t> w z</a:t>
            </a:r>
          </a:p>
          <a:p>
            <a:r>
              <a:rPr lang="en-US" altLang="zh-CN" sz="2000" b="1" dirty="0">
                <a:latin typeface="Times New Roman" panose="02020603050405020304" pitchFamily="18" charset="0"/>
                <a:cs typeface="Times New Roman" panose="02020603050405020304" pitchFamily="18" charset="0"/>
              </a:rPr>
              <a:t>predict </a:t>
            </a:r>
            <a:r>
              <a:rPr lang="en-US" altLang="zh-CN" sz="2000" b="1" dirty="0" err="1">
                <a:latin typeface="Times New Roman" panose="02020603050405020304" pitchFamily="18" charset="0"/>
                <a:cs typeface="Times New Roman" panose="02020603050405020304" pitchFamily="18" charset="0"/>
              </a:rPr>
              <a:t>hv,res</a:t>
            </a:r>
            <a:endParaRPr lang="en-US" altLang="zh-CN" sz="2000" b="1" dirty="0">
              <a:latin typeface="Times New Roman" panose="02020603050405020304" pitchFamily="18" charset="0"/>
              <a:cs typeface="Times New Roman" panose="02020603050405020304" pitchFamily="18" charset="0"/>
            </a:endParaRPr>
          </a:p>
          <a:p>
            <a:r>
              <a:rPr lang="en-US" altLang="zh-CN" sz="2000" b="1" dirty="0" err="1">
                <a:latin typeface="Times New Roman" panose="02020603050405020304" pitchFamily="18" charset="0"/>
                <a:cs typeface="Times New Roman" panose="02020603050405020304" pitchFamily="18" charset="0"/>
              </a:rPr>
              <a:t>reg</a:t>
            </a:r>
            <a:r>
              <a:rPr lang="en-US" altLang="zh-CN" sz="2000" b="1" dirty="0">
                <a:latin typeface="Times New Roman" panose="02020603050405020304" pitchFamily="18" charset="0"/>
                <a:cs typeface="Times New Roman" panose="02020603050405020304" pitchFamily="18" charset="0"/>
              </a:rPr>
              <a:t>  y w </a:t>
            </a:r>
            <a:r>
              <a:rPr lang="en-US" altLang="zh-CN" sz="2000" b="1" dirty="0" err="1">
                <a:latin typeface="Times New Roman" panose="02020603050405020304" pitchFamily="18" charset="0"/>
                <a:cs typeface="Times New Roman" panose="02020603050405020304" pitchFamily="18" charset="0"/>
              </a:rPr>
              <a:t>hv</a:t>
            </a:r>
            <a:endParaRPr lang="en-US" altLang="zh-CN" sz="2000" b="1" dirty="0">
              <a:latin typeface="Times New Roman" panose="02020603050405020304" pitchFamily="18" charset="0"/>
              <a:cs typeface="Times New Roman" panose="02020603050405020304" pitchFamily="18" charset="0"/>
            </a:endParaRPr>
          </a:p>
        </p:txBody>
      </p:sp>
      <p:sp>
        <p:nvSpPr>
          <p:cNvPr id="2" name="日期占位符 1"/>
          <p:cNvSpPr>
            <a:spLocks noGrp="1"/>
          </p:cNvSpPr>
          <p:nvPr>
            <p:ph type="dt" sz="half" idx="10"/>
          </p:nvPr>
        </p:nvSpPr>
        <p:spPr>
          <a:xfrm>
            <a:off x="626441" y="6472820"/>
            <a:ext cx="2057400" cy="365125"/>
          </a:xfrm>
        </p:spPr>
        <p:txBody>
          <a:bodyPr/>
          <a:lstStyle/>
          <a:p>
            <a:fld id="{7188E5CE-F230-4BD1-940F-85FCBCA58052}" type="datetime1">
              <a:rPr lang="zh-CN" altLang="en-US" smtClean="0"/>
              <a:t>2021/3/2</a:t>
            </a:fld>
            <a:endParaRPr lang="zh-CN" altLang="en-US"/>
          </a:p>
        </p:txBody>
      </p:sp>
      <p:pic>
        <p:nvPicPr>
          <p:cNvPr id="10" name="图片 9"/>
          <p:cNvPicPr>
            <a:picLocks noChangeAspect="1"/>
          </p:cNvPicPr>
          <p:nvPr/>
        </p:nvPicPr>
        <p:blipFill>
          <a:blip r:embed="rId4"/>
          <a:stretch>
            <a:fillRect/>
          </a:stretch>
        </p:blipFill>
        <p:spPr>
          <a:xfrm>
            <a:off x="4398647" y="3367776"/>
            <a:ext cx="4764906" cy="1362868"/>
          </a:xfrm>
          <a:prstGeom prst="rect">
            <a:avLst/>
          </a:prstGeom>
        </p:spPr>
      </p:pic>
      <p:graphicFrame>
        <p:nvGraphicFramePr>
          <p:cNvPr id="4" name="对象 3"/>
          <p:cNvGraphicFramePr>
            <a:graphicFrameLocks noChangeAspect="1"/>
          </p:cNvGraphicFramePr>
          <p:nvPr/>
        </p:nvGraphicFramePr>
        <p:xfrm>
          <a:off x="511265" y="1375269"/>
          <a:ext cx="3223972" cy="4275138"/>
        </p:xfrm>
        <a:graphic>
          <a:graphicData uri="http://schemas.openxmlformats.org/presentationml/2006/ole">
            <mc:AlternateContent xmlns:mc="http://schemas.openxmlformats.org/markup-compatibility/2006">
              <mc:Choice xmlns:v="urn:schemas-microsoft-com:vml" Requires="v">
                <p:oleObj spid="_x0000_s835961" name="公式" r:id="rId5" imgW="34137600" imgH="44196000" progId="Equation.3">
                  <p:embed/>
                </p:oleObj>
              </mc:Choice>
              <mc:Fallback>
                <p:oleObj name="公式" r:id="rId5" imgW="34137600" imgH="44196000" progId="Equation.3">
                  <p:embed/>
                  <p:pic>
                    <p:nvPicPr>
                      <p:cNvPr id="0" name="图片 835954"/>
                      <p:cNvPicPr/>
                      <p:nvPr/>
                    </p:nvPicPr>
                    <p:blipFill>
                      <a:blip r:embed="rId6"/>
                      <a:stretch>
                        <a:fillRect/>
                      </a:stretch>
                    </p:blipFill>
                    <p:spPr>
                      <a:xfrm>
                        <a:off x="511265" y="1375269"/>
                        <a:ext cx="3223972" cy="4275138"/>
                      </a:xfrm>
                      <a:prstGeom prst="rect">
                        <a:avLst/>
                      </a:prstGeom>
                      <a:solidFill>
                        <a:srgbClr val="FFC000"/>
                      </a:solidFill>
                    </p:spPr>
                  </p:pic>
                </p:oleObj>
              </mc:Fallback>
            </mc:AlternateContent>
          </a:graphicData>
        </a:graphic>
      </p:graphicFrame>
      <p:sp>
        <p:nvSpPr>
          <p:cNvPr id="5" name="矩形 4"/>
          <p:cNvSpPr/>
          <p:nvPr/>
        </p:nvSpPr>
        <p:spPr>
          <a:xfrm>
            <a:off x="1390650" y="84550"/>
            <a:ext cx="5676900" cy="584775"/>
          </a:xfrm>
          <a:prstGeom prst="rect">
            <a:avLst/>
          </a:prstGeom>
        </p:spPr>
        <p:txBody>
          <a:bodyPr wrap="square">
            <a:spAutoFit/>
          </a:bodyPr>
          <a:lstStyle/>
          <a:p>
            <a:pPr algn="ctr"/>
            <a:r>
              <a:rPr lang="zh-CN" altLang="en-US" sz="3200" dirty="0">
                <a:latin typeface="黑体" panose="02010609060101010101" pitchFamily="49" charset="-122"/>
                <a:ea typeface="黑体" panose="02010609060101010101" pitchFamily="49" charset="-122"/>
              </a:rPr>
              <a:t>控制函数法</a:t>
            </a:r>
          </a:p>
        </p:txBody>
      </p:sp>
      <p:sp>
        <p:nvSpPr>
          <p:cNvPr id="15" name="矩形 14"/>
          <p:cNvSpPr/>
          <p:nvPr/>
        </p:nvSpPr>
        <p:spPr>
          <a:xfrm>
            <a:off x="4510052" y="3976867"/>
            <a:ext cx="4707613" cy="3338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334344" y="6138186"/>
            <a:ext cx="4893512" cy="2996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251492" y="1964391"/>
            <a:ext cx="1483745" cy="461665"/>
          </a:xfrm>
          <a:prstGeom prst="rect">
            <a:avLst/>
          </a:prstGeom>
          <a:solidFill>
            <a:srgbClr val="FF0000"/>
          </a:solidFill>
        </p:spPr>
        <p:txBody>
          <a:bodyPr wrap="square">
            <a:spAutoFit/>
          </a:bodyPr>
          <a:lstStyle/>
          <a:p>
            <a:pPr algn="ctr"/>
            <a:r>
              <a:rPr lang="zh-CN" altLang="en-US" sz="2400" dirty="0">
                <a:latin typeface="黑体" panose="02010609060101010101" pitchFamily="49" charset="-122"/>
                <a:ea typeface="黑体" panose="02010609060101010101" pitchFamily="49" charset="-122"/>
              </a:rPr>
              <a:t>控制函数</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892" y="1000664"/>
            <a:ext cx="7479100" cy="5857335"/>
          </a:xfrm>
          <a:prstGeom prst="rect">
            <a:avLst/>
          </a:prstGeom>
          <a:noFill/>
          <a:ln>
            <a:noFill/>
          </a:ln>
        </p:spPr>
      </p:pic>
      <p:sp>
        <p:nvSpPr>
          <p:cNvPr id="2" name="标题 1"/>
          <p:cNvSpPr>
            <a:spLocks noGrp="1"/>
          </p:cNvSpPr>
          <p:nvPr>
            <p:ph type="title"/>
          </p:nvPr>
        </p:nvSpPr>
        <p:spPr>
          <a:xfrm>
            <a:off x="250166" y="127989"/>
            <a:ext cx="8229600" cy="646837"/>
          </a:xfrm>
        </p:spPr>
        <p:txBody>
          <a:bodyPr/>
          <a:lstStyle/>
          <a:p>
            <a:pPr algn="ctr"/>
            <a:r>
              <a:rPr lang="zh-CN" altLang="en-US" sz="3600" dirty="0"/>
              <a:t>几种主要方法的思路对比</a:t>
            </a:r>
          </a:p>
        </p:txBody>
      </p:sp>
      <p:sp>
        <p:nvSpPr>
          <p:cNvPr id="3" name="内容占位符 2"/>
          <p:cNvSpPr>
            <a:spLocks noGrp="1"/>
          </p:cNvSpPr>
          <p:nvPr>
            <p:ph idx="1"/>
          </p:nvPr>
        </p:nvSpPr>
        <p:spPr>
          <a:xfrm>
            <a:off x="7487729" y="1666349"/>
            <a:ext cx="1656271" cy="4525963"/>
          </a:xfrm>
        </p:spPr>
        <p:txBody>
          <a:bodyPr/>
          <a:lstStyle/>
          <a:p>
            <a:pPr marL="0" indent="0">
              <a:lnSpc>
                <a:spcPct val="150000"/>
              </a:lnSpc>
              <a:buNone/>
            </a:pPr>
            <a:r>
              <a:rPr lang="en-US" altLang="zh-CN" sz="2000" dirty="0"/>
              <a:t>Y</a:t>
            </a:r>
            <a:r>
              <a:rPr lang="zh-CN" altLang="en-US" sz="2000" dirty="0"/>
              <a:t>：因变量</a:t>
            </a:r>
            <a:endParaRPr lang="en-US" altLang="zh-CN" sz="2000" dirty="0"/>
          </a:p>
          <a:p>
            <a:pPr marL="0" indent="0">
              <a:lnSpc>
                <a:spcPct val="150000"/>
              </a:lnSpc>
              <a:buNone/>
            </a:pPr>
            <a:r>
              <a:rPr lang="en-US" altLang="zh-CN" sz="2000" dirty="0"/>
              <a:t>D</a:t>
            </a:r>
            <a:r>
              <a:rPr lang="zh-CN" altLang="en-US" sz="2000" dirty="0"/>
              <a:t>：处理变量</a:t>
            </a:r>
            <a:endParaRPr lang="en-US" altLang="zh-CN" sz="2000" dirty="0"/>
          </a:p>
          <a:p>
            <a:pPr marL="0" indent="0">
              <a:lnSpc>
                <a:spcPct val="150000"/>
              </a:lnSpc>
              <a:buNone/>
            </a:pPr>
            <a:r>
              <a:rPr lang="en-US" altLang="zh-CN" sz="2000" dirty="0"/>
              <a:t>X</a:t>
            </a:r>
            <a:r>
              <a:rPr lang="zh-CN" altLang="en-US" sz="2000" dirty="0"/>
              <a:t>：分组变量</a:t>
            </a:r>
            <a:endParaRPr lang="en-US" altLang="zh-CN" sz="2000" dirty="0"/>
          </a:p>
          <a:p>
            <a:pPr marL="0" indent="0">
              <a:lnSpc>
                <a:spcPct val="150000"/>
              </a:lnSpc>
              <a:buNone/>
            </a:pPr>
            <a:r>
              <a:rPr lang="en-US" altLang="zh-CN" sz="2000" dirty="0"/>
              <a:t>W</a:t>
            </a:r>
            <a:r>
              <a:rPr lang="zh-CN" altLang="en-US" sz="2000" dirty="0"/>
              <a:t>：协变量</a:t>
            </a:r>
            <a:endParaRPr lang="en-US" altLang="zh-CN" sz="2000" dirty="0"/>
          </a:p>
          <a:p>
            <a:pPr marL="0" indent="0">
              <a:lnSpc>
                <a:spcPct val="150000"/>
              </a:lnSpc>
              <a:buNone/>
            </a:pPr>
            <a:r>
              <a:rPr lang="en-US" altLang="zh-CN" sz="2000" dirty="0"/>
              <a:t>U:  </a:t>
            </a:r>
            <a:r>
              <a:rPr lang="zh-CN" altLang="en-US" sz="2000" dirty="0"/>
              <a:t>误差项</a:t>
            </a:r>
            <a:endParaRPr lang="en-US" altLang="zh-CN" sz="2000" dirty="0"/>
          </a:p>
          <a:p>
            <a:pPr marL="0" indent="0">
              <a:lnSpc>
                <a:spcPct val="150000"/>
              </a:lnSpc>
              <a:buNone/>
            </a:pPr>
            <a:r>
              <a:rPr lang="en-US" altLang="zh-CN" sz="2000" dirty="0"/>
              <a:t>Z:</a:t>
            </a:r>
            <a:r>
              <a:rPr lang="zh-CN" altLang="en-US" sz="2000" dirty="0"/>
              <a:t>工具变量</a:t>
            </a:r>
          </a:p>
        </p:txBody>
      </p:sp>
      <p:sp>
        <p:nvSpPr>
          <p:cNvPr id="5" name="页脚占位符 4"/>
          <p:cNvSpPr>
            <a:spLocks noGrp="1"/>
          </p:cNvSpPr>
          <p:nvPr>
            <p:ph type="ftr" sz="quarter" idx="11"/>
          </p:nvPr>
        </p:nvSpPr>
        <p:spPr/>
        <p:txBody>
          <a:bodyPr/>
          <a:lstStyle/>
          <a:p>
            <a:r>
              <a:rPr kumimoji="1" lang="zh-CN" altLang="en-US"/>
              <a:t>中国人民大学，陈传波</a:t>
            </a:r>
            <a:endParaRPr kumimoji="1" lang="zh-CN" altLang="en-US" dirty="0"/>
          </a:p>
        </p:txBody>
      </p:sp>
      <p:sp>
        <p:nvSpPr>
          <p:cNvPr id="6" name="日期占位符 5"/>
          <p:cNvSpPr>
            <a:spLocks noGrp="1"/>
          </p:cNvSpPr>
          <p:nvPr>
            <p:ph type="dt" sz="half" idx="10"/>
          </p:nvPr>
        </p:nvSpPr>
        <p:spPr/>
        <p:txBody>
          <a:bodyPr/>
          <a:lstStyle/>
          <a:p>
            <a:fld id="{B3E593F8-1E6A-45F4-B5C4-FD1838DE1525}" type="datetime1">
              <a:rPr kumimoji="1" lang="zh-CN" altLang="en-US" smtClean="0"/>
              <a:t>2021/3/2</a:t>
            </a:fld>
            <a:endParaRPr kumimoji="1" lang="zh-CN" altLang="en-US"/>
          </a:p>
        </p:txBody>
      </p:sp>
      <p:sp>
        <p:nvSpPr>
          <p:cNvPr id="7" name="灯片编号占位符 6"/>
          <p:cNvSpPr>
            <a:spLocks noGrp="1"/>
          </p:cNvSpPr>
          <p:nvPr>
            <p:ph type="sldNum" sz="quarter" idx="12"/>
          </p:nvPr>
        </p:nvSpPr>
        <p:spPr/>
        <p:txBody>
          <a:bodyPr/>
          <a:lstStyle/>
          <a:p>
            <a:fld id="{C5CE2F64-AA51-494F-B4A8-A29367612522}" type="slidenum">
              <a:rPr kumimoji="1" lang="zh-CN" altLang="en-US" smtClean="0"/>
              <a:t>139</a:t>
            </a:fld>
            <a:endParaRPr kumimoji="1"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92041"/>
            <a:ext cx="9144000" cy="523220"/>
          </a:xfrm>
          <a:prstGeom prst="rect">
            <a:avLst/>
          </a:prstGeom>
        </p:spPr>
        <p:txBody>
          <a:bodyPr wrap="square">
            <a:spAutoFit/>
          </a:bodyPr>
          <a:lstStyle/>
          <a:p>
            <a:pPr algn="ctr"/>
            <a:r>
              <a:rPr lang="zh-CN" altLang="en-US" sz="2800" dirty="0"/>
              <a:t>确定分布后，就可确定随机变量落在特定区间的可能性</a:t>
            </a:r>
          </a:p>
        </p:txBody>
      </p:sp>
      <p:pic>
        <p:nvPicPr>
          <p:cNvPr id="268291" name="Picture 3" descr="C:\Users\ccb\Pictures\不同的正态分布图.jpg"/>
          <p:cNvPicPr>
            <a:picLocks noChangeAspect="1" noChangeArrowheads="1"/>
          </p:cNvPicPr>
          <p:nvPr/>
        </p:nvPicPr>
        <p:blipFill>
          <a:blip r:embed="rId3" cstate="print"/>
          <a:srcRect/>
          <a:stretch>
            <a:fillRect/>
          </a:stretch>
        </p:blipFill>
        <p:spPr bwMode="auto">
          <a:xfrm>
            <a:off x="0" y="2027208"/>
            <a:ext cx="3991708" cy="4830792"/>
          </a:xfrm>
          <a:prstGeom prst="rect">
            <a:avLst/>
          </a:prstGeom>
          <a:noFill/>
        </p:spPr>
      </p:pic>
      <p:pic>
        <p:nvPicPr>
          <p:cNvPr id="175105" name="Picture 1" descr="C:\Users\ccb\Pictures\正态分布图.jpg"/>
          <p:cNvPicPr>
            <a:picLocks noChangeAspect="1" noChangeArrowheads="1"/>
          </p:cNvPicPr>
          <p:nvPr/>
        </p:nvPicPr>
        <p:blipFill>
          <a:blip r:embed="rId4" cstate="print"/>
          <a:srcRect/>
          <a:stretch>
            <a:fillRect/>
          </a:stretch>
        </p:blipFill>
        <p:spPr bwMode="auto">
          <a:xfrm>
            <a:off x="4004665" y="1409700"/>
            <a:ext cx="4981279" cy="3498730"/>
          </a:xfrm>
          <a:prstGeom prst="rect">
            <a:avLst/>
          </a:prstGeom>
          <a:noFill/>
        </p:spPr>
      </p:pic>
      <p:sp>
        <p:nvSpPr>
          <p:cNvPr id="2" name="日期占位符 1"/>
          <p:cNvSpPr>
            <a:spLocks noGrp="1"/>
          </p:cNvSpPr>
          <p:nvPr>
            <p:ph type="dt" sz="half" idx="10"/>
          </p:nvPr>
        </p:nvSpPr>
        <p:spPr/>
        <p:txBody>
          <a:bodyPr/>
          <a:lstStyle/>
          <a:p>
            <a:fld id="{D633C9C5-FD2B-4225-9987-6169CE7C40B2}" type="datetime1">
              <a:rPr lang="zh-CN" altLang="en-US" smtClean="0"/>
              <a:t>2021/3/2</a:t>
            </a:fld>
            <a:endParaRPr lang="zh-CN" altLang="en-US"/>
          </a:p>
        </p:txBody>
      </p:sp>
      <p:sp>
        <p:nvSpPr>
          <p:cNvPr id="4" name="页脚占位符 3"/>
          <p:cNvSpPr>
            <a:spLocks noGrp="1"/>
          </p:cNvSpPr>
          <p:nvPr>
            <p:ph type="ftr" sz="quarter" idx="11"/>
          </p:nvPr>
        </p:nvSpPr>
        <p:spPr/>
        <p:txBody>
          <a:bodyPr/>
          <a:lstStyle/>
          <a:p>
            <a:r>
              <a:rPr lang="zh-CN" altLang="en-US"/>
              <a:t>中国人民大学，陈传波</a:t>
            </a:r>
          </a:p>
        </p:txBody>
      </p:sp>
      <p:graphicFrame>
        <p:nvGraphicFramePr>
          <p:cNvPr id="10" name="对象 9"/>
          <p:cNvGraphicFramePr>
            <a:graphicFrameLocks noChangeAspect="1"/>
          </p:cNvGraphicFramePr>
          <p:nvPr/>
        </p:nvGraphicFramePr>
        <p:xfrm>
          <a:off x="3822749" y="5178976"/>
          <a:ext cx="5345113" cy="1679024"/>
        </p:xfrm>
        <a:graphic>
          <a:graphicData uri="http://schemas.openxmlformats.org/presentationml/2006/ole">
            <mc:AlternateContent xmlns:mc="http://schemas.openxmlformats.org/markup-compatibility/2006">
              <mc:Choice xmlns:v="urn:schemas-microsoft-com:vml" Requires="v">
                <p:oleObj spid="_x0000_s747001" name="公式" r:id="rId5" imgW="80162400" imgH="23164800" progId="Equation.3">
                  <p:embed/>
                </p:oleObj>
              </mc:Choice>
              <mc:Fallback>
                <p:oleObj name="公式" r:id="rId5" imgW="80162400" imgH="23164800" progId="Equation.3">
                  <p:embed/>
                  <p:pic>
                    <p:nvPicPr>
                      <p:cNvPr id="0" name="图片 746994"/>
                      <p:cNvPicPr/>
                      <p:nvPr/>
                    </p:nvPicPr>
                    <p:blipFill>
                      <a:blip r:embed="rId6"/>
                      <a:stretch>
                        <a:fillRect/>
                      </a:stretch>
                    </p:blipFill>
                    <p:spPr>
                      <a:xfrm>
                        <a:off x="3822749" y="5178976"/>
                        <a:ext cx="5345113" cy="1679024"/>
                      </a:xfrm>
                      <a:prstGeom prst="rect">
                        <a:avLst/>
                      </a:prstGeom>
                      <a:solidFill>
                        <a:srgbClr val="FFC000"/>
                      </a:solidFill>
                    </p:spPr>
                  </p:pic>
                </p:oleObj>
              </mc:Fallback>
            </mc:AlternateContent>
          </a:graphicData>
        </a:graphic>
      </p:graphicFrame>
      <p:sp>
        <p:nvSpPr>
          <p:cNvPr id="8" name="矩形 7"/>
          <p:cNvSpPr/>
          <p:nvPr/>
        </p:nvSpPr>
        <p:spPr>
          <a:xfrm>
            <a:off x="271539" y="925665"/>
            <a:ext cx="6715858" cy="830997"/>
          </a:xfrm>
          <a:prstGeom prst="rect">
            <a:avLst/>
          </a:prstGeom>
        </p:spPr>
        <p:txBody>
          <a:bodyPr wrap="square">
            <a:spAutoFit/>
          </a:bodyPr>
          <a:lstStyle/>
          <a:p>
            <a:r>
              <a:rPr lang="zh-CN" altLang="en-US" sz="2400" dirty="0"/>
              <a:t>例：知道三件事（服从</a:t>
            </a:r>
            <a:r>
              <a:rPr lang="zh-CN" altLang="en-US" sz="2400" dirty="0">
                <a:solidFill>
                  <a:srgbClr val="FF0000"/>
                </a:solidFill>
              </a:rPr>
              <a:t>正态分布、期望、方差</a:t>
            </a:r>
            <a:r>
              <a:rPr lang="zh-CN" altLang="en-US" sz="2400" dirty="0"/>
              <a:t>）</a:t>
            </a:r>
            <a:endParaRPr lang="en-US" altLang="zh-CN" sz="2400" dirty="0"/>
          </a:p>
          <a:p>
            <a:r>
              <a:rPr lang="zh-CN" altLang="en-US" sz="2400" dirty="0"/>
              <a:t>就可以知道随机变量在特定区间出现的可能性</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8291"/>
                                        </p:tgtEl>
                                        <p:attrNameLst>
                                          <p:attrName>style.visibility</p:attrName>
                                        </p:attrNameLst>
                                      </p:cBhvr>
                                      <p:to>
                                        <p:strVal val="visible"/>
                                      </p:to>
                                    </p:set>
                                    <p:animEffect transition="in" filter="fade">
                                      <p:cBhvr>
                                        <p:cTn id="7" dur="500"/>
                                        <p:tgtEl>
                                          <p:spTgt spid="2682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5105"/>
                                        </p:tgtEl>
                                        <p:attrNameLst>
                                          <p:attrName>style.visibility</p:attrName>
                                        </p:attrNameLst>
                                      </p:cBhvr>
                                      <p:to>
                                        <p:strVal val="visible"/>
                                      </p:to>
                                    </p:set>
                                    <p:animEffect transition="in" filter="fade">
                                      <p:cBhvr>
                                        <p:cTn id="12" dur="500"/>
                                        <p:tgtEl>
                                          <p:spTgt spid="17510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92041"/>
            <a:ext cx="9144000" cy="646331"/>
          </a:xfrm>
          <a:prstGeom prst="rect">
            <a:avLst/>
          </a:prstGeom>
        </p:spPr>
        <p:txBody>
          <a:bodyPr wrap="square">
            <a:spAutoFit/>
          </a:bodyPr>
          <a:lstStyle/>
          <a:p>
            <a:pPr algn="ctr"/>
            <a:r>
              <a:rPr lang="zh-CN" altLang="en-US" sz="3600" dirty="0">
                <a:latin typeface="微软雅黑" panose="020B0503020204020204" pitchFamily="34" charset="-122"/>
                <a:ea typeface="微软雅黑" panose="020B0503020204020204" pitchFamily="34" charset="-122"/>
              </a:rPr>
              <a:t>第八部分要点小结</a:t>
            </a:r>
          </a:p>
        </p:txBody>
      </p:sp>
      <p:sp>
        <p:nvSpPr>
          <p:cNvPr id="5" name="矩形 4"/>
          <p:cNvSpPr/>
          <p:nvPr/>
        </p:nvSpPr>
        <p:spPr>
          <a:xfrm>
            <a:off x="379567" y="1047862"/>
            <a:ext cx="7617121" cy="553998"/>
          </a:xfrm>
          <a:prstGeom prst="rect">
            <a:avLst/>
          </a:prstGeom>
        </p:spPr>
        <p:txBody>
          <a:bodyPr wrap="square">
            <a:spAutoFit/>
          </a:bodyPr>
          <a:lstStyle/>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1.</a:t>
            </a:r>
            <a:r>
              <a:rPr lang="zh-CN" altLang="en-US" sz="2000" b="1" dirty="0">
                <a:solidFill>
                  <a:srgbClr val="0070C0"/>
                </a:solidFill>
                <a:latin typeface="微软雅黑" panose="020B0503020204020204" pitchFamily="34" charset="-122"/>
                <a:ea typeface="微软雅黑" panose="020B0503020204020204" pitchFamily="34" charset="-122"/>
              </a:rPr>
              <a:t>控制变量</a:t>
            </a:r>
            <a:r>
              <a:rPr lang="en-US" altLang="zh-CN" sz="2000" i="1" dirty="0"/>
              <a:t>—</a:t>
            </a:r>
            <a:r>
              <a:rPr lang="zh-CN" altLang="en-US" sz="2000" dirty="0"/>
              <a:t>遗漏可观测变量，将被遗漏变量作为控制变量</a:t>
            </a:r>
            <a:endParaRPr lang="en-US" altLang="zh-CN" sz="2000" dirty="0"/>
          </a:p>
        </p:txBody>
      </p:sp>
      <p:sp>
        <p:nvSpPr>
          <p:cNvPr id="6" name="矩形 5"/>
          <p:cNvSpPr/>
          <p:nvPr/>
        </p:nvSpPr>
        <p:spPr>
          <a:xfrm>
            <a:off x="379568" y="1764978"/>
            <a:ext cx="8229596" cy="553998"/>
          </a:xfrm>
          <a:prstGeom prst="rect">
            <a:avLst/>
          </a:prstGeom>
        </p:spPr>
        <p:txBody>
          <a:bodyPr wrap="square">
            <a:spAutoFit/>
          </a:bodyPr>
          <a:lstStyle/>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2.</a:t>
            </a:r>
            <a:r>
              <a:rPr lang="zh-CN" altLang="en-US" sz="2000" b="1" dirty="0">
                <a:solidFill>
                  <a:srgbClr val="0070C0"/>
                </a:solidFill>
                <a:latin typeface="微软雅黑" panose="020B0503020204020204" pitchFamily="34" charset="-122"/>
                <a:ea typeface="微软雅黑" panose="020B0503020204020204" pitchFamily="34" charset="-122"/>
              </a:rPr>
              <a:t>差分估计 </a:t>
            </a:r>
            <a:r>
              <a:rPr lang="en-US" altLang="zh-CN" sz="2000" dirty="0"/>
              <a:t>—</a:t>
            </a:r>
            <a:r>
              <a:rPr lang="zh-CN" altLang="en-US" sz="2000" dirty="0"/>
              <a:t>遗漏不可观测变量，若该变量不随时间而变，差分消除</a:t>
            </a:r>
            <a:endParaRPr lang="en-US" altLang="zh-CN" sz="2000" dirty="0"/>
          </a:p>
        </p:txBody>
      </p:sp>
      <p:sp>
        <p:nvSpPr>
          <p:cNvPr id="8" name="矩形 7"/>
          <p:cNvSpPr/>
          <p:nvPr/>
        </p:nvSpPr>
        <p:spPr>
          <a:xfrm>
            <a:off x="379568" y="2477991"/>
            <a:ext cx="7617120" cy="553998"/>
          </a:xfrm>
          <a:prstGeom prst="rect">
            <a:avLst/>
          </a:prstGeom>
        </p:spPr>
        <p:txBody>
          <a:bodyPr wrap="square">
            <a:spAutoFit/>
          </a:bodyPr>
          <a:lstStyle/>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3.</a:t>
            </a:r>
            <a:r>
              <a:rPr lang="zh-CN" altLang="en-US" sz="2000" b="1" dirty="0">
                <a:solidFill>
                  <a:srgbClr val="0070C0"/>
                </a:solidFill>
                <a:latin typeface="微软雅黑" panose="020B0503020204020204" pitchFamily="34" charset="-122"/>
                <a:ea typeface="微软雅黑" panose="020B0503020204020204" pitchFamily="34" charset="-122"/>
              </a:rPr>
              <a:t>代理变量</a:t>
            </a:r>
            <a:r>
              <a:rPr lang="en-US" altLang="zh-CN" sz="2000" dirty="0"/>
              <a:t>—</a:t>
            </a:r>
            <a:r>
              <a:rPr lang="zh-CN" altLang="en-US" sz="2000" dirty="0"/>
              <a:t>遗漏不可观测变量，寻找其代理变量</a:t>
            </a:r>
            <a:endParaRPr lang="en-US" altLang="zh-CN" sz="2000" dirty="0"/>
          </a:p>
        </p:txBody>
      </p:sp>
      <p:sp>
        <p:nvSpPr>
          <p:cNvPr id="9" name="矩形 8"/>
          <p:cNvSpPr/>
          <p:nvPr/>
        </p:nvSpPr>
        <p:spPr>
          <a:xfrm>
            <a:off x="360870" y="3243711"/>
            <a:ext cx="7497795" cy="553998"/>
          </a:xfrm>
          <a:prstGeom prst="rect">
            <a:avLst/>
          </a:prstGeom>
        </p:spPr>
        <p:txBody>
          <a:bodyPr wrap="square">
            <a:spAutoFit/>
          </a:bodyPr>
          <a:lstStyle/>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4.</a:t>
            </a:r>
            <a:r>
              <a:rPr lang="zh-CN" altLang="en-US" sz="2000" b="1" dirty="0">
                <a:solidFill>
                  <a:srgbClr val="0070C0"/>
                </a:solidFill>
                <a:latin typeface="微软雅黑" panose="020B0503020204020204" pitchFamily="34" charset="-122"/>
                <a:ea typeface="微软雅黑" panose="020B0503020204020204" pitchFamily="34" charset="-122"/>
              </a:rPr>
              <a:t>工具变量</a:t>
            </a:r>
            <a:r>
              <a:rPr lang="en-US" altLang="zh-CN" sz="2000" dirty="0"/>
              <a:t>—</a:t>
            </a:r>
            <a:r>
              <a:rPr lang="zh-CN" altLang="en-US" sz="2000" dirty="0"/>
              <a:t>与误差不相关，与内生变量相关的变量</a:t>
            </a:r>
            <a:endParaRPr lang="en-US" altLang="zh-CN" sz="2000" dirty="0"/>
          </a:p>
        </p:txBody>
      </p:sp>
      <p:sp>
        <p:nvSpPr>
          <p:cNvPr id="10" name="矩形 9"/>
          <p:cNvSpPr/>
          <p:nvPr/>
        </p:nvSpPr>
        <p:spPr>
          <a:xfrm>
            <a:off x="379568" y="4005318"/>
            <a:ext cx="8100200" cy="553998"/>
          </a:xfrm>
          <a:prstGeom prst="rect">
            <a:avLst/>
          </a:prstGeom>
        </p:spPr>
        <p:txBody>
          <a:bodyPr wrap="square">
            <a:spAutoFit/>
          </a:bodyPr>
          <a:lstStyle/>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5.</a:t>
            </a:r>
            <a:r>
              <a:rPr lang="zh-CN" altLang="en-US" sz="2000" b="1" dirty="0">
                <a:solidFill>
                  <a:srgbClr val="0070C0"/>
                </a:solidFill>
                <a:latin typeface="微软雅黑" panose="020B0503020204020204" pitchFamily="34" charset="-122"/>
                <a:ea typeface="微软雅黑" panose="020B0503020204020204" pitchFamily="34" charset="-122"/>
              </a:rPr>
              <a:t>匹配估计</a:t>
            </a:r>
            <a:r>
              <a:rPr lang="en-US" altLang="zh-CN" sz="2000" dirty="0"/>
              <a:t>—</a:t>
            </a:r>
            <a:r>
              <a:rPr lang="zh-CN" altLang="en-US" sz="2000" dirty="0"/>
              <a:t>按协变量匹配出处理组与参保组，再估计</a:t>
            </a:r>
            <a:r>
              <a:rPr lang="en-US" altLang="zh-CN" sz="2000" dirty="0"/>
              <a:t>ATE</a:t>
            </a:r>
            <a:r>
              <a:rPr lang="zh-CN" altLang="en-US" sz="2000" dirty="0"/>
              <a:t>或</a:t>
            </a:r>
            <a:r>
              <a:rPr lang="en-US" altLang="zh-CN" sz="2000" dirty="0"/>
              <a:t>ATET</a:t>
            </a:r>
          </a:p>
        </p:txBody>
      </p:sp>
      <p:sp>
        <p:nvSpPr>
          <p:cNvPr id="11" name="矩形 10"/>
          <p:cNvSpPr/>
          <p:nvPr/>
        </p:nvSpPr>
        <p:spPr>
          <a:xfrm>
            <a:off x="360871" y="4722439"/>
            <a:ext cx="7816972" cy="553998"/>
          </a:xfrm>
          <a:prstGeom prst="rect">
            <a:avLst/>
          </a:prstGeom>
        </p:spPr>
        <p:txBody>
          <a:bodyPr wrap="square">
            <a:spAutoFit/>
          </a:bodyPr>
          <a:lstStyle/>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6.</a:t>
            </a:r>
            <a:r>
              <a:rPr lang="zh-CN" altLang="en-US" sz="2000" b="1" dirty="0">
                <a:solidFill>
                  <a:srgbClr val="0070C0"/>
                </a:solidFill>
                <a:latin typeface="微软雅黑" panose="020B0503020204020204" pitchFamily="34" charset="-122"/>
                <a:ea typeface="微软雅黑" panose="020B0503020204020204" pitchFamily="34" charset="-122"/>
              </a:rPr>
              <a:t>断点回归 </a:t>
            </a:r>
            <a:r>
              <a:rPr lang="en-US" altLang="zh-CN" sz="2000" dirty="0"/>
              <a:t>—</a:t>
            </a:r>
            <a:r>
              <a:rPr lang="zh-CN" altLang="en-US" sz="2000" dirty="0"/>
              <a:t>估计断点附近均值差或处理概率逆加权的均值差</a:t>
            </a:r>
          </a:p>
        </p:txBody>
      </p:sp>
      <p:sp>
        <p:nvSpPr>
          <p:cNvPr id="13" name="矩形 12"/>
          <p:cNvSpPr/>
          <p:nvPr/>
        </p:nvSpPr>
        <p:spPr>
          <a:xfrm>
            <a:off x="360870" y="5444596"/>
            <a:ext cx="8118897" cy="501291"/>
          </a:xfrm>
          <a:prstGeom prst="rect">
            <a:avLst/>
          </a:prstGeom>
        </p:spPr>
        <p:txBody>
          <a:bodyPr wrap="square">
            <a:spAutoFit/>
          </a:bodyPr>
          <a:lstStyle/>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7.</a:t>
            </a:r>
            <a:r>
              <a:rPr lang="zh-CN" altLang="en-US" sz="2000" b="1" dirty="0">
                <a:solidFill>
                  <a:srgbClr val="0070C0"/>
                </a:solidFill>
                <a:latin typeface="微软雅黑" panose="020B0503020204020204" pitchFamily="34" charset="-122"/>
                <a:ea typeface="微软雅黑" panose="020B0503020204020204" pitchFamily="34" charset="-122"/>
              </a:rPr>
              <a:t>控制函数</a:t>
            </a:r>
            <a:r>
              <a:rPr lang="en-US" altLang="zh-CN" sz="2000" dirty="0"/>
              <a:t>—</a:t>
            </a:r>
            <a:r>
              <a:rPr lang="zh-CN" altLang="en-US" sz="2000" dirty="0"/>
              <a:t>用不出现在主方程中的外生变量来打破</a:t>
            </a:r>
            <a:r>
              <a:rPr lang="en-US" altLang="zh-CN" sz="2000" dirty="0"/>
              <a:t>w</a:t>
            </a:r>
            <a:r>
              <a:rPr lang="zh-CN" altLang="en-US" sz="2000" dirty="0"/>
              <a:t>与</a:t>
            </a:r>
            <a:r>
              <a:rPr lang="en-US" altLang="zh-CN" sz="2000" dirty="0"/>
              <a:t>u</a:t>
            </a:r>
            <a:r>
              <a:rPr lang="zh-CN" altLang="en-US" sz="2000" dirty="0"/>
              <a:t>的相关性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10" grpId="0"/>
      <p:bldP spid="11" grpId="0"/>
      <p:bldP spid="13"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7456" y="780741"/>
            <a:ext cx="8549088" cy="1660391"/>
          </a:xfrm>
          <a:prstGeom prst="rect">
            <a:avLst/>
          </a:prstGeom>
          <a:noFill/>
        </p:spPr>
        <p:txBody>
          <a:bodyPr wrap="square" rtlCol="0">
            <a:spAutoFit/>
          </a:bodyPr>
          <a:lstStyle>
            <a:defPPr>
              <a:defRPr lang="zh-CN"/>
            </a:defPPr>
            <a:lvl1pPr algn="ctr">
              <a:lnSpc>
                <a:spcPct val="200000"/>
              </a:lnSpc>
              <a:defRPr sz="6000">
                <a:solidFill>
                  <a:srgbClr val="C00000"/>
                </a:solidFill>
                <a:latin typeface="微软雅黑" panose="020B0503020204020204" pitchFamily="34" charset="-122"/>
                <a:ea typeface="微软雅黑" panose="020B0503020204020204" pitchFamily="34" charset="-122"/>
                <a:cs typeface="+mj-cs"/>
              </a:defRPr>
            </a:lvl1pPr>
          </a:lstStyle>
          <a:p>
            <a:r>
              <a:rPr lang="zh-CN" altLang="en-US" dirty="0"/>
              <a:t>九、</a:t>
            </a:r>
            <a:r>
              <a:rPr lang="en-US" altLang="zh-CN" dirty="0"/>
              <a:t>ERM</a:t>
            </a:r>
            <a:r>
              <a:rPr lang="zh-CN" altLang="en-US" dirty="0"/>
              <a:t>原理与示例</a:t>
            </a:r>
          </a:p>
        </p:txBody>
      </p:sp>
      <p:sp>
        <p:nvSpPr>
          <p:cNvPr id="3" name="页脚占位符 2"/>
          <p:cNvSpPr>
            <a:spLocks noGrp="1"/>
          </p:cNvSpPr>
          <p:nvPr>
            <p:ph type="ftr" sz="quarter" idx="11"/>
          </p:nvPr>
        </p:nvSpPr>
        <p:spPr/>
        <p:txBody>
          <a:bodyPr/>
          <a:lstStyle/>
          <a:p>
            <a:r>
              <a:rPr lang="zh-CN" altLang="en-US"/>
              <a:t>中国人民大学，陈传波</a:t>
            </a:r>
            <a:endParaRPr lang="zh-CN" altLang="en-US" dirty="0"/>
          </a:p>
        </p:txBody>
      </p:sp>
      <p:sp>
        <p:nvSpPr>
          <p:cNvPr id="4" name="日期占位符 3"/>
          <p:cNvSpPr>
            <a:spLocks noGrp="1"/>
          </p:cNvSpPr>
          <p:nvPr>
            <p:ph type="dt" sz="half" idx="10"/>
          </p:nvPr>
        </p:nvSpPr>
        <p:spPr/>
        <p:txBody>
          <a:bodyPr/>
          <a:lstStyle/>
          <a:p>
            <a:fld id="{399B345C-EB81-4514-B3BE-2AC6C2AF1F24}" type="datetime1">
              <a:rPr lang="zh-CN" altLang="en-US" smtClean="0"/>
              <a:t>2021/3/2</a:t>
            </a:fld>
            <a:endParaRPr lang="zh-CN" altLang="en-US"/>
          </a:p>
        </p:txBody>
      </p:sp>
      <p:sp>
        <p:nvSpPr>
          <p:cNvPr id="5" name="灯片编号占位符 4"/>
          <p:cNvSpPr>
            <a:spLocks noGrp="1"/>
          </p:cNvSpPr>
          <p:nvPr>
            <p:ph type="sldNum" sz="quarter" idx="12"/>
          </p:nvPr>
        </p:nvSpPr>
        <p:spPr/>
        <p:txBody>
          <a:bodyPr/>
          <a:lstStyle/>
          <a:p>
            <a:fld id="{830A7F27-03B8-4061-A296-0403CCA889D8}" type="slidenum">
              <a:rPr lang="zh-CN" altLang="en-US" smtClean="0"/>
              <a:t>141</a:t>
            </a:fld>
            <a:endParaRPr lang="zh-CN" altLang="en-US" dirty="0"/>
          </a:p>
        </p:txBody>
      </p:sp>
      <p:sp>
        <p:nvSpPr>
          <p:cNvPr id="7" name="矩形 6"/>
          <p:cNvSpPr/>
          <p:nvPr/>
        </p:nvSpPr>
        <p:spPr>
          <a:xfrm>
            <a:off x="167293" y="2534223"/>
            <a:ext cx="8976707" cy="2062103"/>
          </a:xfrm>
          <a:prstGeom prst="rect">
            <a:avLst/>
          </a:prstGeom>
        </p:spPr>
        <p:txBody>
          <a:bodyPr wrap="square">
            <a:spAutoFit/>
          </a:bodyPr>
          <a:lstStyle/>
          <a:p>
            <a:pPr algn="ctr">
              <a:lnSpc>
                <a:spcPct val="200000"/>
              </a:lnSpc>
            </a:pPr>
            <a:r>
              <a:rPr lang="en-US" altLang="zh-CN" sz="3200" b="1" dirty="0"/>
              <a:t>Extended Regression Models</a:t>
            </a:r>
          </a:p>
          <a:p>
            <a:pPr algn="ctr">
              <a:lnSpc>
                <a:spcPct val="200000"/>
              </a:lnSpc>
            </a:pPr>
            <a:r>
              <a:rPr lang="zh-CN" altLang="en-US" sz="3200" b="1" dirty="0"/>
              <a:t>扩展回归模型</a:t>
            </a:r>
            <a:endParaRPr lang="en-US" altLang="zh-CN" sz="3200" b="1"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311215" y="1174805"/>
            <a:ext cx="6314536" cy="721608"/>
          </a:xfrm>
          <a:prstGeom prst="rect">
            <a:avLst/>
          </a:prstGeom>
          <a:noFill/>
        </p:spPr>
        <p:txBody>
          <a:bodyPr wrap="square" rtlCol="0">
            <a:spAutoFit/>
          </a:bodyPr>
          <a:lstStyle/>
          <a:p>
            <a:pPr>
              <a:lnSpc>
                <a:spcPct val="200000"/>
              </a:lnSpc>
            </a:pPr>
            <a:r>
              <a:rPr lang="en-US" altLang="zh-CN" sz="2400" b="1" dirty="0"/>
              <a:t>1. </a:t>
            </a:r>
            <a:r>
              <a:rPr lang="zh-CN" altLang="en-US" sz="2400" b="1" dirty="0"/>
              <a:t>什么是内生性（</a:t>
            </a:r>
            <a:r>
              <a:rPr lang="en-US" altLang="zh-CN" sz="2400" b="1" dirty="0" err="1"/>
              <a:t>Endogeneity</a:t>
            </a:r>
            <a:r>
              <a:rPr lang="zh-CN" altLang="en-US" sz="2400" b="1" dirty="0"/>
              <a:t>）？</a:t>
            </a:r>
            <a:endParaRPr lang="en-US" altLang="zh-CN" sz="2400" b="1" dirty="0"/>
          </a:p>
        </p:txBody>
      </p:sp>
      <p:sp>
        <p:nvSpPr>
          <p:cNvPr id="14" name="矩形 13"/>
          <p:cNvSpPr/>
          <p:nvPr/>
        </p:nvSpPr>
        <p:spPr>
          <a:xfrm>
            <a:off x="0" y="192041"/>
            <a:ext cx="9144000" cy="646331"/>
          </a:xfrm>
          <a:prstGeom prst="rect">
            <a:avLst/>
          </a:prstGeom>
        </p:spPr>
        <p:txBody>
          <a:bodyPr wrap="square">
            <a:spAutoFit/>
          </a:bodyPr>
          <a:lstStyle/>
          <a:p>
            <a:pPr algn="ctr"/>
            <a:r>
              <a:rPr lang="zh-CN" altLang="en-US" sz="3600" dirty="0">
                <a:latin typeface="微软雅黑" panose="020B0503020204020204" pitchFamily="34" charset="-122"/>
                <a:ea typeface="微软雅黑" panose="020B0503020204020204" pitchFamily="34" charset="-122"/>
              </a:rPr>
              <a:t>内生性：研究中不能回避的难题</a:t>
            </a:r>
          </a:p>
        </p:txBody>
      </p:sp>
      <p:sp>
        <p:nvSpPr>
          <p:cNvPr id="7" name="页脚占位符 6"/>
          <p:cNvSpPr>
            <a:spLocks noGrp="1"/>
          </p:cNvSpPr>
          <p:nvPr>
            <p:ph type="ftr" sz="quarter" idx="11"/>
          </p:nvPr>
        </p:nvSpPr>
        <p:spPr>
          <a:xfrm>
            <a:off x="3048929" y="6415241"/>
            <a:ext cx="3086100" cy="365125"/>
          </a:xfrm>
        </p:spPr>
        <p:txBody>
          <a:bodyPr/>
          <a:lstStyle/>
          <a:p>
            <a:r>
              <a:rPr lang="zh-CN" altLang="en-US" dirty="0"/>
              <a:t>中国人民大学，陈传波</a:t>
            </a:r>
          </a:p>
        </p:txBody>
      </p:sp>
      <p:sp>
        <p:nvSpPr>
          <p:cNvPr id="9" name="日期占位符 8"/>
          <p:cNvSpPr>
            <a:spLocks noGrp="1"/>
          </p:cNvSpPr>
          <p:nvPr>
            <p:ph type="dt" sz="half" idx="10"/>
          </p:nvPr>
        </p:nvSpPr>
        <p:spPr>
          <a:xfrm>
            <a:off x="648629" y="6415241"/>
            <a:ext cx="2057400" cy="365125"/>
          </a:xfrm>
        </p:spPr>
        <p:txBody>
          <a:bodyPr/>
          <a:lstStyle/>
          <a:p>
            <a:fld id="{10EDF4D1-9BC0-47C8-8863-FA458381C24D}" type="datetime1">
              <a:rPr lang="zh-CN" altLang="en-US" smtClean="0"/>
              <a:t>2021/3/2</a:t>
            </a:fld>
            <a:endParaRPr lang="zh-CN" altLang="en-US"/>
          </a:p>
        </p:txBody>
      </p:sp>
      <p:sp>
        <p:nvSpPr>
          <p:cNvPr id="2" name="矩形 1"/>
          <p:cNvSpPr/>
          <p:nvPr/>
        </p:nvSpPr>
        <p:spPr>
          <a:xfrm>
            <a:off x="1311214" y="1974047"/>
            <a:ext cx="7582619" cy="1569660"/>
          </a:xfrm>
          <a:prstGeom prst="rect">
            <a:avLst/>
          </a:prstGeom>
        </p:spPr>
        <p:txBody>
          <a:bodyPr wrap="square">
            <a:spAutoFit/>
          </a:bodyPr>
          <a:lstStyle/>
          <a:p>
            <a:pPr>
              <a:lnSpc>
                <a:spcPct val="200000"/>
              </a:lnSpc>
            </a:pPr>
            <a:r>
              <a:rPr lang="en-US" altLang="zh-CN" sz="2400" b="1" dirty="0"/>
              <a:t>2.</a:t>
            </a:r>
            <a:r>
              <a:rPr lang="zh-CN" altLang="en-US" sz="2400" b="1" dirty="0"/>
              <a:t> 为什么一定要揪住内生性不放？</a:t>
            </a:r>
            <a:endParaRPr lang="en-US" altLang="zh-CN" sz="2400" b="1" dirty="0"/>
          </a:p>
          <a:p>
            <a:pPr lvl="1">
              <a:lnSpc>
                <a:spcPct val="200000"/>
              </a:lnSpc>
            </a:pPr>
            <a:r>
              <a:rPr lang="en-US" altLang="zh-CN" sz="2400" b="1" dirty="0"/>
              <a:t>--</a:t>
            </a:r>
            <a:r>
              <a:rPr lang="zh-CN" altLang="en-US" sz="2400" b="1" dirty="0"/>
              <a:t>如果存在内生性，忽略内生性将导致什么后果？</a:t>
            </a:r>
            <a:endParaRPr lang="en-US" altLang="zh-CN" sz="2400" b="1" dirty="0"/>
          </a:p>
        </p:txBody>
      </p:sp>
      <p:sp>
        <p:nvSpPr>
          <p:cNvPr id="3" name="矩形 2"/>
          <p:cNvSpPr/>
          <p:nvPr/>
        </p:nvSpPr>
        <p:spPr>
          <a:xfrm>
            <a:off x="1311213" y="3364680"/>
            <a:ext cx="6849373" cy="1569660"/>
          </a:xfrm>
          <a:prstGeom prst="rect">
            <a:avLst/>
          </a:prstGeom>
        </p:spPr>
        <p:txBody>
          <a:bodyPr wrap="square">
            <a:spAutoFit/>
          </a:bodyPr>
          <a:lstStyle/>
          <a:p>
            <a:pPr>
              <a:lnSpc>
                <a:spcPct val="200000"/>
              </a:lnSpc>
            </a:pPr>
            <a:r>
              <a:rPr lang="en-US" altLang="zh-CN" sz="2400" b="1" dirty="0"/>
              <a:t>3. </a:t>
            </a:r>
            <a:r>
              <a:rPr lang="zh-CN" altLang="en-US" sz="2400" b="1" dirty="0"/>
              <a:t>如何判断是否存在内生性？</a:t>
            </a:r>
            <a:endParaRPr lang="en-US" altLang="zh-CN" sz="2400" b="1" dirty="0"/>
          </a:p>
          <a:p>
            <a:pPr lvl="1">
              <a:lnSpc>
                <a:spcPct val="200000"/>
              </a:lnSpc>
            </a:pPr>
            <a:r>
              <a:rPr lang="en-US" altLang="zh-CN" sz="2400" b="1" dirty="0"/>
              <a:t>--</a:t>
            </a:r>
            <a:r>
              <a:rPr lang="zh-CN" altLang="en-US" sz="2400" b="1" dirty="0"/>
              <a:t>如何识别和检验是否存在内生性？</a:t>
            </a:r>
            <a:endParaRPr lang="en-US" altLang="zh-CN" sz="2400" b="1" dirty="0"/>
          </a:p>
        </p:txBody>
      </p:sp>
      <p:sp>
        <p:nvSpPr>
          <p:cNvPr id="4" name="矩形 3"/>
          <p:cNvSpPr/>
          <p:nvPr/>
        </p:nvSpPr>
        <p:spPr>
          <a:xfrm>
            <a:off x="1311212" y="4889961"/>
            <a:ext cx="6417398" cy="1569660"/>
          </a:xfrm>
          <a:prstGeom prst="rect">
            <a:avLst/>
          </a:prstGeom>
          <a:solidFill>
            <a:srgbClr val="FFFF00"/>
          </a:solidFill>
        </p:spPr>
        <p:txBody>
          <a:bodyPr wrap="square">
            <a:spAutoFit/>
          </a:bodyPr>
          <a:lstStyle/>
          <a:p>
            <a:pPr>
              <a:lnSpc>
                <a:spcPct val="200000"/>
              </a:lnSpc>
            </a:pPr>
            <a:r>
              <a:rPr lang="en-US" altLang="zh-CN" sz="2400" b="1" dirty="0"/>
              <a:t>4. </a:t>
            </a:r>
            <a:r>
              <a:rPr lang="zh-CN" altLang="en-US" sz="2400" b="1" dirty="0"/>
              <a:t>如何应对内生性？</a:t>
            </a:r>
            <a:endParaRPr lang="en-US" altLang="zh-CN" sz="2400" b="1" dirty="0"/>
          </a:p>
          <a:p>
            <a:pPr>
              <a:lnSpc>
                <a:spcPct val="200000"/>
              </a:lnSpc>
            </a:pPr>
            <a:r>
              <a:rPr lang="en-US" altLang="zh-CN" sz="2400" b="1" dirty="0"/>
              <a:t>        --ERM</a:t>
            </a:r>
            <a:r>
              <a:rPr lang="zh-CN" altLang="en-US" sz="2400" b="1" dirty="0"/>
              <a:t>如何处理内生性？</a:t>
            </a:r>
            <a:endParaRPr lang="en-US" altLang="zh-CN" sz="2400" b="1" dirty="0"/>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P spid="3" grpId="0"/>
      <p:bldP spid="4"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10777" y="964539"/>
            <a:ext cx="8115269" cy="830997"/>
          </a:xfrm>
          <a:prstGeom prst="rect">
            <a:avLst/>
          </a:prstGeom>
          <a:noFill/>
        </p:spPr>
        <p:txBody>
          <a:bodyPr wrap="square" rtlCol="0">
            <a:spAutoFit/>
          </a:bodyPr>
          <a:lstStyle/>
          <a:p>
            <a:r>
              <a:rPr lang="zh-CN" altLang="en-US" sz="2400" b="1" dirty="0"/>
              <a:t>内生变量 </a:t>
            </a:r>
            <a:r>
              <a:rPr lang="en-US" altLang="zh-CN" sz="2400" b="1" dirty="0"/>
              <a:t>Endogenous covariates</a:t>
            </a:r>
            <a:endParaRPr lang="en-US" altLang="zh-CN" sz="2400" dirty="0"/>
          </a:p>
          <a:p>
            <a:pPr lvl="1"/>
            <a:r>
              <a:rPr lang="en-US" altLang="zh-CN" sz="2400" b="1" dirty="0"/>
              <a:t>--IV: </a:t>
            </a:r>
            <a:r>
              <a:rPr lang="en-US" altLang="zh-CN" sz="2400" b="1" dirty="0" err="1"/>
              <a:t>ivregress</a:t>
            </a:r>
            <a:r>
              <a:rPr lang="en-US" altLang="zh-CN" sz="2400" b="1" dirty="0"/>
              <a:t>, 2SLS,reg3,GMM,SEM…</a:t>
            </a:r>
          </a:p>
        </p:txBody>
      </p:sp>
      <p:sp>
        <p:nvSpPr>
          <p:cNvPr id="14" name="矩形 13"/>
          <p:cNvSpPr/>
          <p:nvPr/>
        </p:nvSpPr>
        <p:spPr>
          <a:xfrm>
            <a:off x="0" y="192041"/>
            <a:ext cx="9144000" cy="584775"/>
          </a:xfrm>
          <a:prstGeom prst="rect">
            <a:avLst/>
          </a:prstGeom>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如何应对内生性？</a:t>
            </a:r>
          </a:p>
        </p:txBody>
      </p:sp>
      <p:sp>
        <p:nvSpPr>
          <p:cNvPr id="7" name="页脚占位符 6"/>
          <p:cNvSpPr>
            <a:spLocks noGrp="1"/>
          </p:cNvSpPr>
          <p:nvPr>
            <p:ph type="ftr" sz="quarter" idx="11"/>
          </p:nvPr>
        </p:nvSpPr>
        <p:spPr>
          <a:xfrm>
            <a:off x="3048929" y="6492875"/>
            <a:ext cx="3086100" cy="365125"/>
          </a:xfrm>
        </p:spPr>
        <p:txBody>
          <a:bodyPr/>
          <a:lstStyle/>
          <a:p>
            <a:r>
              <a:rPr lang="zh-CN" altLang="en-US" dirty="0"/>
              <a:t>中国人民大学，陈传波</a:t>
            </a:r>
          </a:p>
        </p:txBody>
      </p:sp>
      <p:sp>
        <p:nvSpPr>
          <p:cNvPr id="9" name="日期占位符 8"/>
          <p:cNvSpPr>
            <a:spLocks noGrp="1"/>
          </p:cNvSpPr>
          <p:nvPr>
            <p:ph type="dt" sz="half" idx="10"/>
          </p:nvPr>
        </p:nvSpPr>
        <p:spPr>
          <a:xfrm>
            <a:off x="648629" y="6492875"/>
            <a:ext cx="2057400" cy="365125"/>
          </a:xfrm>
        </p:spPr>
        <p:txBody>
          <a:bodyPr/>
          <a:lstStyle/>
          <a:p>
            <a:fld id="{10EDF4D1-9BC0-47C8-8863-FA458381C24D}" type="datetime1">
              <a:rPr lang="zh-CN" altLang="en-US" smtClean="0"/>
              <a:t>2021/3/2</a:t>
            </a:fld>
            <a:endParaRPr lang="zh-CN" altLang="en-US"/>
          </a:p>
        </p:txBody>
      </p:sp>
      <p:sp>
        <p:nvSpPr>
          <p:cNvPr id="2" name="矩形 1"/>
          <p:cNvSpPr/>
          <p:nvPr/>
        </p:nvSpPr>
        <p:spPr>
          <a:xfrm>
            <a:off x="767751" y="5338713"/>
            <a:ext cx="6728604" cy="1137106"/>
          </a:xfrm>
          <a:prstGeom prst="rect">
            <a:avLst/>
          </a:prstGeom>
          <a:solidFill>
            <a:srgbClr val="FFFF00"/>
          </a:solidFill>
        </p:spPr>
        <p:txBody>
          <a:bodyPr wrap="square">
            <a:spAutoFit/>
          </a:bodyPr>
          <a:lstStyle/>
          <a:p>
            <a:pPr>
              <a:lnSpc>
                <a:spcPct val="150000"/>
              </a:lnSpc>
            </a:pPr>
            <a:r>
              <a:rPr lang="zh-CN" altLang="en-US" sz="2400" b="1" dirty="0"/>
              <a:t>若以上问题交织在一起时（并发症），怎么办？</a:t>
            </a:r>
            <a:endParaRPr lang="en-US" altLang="zh-CN" sz="2400" b="1" dirty="0"/>
          </a:p>
          <a:p>
            <a:pPr lvl="1">
              <a:lnSpc>
                <a:spcPct val="150000"/>
              </a:lnSpc>
            </a:pPr>
            <a:r>
              <a:rPr lang="en-US" altLang="zh-CN" sz="2400" b="1" dirty="0"/>
              <a:t>--ERM</a:t>
            </a:r>
            <a:r>
              <a:rPr lang="zh-CN" altLang="en-US" sz="2400" b="1" dirty="0"/>
              <a:t>！</a:t>
            </a:r>
            <a:endParaRPr lang="en-US" altLang="zh-CN" sz="2400" b="1" dirty="0"/>
          </a:p>
        </p:txBody>
      </p:sp>
      <p:sp>
        <p:nvSpPr>
          <p:cNvPr id="3" name="矩形 2"/>
          <p:cNvSpPr/>
          <p:nvPr/>
        </p:nvSpPr>
        <p:spPr>
          <a:xfrm>
            <a:off x="715996" y="2060511"/>
            <a:ext cx="7944928" cy="830997"/>
          </a:xfrm>
          <a:prstGeom prst="rect">
            <a:avLst/>
          </a:prstGeom>
        </p:spPr>
        <p:txBody>
          <a:bodyPr wrap="square">
            <a:spAutoFit/>
          </a:bodyPr>
          <a:lstStyle/>
          <a:p>
            <a:r>
              <a:rPr lang="zh-CN" altLang="en-US" sz="2400" b="1" dirty="0"/>
              <a:t>内生样本选择</a:t>
            </a:r>
            <a:r>
              <a:rPr lang="en-US" altLang="zh-CN" sz="2400" b="1" dirty="0"/>
              <a:t>Endogenous/nonrandom </a:t>
            </a:r>
            <a:r>
              <a:rPr lang="zh-CN" altLang="en-US" sz="2400" b="1" dirty="0"/>
              <a:t> </a:t>
            </a:r>
            <a:r>
              <a:rPr lang="en-US" altLang="zh-CN" sz="2400" b="1" dirty="0"/>
              <a:t>sample selection</a:t>
            </a:r>
          </a:p>
          <a:p>
            <a:pPr lvl="1"/>
            <a:r>
              <a:rPr lang="en-US" altLang="zh-CN" sz="2400" b="1" dirty="0"/>
              <a:t>--</a:t>
            </a:r>
            <a:r>
              <a:rPr lang="en-US" altLang="zh-CN" sz="2400" b="1" dirty="0" err="1"/>
              <a:t>heckman</a:t>
            </a:r>
            <a:r>
              <a:rPr lang="en-US" altLang="zh-CN" sz="2400" b="1" dirty="0"/>
              <a:t>, </a:t>
            </a:r>
            <a:r>
              <a:rPr lang="en-US" altLang="zh-CN" sz="2400" b="1" dirty="0" err="1"/>
              <a:t>tobit</a:t>
            </a:r>
            <a:r>
              <a:rPr lang="zh-CN" altLang="en-US" sz="2400" b="1" dirty="0"/>
              <a:t>，</a:t>
            </a:r>
            <a:r>
              <a:rPr lang="en-US" altLang="zh-CN" sz="2400" b="1" dirty="0" err="1"/>
              <a:t>intreg</a:t>
            </a:r>
            <a:r>
              <a:rPr lang="en-US" altLang="zh-CN" sz="2400" b="1" dirty="0"/>
              <a:t> …</a:t>
            </a:r>
          </a:p>
        </p:txBody>
      </p:sp>
      <p:sp>
        <p:nvSpPr>
          <p:cNvPr id="4" name="矩形 3"/>
          <p:cNvSpPr/>
          <p:nvPr/>
        </p:nvSpPr>
        <p:spPr>
          <a:xfrm>
            <a:off x="703367" y="3076555"/>
            <a:ext cx="8315864" cy="830997"/>
          </a:xfrm>
          <a:prstGeom prst="rect">
            <a:avLst/>
          </a:prstGeom>
        </p:spPr>
        <p:txBody>
          <a:bodyPr wrap="square">
            <a:spAutoFit/>
          </a:bodyPr>
          <a:lstStyle/>
          <a:p>
            <a:r>
              <a:rPr lang="zh-CN" altLang="en-US" sz="2400" b="1" dirty="0"/>
              <a:t>内生处理指派</a:t>
            </a:r>
            <a:r>
              <a:rPr lang="en-US" altLang="zh-CN" sz="2400" b="1" dirty="0"/>
              <a:t>Endogenous/nonrandom treatment assignment</a:t>
            </a:r>
          </a:p>
          <a:p>
            <a:pPr lvl="1"/>
            <a:r>
              <a:rPr lang="en-US" altLang="zh-CN" sz="2400" b="1" dirty="0"/>
              <a:t>--</a:t>
            </a:r>
            <a:r>
              <a:rPr lang="en-US" altLang="zh-CN" sz="2400" b="1" dirty="0" err="1"/>
              <a:t>etregress</a:t>
            </a:r>
            <a:r>
              <a:rPr lang="en-US" altLang="zh-CN" sz="2400" b="1" dirty="0"/>
              <a:t>, </a:t>
            </a:r>
            <a:r>
              <a:rPr lang="en-US" altLang="zh-CN" sz="2400" b="1" dirty="0" err="1"/>
              <a:t>movestay</a:t>
            </a:r>
            <a:r>
              <a:rPr lang="en-US" altLang="zh-CN" sz="2400" b="1" dirty="0"/>
              <a:t>-</a:t>
            </a:r>
            <a:r>
              <a:rPr lang="en-US" altLang="zh-CN" sz="2400" dirty="0"/>
              <a:t>endogenous switching regression…</a:t>
            </a:r>
            <a:endParaRPr lang="en-US" altLang="zh-CN" sz="2400" b="1" dirty="0"/>
          </a:p>
        </p:txBody>
      </p:sp>
      <p:sp>
        <p:nvSpPr>
          <p:cNvPr id="5" name="矩形 4"/>
          <p:cNvSpPr/>
          <p:nvPr/>
        </p:nvSpPr>
        <p:spPr>
          <a:xfrm>
            <a:off x="699368" y="4230717"/>
            <a:ext cx="8319863" cy="830997"/>
          </a:xfrm>
          <a:prstGeom prst="rect">
            <a:avLst/>
          </a:prstGeom>
        </p:spPr>
        <p:txBody>
          <a:bodyPr wrap="square">
            <a:spAutoFit/>
          </a:bodyPr>
          <a:lstStyle/>
          <a:p>
            <a:r>
              <a:rPr lang="zh-CN" altLang="en-US" sz="2400" b="1" dirty="0"/>
              <a:t>随机效应</a:t>
            </a:r>
            <a:r>
              <a:rPr lang="en-US" altLang="zh-CN" sz="2400" b="1" dirty="0"/>
              <a:t>random-</a:t>
            </a:r>
            <a:r>
              <a:rPr lang="en-US" altLang="zh-CN" sz="2400" dirty="0"/>
              <a:t>effects or correlated within panels or groups</a:t>
            </a:r>
          </a:p>
          <a:p>
            <a:pPr lvl="1"/>
            <a:r>
              <a:rPr lang="en-US" altLang="zh-CN" sz="2400" b="1" dirty="0"/>
              <a:t>--</a:t>
            </a:r>
            <a:r>
              <a:rPr lang="en-US" altLang="zh-CN" sz="2400" b="1" dirty="0" err="1"/>
              <a:t>xt</a:t>
            </a:r>
            <a:r>
              <a:rPr lang="en-US" altLang="zh-CN" sz="2400" b="1" dirty="0"/>
              <a:t>: </a:t>
            </a:r>
            <a:r>
              <a:rPr lang="en-US" altLang="zh-CN" sz="2400" b="1" dirty="0" err="1"/>
              <a:t>xtreg</a:t>
            </a:r>
            <a:r>
              <a:rPr lang="en-US" altLang="zh-CN" sz="2400" b="1" dirty="0"/>
              <a:t>, </a:t>
            </a:r>
            <a:r>
              <a:rPr lang="en-US" altLang="zh-CN" sz="2400" b="1" dirty="0" err="1"/>
              <a:t>xtivregress</a:t>
            </a:r>
            <a:r>
              <a:rPr lang="en-US" altLang="zh-CN" sz="2400" b="1" dirty="0"/>
              <a:t>, </a:t>
            </a:r>
            <a:r>
              <a:rPr lang="en-US" altLang="zh-CN" sz="2400" b="1" dirty="0" err="1"/>
              <a:t>xtprobit</a:t>
            </a:r>
            <a:r>
              <a:rPr lang="en-US" altLang="zh-CN" sz="2400" b="1"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animBg="1"/>
      <p:bldP spid="3" grpId="0"/>
      <p:bldP spid="4" grpId="0"/>
      <p:bldP spid="5"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815380" y="988997"/>
            <a:ext cx="5303597" cy="1460272"/>
          </a:xfrm>
          <a:prstGeom prst="rect">
            <a:avLst/>
          </a:prstGeom>
          <a:noFill/>
        </p:spPr>
        <p:txBody>
          <a:bodyPr wrap="square" rtlCol="0">
            <a:spAutoFit/>
          </a:bodyPr>
          <a:lstStyle/>
          <a:p>
            <a:pPr>
              <a:lnSpc>
                <a:spcPct val="200000"/>
              </a:lnSpc>
            </a:pPr>
            <a:r>
              <a:rPr lang="en-US" altLang="zh-CN" sz="2400" b="1" dirty="0"/>
              <a:t>1.</a:t>
            </a:r>
            <a:r>
              <a:rPr lang="zh-CN" altLang="en-US" sz="2400" b="1" dirty="0"/>
              <a:t>离散内生变量</a:t>
            </a:r>
            <a:endParaRPr lang="en-US" altLang="zh-CN" sz="2400" b="1" dirty="0"/>
          </a:p>
          <a:p>
            <a:pPr>
              <a:lnSpc>
                <a:spcPct val="200000"/>
              </a:lnSpc>
            </a:pPr>
            <a:r>
              <a:rPr lang="en-US" altLang="zh-CN" sz="2400" b="1" dirty="0"/>
              <a:t>2.</a:t>
            </a:r>
            <a:r>
              <a:rPr lang="zh-CN" altLang="en-US" sz="2400" b="1" dirty="0"/>
              <a:t>非线性内生变量</a:t>
            </a:r>
            <a:endParaRPr lang="en-US" altLang="zh-CN" sz="2400" b="1" dirty="0"/>
          </a:p>
        </p:txBody>
      </p:sp>
      <p:sp>
        <p:nvSpPr>
          <p:cNvPr id="14" name="矩形 13"/>
          <p:cNvSpPr/>
          <p:nvPr/>
        </p:nvSpPr>
        <p:spPr>
          <a:xfrm>
            <a:off x="0" y="192041"/>
            <a:ext cx="9144000" cy="646331"/>
          </a:xfrm>
          <a:prstGeom prst="rect">
            <a:avLst/>
          </a:prstGeom>
        </p:spPr>
        <p:txBody>
          <a:bodyPr wrap="square">
            <a:spAutoFit/>
          </a:bodyPr>
          <a:lstStyle/>
          <a:p>
            <a:pPr algn="ctr"/>
            <a:r>
              <a:rPr lang="zh-CN" altLang="en-US" sz="3600" dirty="0">
                <a:latin typeface="微软雅黑" panose="020B0503020204020204" pitchFamily="34" charset="-122"/>
                <a:ea typeface="微软雅黑" panose="020B0503020204020204" pitchFamily="34" charset="-122"/>
              </a:rPr>
              <a:t>内生变量的各种复杂情形</a:t>
            </a:r>
          </a:p>
        </p:txBody>
      </p:sp>
      <p:sp>
        <p:nvSpPr>
          <p:cNvPr id="7" name="页脚占位符 6"/>
          <p:cNvSpPr>
            <a:spLocks noGrp="1"/>
          </p:cNvSpPr>
          <p:nvPr>
            <p:ph type="ftr" sz="quarter" idx="11"/>
          </p:nvPr>
        </p:nvSpPr>
        <p:spPr>
          <a:xfrm>
            <a:off x="3048929" y="6492875"/>
            <a:ext cx="3086100" cy="365125"/>
          </a:xfrm>
        </p:spPr>
        <p:txBody>
          <a:bodyPr/>
          <a:lstStyle/>
          <a:p>
            <a:r>
              <a:rPr lang="zh-CN" altLang="en-US" dirty="0"/>
              <a:t>中国人民大学，陈传波</a:t>
            </a:r>
          </a:p>
        </p:txBody>
      </p:sp>
      <p:sp>
        <p:nvSpPr>
          <p:cNvPr id="9" name="日期占位符 8"/>
          <p:cNvSpPr>
            <a:spLocks noGrp="1"/>
          </p:cNvSpPr>
          <p:nvPr>
            <p:ph type="dt" sz="half" idx="10"/>
          </p:nvPr>
        </p:nvSpPr>
        <p:spPr>
          <a:xfrm>
            <a:off x="648629" y="6492875"/>
            <a:ext cx="2057400" cy="365125"/>
          </a:xfrm>
        </p:spPr>
        <p:txBody>
          <a:bodyPr/>
          <a:lstStyle/>
          <a:p>
            <a:fld id="{10EDF4D1-9BC0-47C8-8863-FA458381C24D}" type="datetime1">
              <a:rPr lang="zh-CN" altLang="en-US" smtClean="0"/>
              <a:t>2021/3/2</a:t>
            </a:fld>
            <a:endParaRPr lang="zh-CN" altLang="en-US"/>
          </a:p>
        </p:txBody>
      </p:sp>
      <p:sp>
        <p:nvSpPr>
          <p:cNvPr id="2" name="矩形 1"/>
          <p:cNvSpPr/>
          <p:nvPr/>
        </p:nvSpPr>
        <p:spPr>
          <a:xfrm>
            <a:off x="1792226" y="5166700"/>
            <a:ext cx="2674952" cy="954107"/>
          </a:xfrm>
          <a:prstGeom prst="rect">
            <a:avLst/>
          </a:prstGeom>
          <a:solidFill>
            <a:srgbClr val="FFFF00"/>
          </a:solidFill>
        </p:spPr>
        <p:txBody>
          <a:bodyPr wrap="square" anchor="t">
            <a:spAutoFit/>
          </a:bodyPr>
          <a:lstStyle/>
          <a:p>
            <a:pPr>
              <a:lnSpc>
                <a:spcPct val="200000"/>
              </a:lnSpc>
            </a:pPr>
            <a:r>
              <a:rPr lang="en-US" altLang="zh-CN" sz="2800" b="1" dirty="0"/>
              <a:t>Yes, ERM can</a:t>
            </a:r>
            <a:r>
              <a:rPr lang="zh-CN" altLang="en-US" sz="2800" b="1" dirty="0"/>
              <a:t>！</a:t>
            </a:r>
            <a:endParaRPr lang="en-US" altLang="zh-CN" sz="2800" b="1" dirty="0"/>
          </a:p>
        </p:txBody>
      </p:sp>
      <p:sp>
        <p:nvSpPr>
          <p:cNvPr id="8" name="文本框 7"/>
          <p:cNvSpPr txBox="1"/>
          <p:nvPr/>
        </p:nvSpPr>
        <p:spPr>
          <a:xfrm>
            <a:off x="1801451" y="2510927"/>
            <a:ext cx="5303597" cy="1460272"/>
          </a:xfrm>
          <a:prstGeom prst="rect">
            <a:avLst/>
          </a:prstGeom>
          <a:noFill/>
        </p:spPr>
        <p:txBody>
          <a:bodyPr wrap="square" rtlCol="0">
            <a:spAutoFit/>
          </a:bodyPr>
          <a:lstStyle/>
          <a:p>
            <a:pPr>
              <a:lnSpc>
                <a:spcPct val="200000"/>
              </a:lnSpc>
            </a:pPr>
            <a:r>
              <a:rPr lang="en-US" altLang="zh-CN" sz="2400" b="1" dirty="0"/>
              <a:t>3.</a:t>
            </a:r>
            <a:r>
              <a:rPr lang="zh-CN" altLang="en-US" sz="2400" b="1" dirty="0"/>
              <a:t>多个内生变量交互</a:t>
            </a:r>
            <a:endParaRPr lang="en-US" altLang="zh-CN" sz="2400" b="1" dirty="0"/>
          </a:p>
          <a:p>
            <a:pPr>
              <a:lnSpc>
                <a:spcPct val="200000"/>
              </a:lnSpc>
            </a:pPr>
            <a:r>
              <a:rPr lang="en-US" altLang="zh-CN" sz="2400" b="1" dirty="0"/>
              <a:t>4.</a:t>
            </a:r>
            <a:r>
              <a:rPr lang="zh-CN" altLang="en-US" sz="2400" b="1" dirty="0"/>
              <a:t>内生变量与外生变量交互</a:t>
            </a:r>
            <a:endParaRPr lang="en-US" altLang="zh-CN" sz="2400" b="1" dirty="0"/>
          </a:p>
        </p:txBody>
      </p:sp>
      <p:sp>
        <p:nvSpPr>
          <p:cNvPr id="10" name="文本框 9"/>
          <p:cNvSpPr txBox="1"/>
          <p:nvPr/>
        </p:nvSpPr>
        <p:spPr>
          <a:xfrm>
            <a:off x="1815380" y="4085617"/>
            <a:ext cx="5303597" cy="721608"/>
          </a:xfrm>
          <a:prstGeom prst="rect">
            <a:avLst/>
          </a:prstGeom>
          <a:noFill/>
        </p:spPr>
        <p:txBody>
          <a:bodyPr wrap="square" rtlCol="0">
            <a:spAutoFit/>
          </a:bodyPr>
          <a:lstStyle/>
          <a:p>
            <a:pPr>
              <a:lnSpc>
                <a:spcPct val="200000"/>
              </a:lnSpc>
            </a:pPr>
            <a:r>
              <a:rPr lang="en-US" altLang="zh-CN" sz="2400" b="1" dirty="0"/>
              <a:t>5.</a:t>
            </a:r>
            <a:r>
              <a:rPr lang="zh-CN" altLang="en-US" sz="2400" b="1" dirty="0"/>
              <a:t>内生变量的内生变量</a:t>
            </a:r>
            <a:endParaRPr lang="en-US" altLang="zh-CN"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animBg="1"/>
      <p:bldP spid="8" grpId="0"/>
      <p:bldP spid="10"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380143" y="4374977"/>
            <a:ext cx="2713771" cy="583108"/>
          </a:xfrm>
          <a:prstGeom prst="rect">
            <a:avLst/>
          </a:prstGeom>
          <a:noFill/>
        </p:spPr>
        <p:txBody>
          <a:bodyPr wrap="square" rtlCol="0">
            <a:spAutoFit/>
          </a:bodyPr>
          <a:lstStyle/>
          <a:p>
            <a:pPr>
              <a:lnSpc>
                <a:spcPct val="150000"/>
              </a:lnSpc>
            </a:pPr>
            <a:r>
              <a:rPr lang="zh-CN" altLang="en-US" sz="2400" b="1" dirty="0"/>
              <a:t>面板数据</a:t>
            </a:r>
            <a:endParaRPr lang="en-US" altLang="zh-CN" sz="2400" b="1" dirty="0"/>
          </a:p>
        </p:txBody>
      </p:sp>
      <p:sp>
        <p:nvSpPr>
          <p:cNvPr id="14" name="矩形 13"/>
          <p:cNvSpPr/>
          <p:nvPr/>
        </p:nvSpPr>
        <p:spPr>
          <a:xfrm>
            <a:off x="0" y="192041"/>
            <a:ext cx="9144000" cy="646331"/>
          </a:xfrm>
          <a:prstGeom prst="rect">
            <a:avLst/>
          </a:prstGeom>
        </p:spPr>
        <p:txBody>
          <a:bodyPr wrap="square">
            <a:spAutoFit/>
          </a:bodyPr>
          <a:lstStyle/>
          <a:p>
            <a:pPr algn="ctr"/>
            <a:r>
              <a:rPr lang="zh-CN" altLang="en-US" sz="3600" dirty="0">
                <a:latin typeface="微软雅黑" panose="020B0503020204020204" pitchFamily="34" charset="-122"/>
                <a:ea typeface="微软雅黑" panose="020B0503020204020204" pitchFamily="34" charset="-122"/>
              </a:rPr>
              <a:t>因变量的复杂情形</a:t>
            </a:r>
          </a:p>
        </p:txBody>
      </p:sp>
      <p:sp>
        <p:nvSpPr>
          <p:cNvPr id="7" name="页脚占位符 6"/>
          <p:cNvSpPr>
            <a:spLocks noGrp="1"/>
          </p:cNvSpPr>
          <p:nvPr>
            <p:ph type="ftr" sz="quarter" idx="11"/>
          </p:nvPr>
        </p:nvSpPr>
        <p:spPr>
          <a:xfrm>
            <a:off x="3048929" y="6492875"/>
            <a:ext cx="3086100" cy="365125"/>
          </a:xfrm>
        </p:spPr>
        <p:txBody>
          <a:bodyPr/>
          <a:lstStyle/>
          <a:p>
            <a:r>
              <a:rPr lang="zh-CN" altLang="en-US" dirty="0"/>
              <a:t>中国人民大学，陈传波</a:t>
            </a:r>
          </a:p>
        </p:txBody>
      </p:sp>
      <p:sp>
        <p:nvSpPr>
          <p:cNvPr id="9" name="日期占位符 8"/>
          <p:cNvSpPr>
            <a:spLocks noGrp="1"/>
          </p:cNvSpPr>
          <p:nvPr>
            <p:ph type="dt" sz="half" idx="10"/>
          </p:nvPr>
        </p:nvSpPr>
        <p:spPr>
          <a:xfrm>
            <a:off x="648629" y="6492875"/>
            <a:ext cx="2057400" cy="365125"/>
          </a:xfrm>
        </p:spPr>
        <p:txBody>
          <a:bodyPr/>
          <a:lstStyle/>
          <a:p>
            <a:fld id="{10EDF4D1-9BC0-47C8-8863-FA458381C24D}" type="datetime1">
              <a:rPr lang="zh-CN" altLang="en-US" smtClean="0"/>
              <a:t>2021/3/2</a:t>
            </a:fld>
            <a:endParaRPr lang="zh-CN" altLang="en-US"/>
          </a:p>
        </p:txBody>
      </p:sp>
      <p:graphicFrame>
        <p:nvGraphicFramePr>
          <p:cNvPr id="8" name="对象 7"/>
          <p:cNvGraphicFramePr>
            <a:graphicFrameLocks noChangeAspect="1"/>
          </p:cNvGraphicFramePr>
          <p:nvPr/>
        </p:nvGraphicFramePr>
        <p:xfrm>
          <a:off x="4308998" y="1012761"/>
          <a:ext cx="989013" cy="527050"/>
        </p:xfrm>
        <a:graphic>
          <a:graphicData uri="http://schemas.openxmlformats.org/presentationml/2006/ole">
            <mc:AlternateContent xmlns:mc="http://schemas.openxmlformats.org/markup-compatibility/2006">
              <mc:Choice xmlns:v="urn:schemas-microsoft-com:vml" Requires="v">
                <p:oleObj spid="_x0000_s945371" name="公式" r:id="rId3" imgW="9144000" imgH="4876800" progId="Equation.3">
                  <p:embed/>
                </p:oleObj>
              </mc:Choice>
              <mc:Fallback>
                <p:oleObj name="公式" r:id="rId3" imgW="9144000" imgH="4876800" progId="Equation.3">
                  <p:embed/>
                  <p:pic>
                    <p:nvPicPr>
                      <p:cNvPr id="0" name="图片 945348"/>
                      <p:cNvPicPr/>
                      <p:nvPr/>
                    </p:nvPicPr>
                    <p:blipFill>
                      <a:blip r:embed="rId4"/>
                      <a:stretch>
                        <a:fillRect/>
                      </a:stretch>
                    </p:blipFill>
                    <p:spPr>
                      <a:xfrm>
                        <a:off x="4308998" y="1012761"/>
                        <a:ext cx="989013" cy="527050"/>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4341542" y="2238669"/>
          <a:ext cx="1450975" cy="527050"/>
        </p:xfrm>
        <a:graphic>
          <a:graphicData uri="http://schemas.openxmlformats.org/presentationml/2006/ole">
            <mc:AlternateContent xmlns:mc="http://schemas.openxmlformats.org/markup-compatibility/2006">
              <mc:Choice xmlns:v="urn:schemas-microsoft-com:vml" Requires="v">
                <p:oleObj spid="_x0000_s945372" name="公式" r:id="rId5" imgW="13411200" imgH="4876800" progId="Equation.3">
                  <p:embed/>
                </p:oleObj>
              </mc:Choice>
              <mc:Fallback>
                <p:oleObj name="公式" r:id="rId5" imgW="13411200" imgH="4876800" progId="Equation.3">
                  <p:embed/>
                  <p:pic>
                    <p:nvPicPr>
                      <p:cNvPr id="0" name="图片 945349"/>
                      <p:cNvPicPr/>
                      <p:nvPr/>
                    </p:nvPicPr>
                    <p:blipFill>
                      <a:blip r:embed="rId6"/>
                      <a:stretch>
                        <a:fillRect/>
                      </a:stretch>
                    </p:blipFill>
                    <p:spPr>
                      <a:xfrm>
                        <a:off x="4341542" y="2238669"/>
                        <a:ext cx="1450975" cy="527050"/>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4341542" y="3467200"/>
          <a:ext cx="2043113" cy="527050"/>
        </p:xfrm>
        <a:graphic>
          <a:graphicData uri="http://schemas.openxmlformats.org/presentationml/2006/ole">
            <mc:AlternateContent xmlns:mc="http://schemas.openxmlformats.org/markup-compatibility/2006">
              <mc:Choice xmlns:v="urn:schemas-microsoft-com:vml" Requires="v">
                <p:oleObj spid="_x0000_s945373" name="公式" r:id="rId7" imgW="18897600" imgH="4876800" progId="Equation.3">
                  <p:embed/>
                </p:oleObj>
              </mc:Choice>
              <mc:Fallback>
                <p:oleObj name="公式" r:id="rId7" imgW="18897600" imgH="4876800" progId="Equation.3">
                  <p:embed/>
                  <p:pic>
                    <p:nvPicPr>
                      <p:cNvPr id="0" name="图片 945350"/>
                      <p:cNvPicPr/>
                      <p:nvPr/>
                    </p:nvPicPr>
                    <p:blipFill>
                      <a:blip r:embed="rId8"/>
                      <a:stretch>
                        <a:fillRect/>
                      </a:stretch>
                    </p:blipFill>
                    <p:spPr>
                      <a:xfrm>
                        <a:off x="4341542" y="3467200"/>
                        <a:ext cx="2043113" cy="527050"/>
                      </a:xfrm>
                      <a:prstGeom prst="rect">
                        <a:avLst/>
                      </a:prstGeom>
                    </p:spPr>
                  </p:pic>
                </p:oleObj>
              </mc:Fallback>
            </mc:AlternateContent>
          </a:graphicData>
        </a:graphic>
      </p:graphicFrame>
      <p:sp>
        <p:nvSpPr>
          <p:cNvPr id="12" name="矩形 11"/>
          <p:cNvSpPr/>
          <p:nvPr/>
        </p:nvSpPr>
        <p:spPr>
          <a:xfrm>
            <a:off x="1380143" y="5838770"/>
            <a:ext cx="4142590" cy="826445"/>
          </a:xfrm>
          <a:prstGeom prst="rect">
            <a:avLst/>
          </a:prstGeom>
          <a:solidFill>
            <a:srgbClr val="FFFF00"/>
          </a:solidFill>
        </p:spPr>
        <p:txBody>
          <a:bodyPr wrap="square">
            <a:spAutoFit/>
          </a:bodyPr>
          <a:lstStyle/>
          <a:p>
            <a:pPr>
              <a:lnSpc>
                <a:spcPct val="200000"/>
              </a:lnSpc>
            </a:pPr>
            <a:r>
              <a:rPr lang="en-US" altLang="zh-CN" sz="2800" b="1" dirty="0"/>
              <a:t>Yes, ERM can</a:t>
            </a:r>
            <a:r>
              <a:rPr lang="zh-CN" altLang="en-US" sz="2800" b="1" dirty="0"/>
              <a:t>！</a:t>
            </a:r>
            <a:endParaRPr lang="en-US" altLang="zh-CN" sz="2800" b="1" dirty="0"/>
          </a:p>
        </p:txBody>
      </p:sp>
      <p:graphicFrame>
        <p:nvGraphicFramePr>
          <p:cNvPr id="13" name="对象 12"/>
          <p:cNvGraphicFramePr>
            <a:graphicFrameLocks noChangeAspect="1"/>
          </p:cNvGraphicFramePr>
          <p:nvPr/>
        </p:nvGraphicFramePr>
        <p:xfrm>
          <a:off x="4539980" y="4380832"/>
          <a:ext cx="493712" cy="592137"/>
        </p:xfrm>
        <a:graphic>
          <a:graphicData uri="http://schemas.openxmlformats.org/presentationml/2006/ole">
            <mc:AlternateContent xmlns:mc="http://schemas.openxmlformats.org/markup-compatibility/2006">
              <mc:Choice xmlns:v="urn:schemas-microsoft-com:vml" Requires="v">
                <p:oleObj spid="_x0000_s945374" name="公式" r:id="rId9" imgW="4572000" imgH="5486400" progId="Equation.3">
                  <p:embed/>
                </p:oleObj>
              </mc:Choice>
              <mc:Fallback>
                <p:oleObj name="公式" r:id="rId9" imgW="4572000" imgH="5486400" progId="Equation.3">
                  <p:embed/>
                  <p:pic>
                    <p:nvPicPr>
                      <p:cNvPr id="0" name="图片 945351"/>
                      <p:cNvPicPr/>
                      <p:nvPr/>
                    </p:nvPicPr>
                    <p:blipFill>
                      <a:blip r:embed="rId10"/>
                      <a:stretch>
                        <a:fillRect/>
                      </a:stretch>
                    </p:blipFill>
                    <p:spPr>
                      <a:xfrm>
                        <a:off x="4539980" y="4380832"/>
                        <a:ext cx="493712" cy="592137"/>
                      </a:xfrm>
                      <a:prstGeom prst="rect">
                        <a:avLst/>
                      </a:prstGeom>
                    </p:spPr>
                  </p:pic>
                </p:oleObj>
              </mc:Fallback>
            </mc:AlternateContent>
          </a:graphicData>
        </a:graphic>
      </p:graphicFrame>
      <p:graphicFrame>
        <p:nvGraphicFramePr>
          <p:cNvPr id="15" name="对象 14"/>
          <p:cNvGraphicFramePr>
            <a:graphicFrameLocks noChangeAspect="1"/>
          </p:cNvGraphicFramePr>
          <p:nvPr/>
        </p:nvGraphicFramePr>
        <p:xfrm>
          <a:off x="4506642" y="4931618"/>
          <a:ext cx="527050" cy="623888"/>
        </p:xfrm>
        <a:graphic>
          <a:graphicData uri="http://schemas.openxmlformats.org/presentationml/2006/ole">
            <mc:AlternateContent xmlns:mc="http://schemas.openxmlformats.org/markup-compatibility/2006">
              <mc:Choice xmlns:v="urn:schemas-microsoft-com:vml" Requires="v">
                <p:oleObj spid="_x0000_s945375" name="公式" r:id="rId11" imgW="4876800" imgH="5791200" progId="Equation.3">
                  <p:embed/>
                </p:oleObj>
              </mc:Choice>
              <mc:Fallback>
                <p:oleObj name="公式" r:id="rId11" imgW="4876800" imgH="5791200" progId="Equation.3">
                  <p:embed/>
                  <p:pic>
                    <p:nvPicPr>
                      <p:cNvPr id="0" name="图片 945352"/>
                      <p:cNvPicPr/>
                      <p:nvPr/>
                    </p:nvPicPr>
                    <p:blipFill>
                      <a:blip r:embed="rId12"/>
                      <a:stretch>
                        <a:fillRect/>
                      </a:stretch>
                    </p:blipFill>
                    <p:spPr>
                      <a:xfrm>
                        <a:off x="4506642" y="4931618"/>
                        <a:ext cx="527050" cy="623888"/>
                      </a:xfrm>
                      <a:prstGeom prst="rect">
                        <a:avLst/>
                      </a:prstGeom>
                    </p:spPr>
                  </p:pic>
                </p:oleObj>
              </mc:Fallback>
            </mc:AlternateContent>
          </a:graphicData>
        </a:graphic>
      </p:graphicFrame>
      <p:sp>
        <p:nvSpPr>
          <p:cNvPr id="2" name="矩形 1"/>
          <p:cNvSpPr/>
          <p:nvPr/>
        </p:nvSpPr>
        <p:spPr>
          <a:xfrm>
            <a:off x="1380143" y="916404"/>
            <a:ext cx="2350323" cy="646331"/>
          </a:xfrm>
          <a:prstGeom prst="rect">
            <a:avLst/>
          </a:prstGeom>
        </p:spPr>
        <p:txBody>
          <a:bodyPr wrap="none">
            <a:spAutoFit/>
          </a:bodyPr>
          <a:lstStyle/>
          <a:p>
            <a:pPr>
              <a:lnSpc>
                <a:spcPct val="150000"/>
              </a:lnSpc>
            </a:pPr>
            <a:r>
              <a:rPr lang="zh-CN" altLang="en-US" sz="2400" b="1" dirty="0"/>
              <a:t>不受限连续变量</a:t>
            </a:r>
            <a:endParaRPr lang="en-US" altLang="zh-CN" sz="2400" b="1" dirty="0"/>
          </a:p>
        </p:txBody>
      </p:sp>
      <p:sp>
        <p:nvSpPr>
          <p:cNvPr id="3" name="矩形 2"/>
          <p:cNvSpPr/>
          <p:nvPr/>
        </p:nvSpPr>
        <p:spPr>
          <a:xfrm>
            <a:off x="1380143" y="1669779"/>
            <a:ext cx="4572000" cy="1200329"/>
          </a:xfrm>
          <a:prstGeom prst="rect">
            <a:avLst/>
          </a:prstGeom>
        </p:spPr>
        <p:txBody>
          <a:bodyPr>
            <a:spAutoFit/>
          </a:bodyPr>
          <a:lstStyle/>
          <a:p>
            <a:pPr>
              <a:lnSpc>
                <a:spcPct val="150000"/>
              </a:lnSpc>
            </a:pPr>
            <a:r>
              <a:rPr lang="zh-CN" altLang="en-US" sz="2400" b="1" dirty="0"/>
              <a:t>受限因变量</a:t>
            </a:r>
            <a:endParaRPr lang="en-US" altLang="zh-CN" sz="2400" b="1" dirty="0"/>
          </a:p>
          <a:p>
            <a:pPr lvl="1">
              <a:lnSpc>
                <a:spcPct val="150000"/>
              </a:lnSpc>
            </a:pPr>
            <a:r>
              <a:rPr lang="zh-CN" altLang="en-US" sz="2400" b="1" dirty="0"/>
              <a:t>区间变量</a:t>
            </a:r>
            <a:endParaRPr lang="en-US" altLang="zh-CN" sz="2400" b="1" dirty="0"/>
          </a:p>
        </p:txBody>
      </p:sp>
      <p:sp>
        <p:nvSpPr>
          <p:cNvPr id="4" name="矩形 3"/>
          <p:cNvSpPr/>
          <p:nvPr/>
        </p:nvSpPr>
        <p:spPr>
          <a:xfrm>
            <a:off x="1380143" y="2890753"/>
            <a:ext cx="2477003" cy="1200329"/>
          </a:xfrm>
          <a:prstGeom prst="rect">
            <a:avLst/>
          </a:prstGeom>
        </p:spPr>
        <p:txBody>
          <a:bodyPr wrap="square">
            <a:spAutoFit/>
          </a:bodyPr>
          <a:lstStyle/>
          <a:p>
            <a:pPr lvl="1">
              <a:lnSpc>
                <a:spcPct val="150000"/>
              </a:lnSpc>
            </a:pPr>
            <a:r>
              <a:rPr lang="en-US" altLang="zh-CN" sz="2400" b="1" dirty="0"/>
              <a:t>0-1</a:t>
            </a:r>
          </a:p>
          <a:p>
            <a:pPr lvl="1">
              <a:lnSpc>
                <a:spcPct val="150000"/>
              </a:lnSpc>
            </a:pPr>
            <a:r>
              <a:rPr lang="zh-CN" altLang="en-US" sz="2400" b="1" dirty="0"/>
              <a:t>序次离散</a:t>
            </a:r>
            <a:endParaRPr lang="en-US" altLang="zh-CN" sz="2400" b="1" dirty="0"/>
          </a:p>
        </p:txBody>
      </p:sp>
      <p:sp>
        <p:nvSpPr>
          <p:cNvPr id="5" name="矩形 4"/>
          <p:cNvSpPr/>
          <p:nvPr/>
        </p:nvSpPr>
        <p:spPr>
          <a:xfrm>
            <a:off x="1380143" y="5043966"/>
            <a:ext cx="1422184" cy="583108"/>
          </a:xfrm>
          <a:prstGeom prst="rect">
            <a:avLst/>
          </a:prstGeom>
        </p:spPr>
        <p:txBody>
          <a:bodyPr wrap="none">
            <a:spAutoFit/>
          </a:bodyPr>
          <a:lstStyle/>
          <a:p>
            <a:pPr>
              <a:lnSpc>
                <a:spcPct val="150000"/>
              </a:lnSpc>
            </a:pPr>
            <a:r>
              <a:rPr lang="zh-CN" altLang="en-US" sz="2400" b="1" dirty="0"/>
              <a:t>分层数据</a:t>
            </a:r>
            <a:endParaRPr lang="en-US" altLang="zh-CN"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animBg="1"/>
      <p:bldP spid="2" grpId="0"/>
      <p:bldP spid="3" grpId="0"/>
      <p:bldP spid="4" grpId="0"/>
      <p:bldP spid="5"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9979" y="103499"/>
            <a:ext cx="9144000" cy="646331"/>
          </a:xfrm>
          <a:prstGeom prst="rect">
            <a:avLst/>
          </a:prstGeom>
        </p:spPr>
        <p:txBody>
          <a:bodyPr wrap="square">
            <a:spAutoFit/>
          </a:bodyPr>
          <a:lstStyle/>
          <a:p>
            <a:pPr algn="ctr"/>
            <a:r>
              <a:rPr lang="en-US" altLang="zh-CN" sz="3600" dirty="0">
                <a:latin typeface="微软雅黑" panose="020B0503020204020204" pitchFamily="34" charset="-122"/>
                <a:ea typeface="微软雅黑" panose="020B0503020204020204" pitchFamily="34" charset="-122"/>
              </a:rPr>
              <a:t>ERM</a:t>
            </a:r>
            <a:r>
              <a:rPr lang="zh-CN" altLang="en-US" sz="3600" dirty="0">
                <a:solidFill>
                  <a:srgbClr val="FF0000"/>
                </a:solidFill>
                <a:latin typeface="微软雅黑" panose="020B0503020204020204" pitchFamily="34" charset="-122"/>
                <a:ea typeface="微软雅黑" panose="020B0503020204020204" pitchFamily="34" charset="-122"/>
              </a:rPr>
              <a:t>同时应对</a:t>
            </a:r>
            <a:r>
              <a:rPr lang="zh-CN" altLang="en-US" sz="3600" dirty="0">
                <a:latin typeface="微软雅黑" panose="020B0503020204020204" pitchFamily="34" charset="-122"/>
                <a:ea typeface="微软雅黑" panose="020B0503020204020204" pitchFamily="34" charset="-122"/>
              </a:rPr>
              <a:t>多种内生性</a:t>
            </a:r>
          </a:p>
        </p:txBody>
      </p:sp>
      <p:sp>
        <p:nvSpPr>
          <p:cNvPr id="7" name="页脚占位符 6"/>
          <p:cNvSpPr>
            <a:spLocks noGrp="1"/>
          </p:cNvSpPr>
          <p:nvPr>
            <p:ph type="ftr" sz="quarter" idx="11"/>
          </p:nvPr>
        </p:nvSpPr>
        <p:spPr>
          <a:xfrm>
            <a:off x="3048929" y="6492875"/>
            <a:ext cx="3086100" cy="365125"/>
          </a:xfrm>
        </p:spPr>
        <p:txBody>
          <a:bodyPr/>
          <a:lstStyle/>
          <a:p>
            <a:r>
              <a:rPr lang="zh-CN" altLang="en-US" dirty="0"/>
              <a:t>中国人民大学，陈传波</a:t>
            </a:r>
          </a:p>
        </p:txBody>
      </p:sp>
      <p:sp>
        <p:nvSpPr>
          <p:cNvPr id="9" name="日期占位符 8"/>
          <p:cNvSpPr>
            <a:spLocks noGrp="1"/>
          </p:cNvSpPr>
          <p:nvPr>
            <p:ph type="dt" sz="half" idx="10"/>
          </p:nvPr>
        </p:nvSpPr>
        <p:spPr>
          <a:xfrm>
            <a:off x="648629" y="6492875"/>
            <a:ext cx="2057400" cy="365125"/>
          </a:xfrm>
        </p:spPr>
        <p:txBody>
          <a:bodyPr/>
          <a:lstStyle/>
          <a:p>
            <a:fld id="{10EDF4D1-9BC0-47C8-8863-FA458381C24D}" type="datetime1">
              <a:rPr lang="zh-CN" altLang="en-US" smtClean="0"/>
              <a:t>2021/3/2</a:t>
            </a:fld>
            <a:endParaRPr lang="zh-CN" altLang="en-US"/>
          </a:p>
        </p:txBody>
      </p:sp>
      <p:sp>
        <p:nvSpPr>
          <p:cNvPr id="15" name="文本框 14"/>
          <p:cNvSpPr txBox="1"/>
          <p:nvPr/>
        </p:nvSpPr>
        <p:spPr>
          <a:xfrm>
            <a:off x="500332" y="3305534"/>
            <a:ext cx="8143336" cy="3416320"/>
          </a:xfrm>
          <a:prstGeom prst="rect">
            <a:avLst/>
          </a:prstGeom>
          <a:solidFill>
            <a:srgbClr val="92D050"/>
          </a:solidFill>
        </p:spPr>
        <p:txBody>
          <a:bodyPr wrap="square" rtlCol="0">
            <a:spAutoFit/>
          </a:bodyPr>
          <a:lstStyle/>
          <a:p>
            <a:pPr>
              <a:lnSpc>
                <a:spcPct val="150000"/>
              </a:lnSpc>
            </a:pPr>
            <a:r>
              <a:rPr lang="en-US" altLang="zh-CN" sz="2400" b="1" dirty="0" err="1">
                <a:solidFill>
                  <a:srgbClr val="002060"/>
                </a:solidFill>
              </a:rPr>
              <a:t>xteregress</a:t>
            </a:r>
            <a:r>
              <a:rPr lang="en-US" altLang="zh-CN" sz="2400" b="1" dirty="0">
                <a:solidFill>
                  <a:srgbClr val="002060"/>
                </a:solidFill>
              </a:rPr>
              <a:t> y  x1 x2  </a:t>
            </a:r>
            <a:r>
              <a:rPr lang="en-US" altLang="zh-CN" sz="2400" b="1" dirty="0" err="1">
                <a:solidFill>
                  <a:srgbClr val="002060"/>
                </a:solidFill>
              </a:rPr>
              <a:t>i.wb</a:t>
            </a:r>
            <a:r>
              <a:rPr lang="en-US" altLang="zh-CN" sz="2400" b="1" dirty="0">
                <a:solidFill>
                  <a:srgbClr val="002060"/>
                </a:solidFill>
              </a:rPr>
              <a:t> ##</a:t>
            </a:r>
            <a:r>
              <a:rPr lang="en-US" altLang="zh-CN" sz="2400" b="1" dirty="0" err="1">
                <a:solidFill>
                  <a:srgbClr val="002060"/>
                </a:solidFill>
              </a:rPr>
              <a:t>c.wc</a:t>
            </a:r>
            <a:r>
              <a:rPr lang="en-US" altLang="zh-CN" sz="2400" b="1" dirty="0">
                <a:solidFill>
                  <a:srgbClr val="002060"/>
                </a:solidFill>
              </a:rPr>
              <a:t>  </a:t>
            </a:r>
            <a:r>
              <a:rPr lang="en-US" altLang="zh-CN" sz="2400" b="1" dirty="0" err="1">
                <a:solidFill>
                  <a:srgbClr val="002060"/>
                </a:solidFill>
              </a:rPr>
              <a:t>i.wo</a:t>
            </a:r>
            <a:r>
              <a:rPr lang="en-US" altLang="zh-CN" sz="2400" b="1" dirty="0">
                <a:solidFill>
                  <a:srgbClr val="002060"/>
                </a:solidFill>
              </a:rPr>
              <a:t>, endogenous(</a:t>
            </a:r>
            <a:r>
              <a:rPr lang="en-US" altLang="zh-CN" sz="2400" b="1" dirty="0" err="1">
                <a:solidFill>
                  <a:srgbClr val="002060"/>
                </a:solidFill>
              </a:rPr>
              <a:t>wc</a:t>
            </a:r>
            <a:r>
              <a:rPr lang="en-US" altLang="zh-CN" sz="2400" b="1" dirty="0">
                <a:solidFill>
                  <a:srgbClr val="002060"/>
                </a:solidFill>
              </a:rPr>
              <a:t>=x1 z1 )</a:t>
            </a:r>
          </a:p>
          <a:p>
            <a:pPr>
              <a:lnSpc>
                <a:spcPct val="150000"/>
              </a:lnSpc>
            </a:pPr>
            <a:r>
              <a:rPr lang="en-US" altLang="zh-CN" sz="2400" b="1" dirty="0">
                <a:solidFill>
                  <a:srgbClr val="002060"/>
                </a:solidFill>
              </a:rPr>
              <a:t>			endogenous(</a:t>
            </a:r>
            <a:r>
              <a:rPr lang="en-US" altLang="zh-CN" sz="2400" b="1" dirty="0" err="1">
                <a:solidFill>
                  <a:srgbClr val="002060"/>
                </a:solidFill>
              </a:rPr>
              <a:t>wb</a:t>
            </a:r>
            <a:r>
              <a:rPr lang="en-US" altLang="zh-CN" sz="2400" b="1" dirty="0">
                <a:solidFill>
                  <a:srgbClr val="002060"/>
                </a:solidFill>
              </a:rPr>
              <a:t>=x1  z2,probit) </a:t>
            </a:r>
          </a:p>
          <a:p>
            <a:pPr>
              <a:lnSpc>
                <a:spcPct val="150000"/>
              </a:lnSpc>
            </a:pPr>
            <a:r>
              <a:rPr lang="en-US" altLang="zh-CN" sz="2400" b="1" dirty="0">
                <a:solidFill>
                  <a:srgbClr val="002060"/>
                </a:solidFill>
              </a:rPr>
              <a:t>			endogenous(</a:t>
            </a:r>
            <a:r>
              <a:rPr lang="en-US" altLang="zh-CN" sz="2400" b="1" dirty="0" err="1">
                <a:solidFill>
                  <a:srgbClr val="002060"/>
                </a:solidFill>
              </a:rPr>
              <a:t>wo</a:t>
            </a:r>
            <a:r>
              <a:rPr lang="en-US" altLang="zh-CN" sz="2400" b="1" dirty="0">
                <a:solidFill>
                  <a:srgbClr val="002060"/>
                </a:solidFill>
              </a:rPr>
              <a:t>=x1  z3,oprobit) </a:t>
            </a:r>
          </a:p>
          <a:p>
            <a:pPr>
              <a:lnSpc>
                <a:spcPct val="150000"/>
              </a:lnSpc>
            </a:pPr>
            <a:r>
              <a:rPr lang="en-US" altLang="zh-CN" sz="2400" b="1" dirty="0">
                <a:solidFill>
                  <a:srgbClr val="002060"/>
                </a:solidFill>
              </a:rPr>
              <a:t> 			select(s= x2 z4 w)</a:t>
            </a:r>
          </a:p>
          <a:p>
            <a:pPr>
              <a:lnSpc>
                <a:spcPct val="150000"/>
              </a:lnSpc>
            </a:pPr>
            <a:r>
              <a:rPr lang="en-US" altLang="zh-CN" sz="2400" b="1" dirty="0">
                <a:solidFill>
                  <a:srgbClr val="002060"/>
                </a:solidFill>
              </a:rPr>
              <a:t>			entreat(T=w z2 z5)</a:t>
            </a:r>
          </a:p>
          <a:p>
            <a:pPr>
              <a:lnSpc>
                <a:spcPct val="150000"/>
              </a:lnSpc>
            </a:pPr>
            <a:r>
              <a:rPr lang="en-US" altLang="zh-CN" sz="2400" b="1" dirty="0">
                <a:solidFill>
                  <a:srgbClr val="002060"/>
                </a:solidFill>
              </a:rPr>
              <a:t>			</a:t>
            </a:r>
            <a:r>
              <a:rPr lang="en-US" altLang="zh-CN" sz="2400" b="1" dirty="0" err="1">
                <a:solidFill>
                  <a:srgbClr val="002060"/>
                </a:solidFill>
              </a:rPr>
              <a:t>tobitselect</a:t>
            </a:r>
            <a:r>
              <a:rPr lang="en-US" altLang="zh-CN" sz="2400" b="1" dirty="0">
                <a:solidFill>
                  <a:srgbClr val="002060"/>
                </a:solidFill>
              </a:rPr>
              <a:t>(</a:t>
            </a:r>
            <a:r>
              <a:rPr lang="en-US" altLang="zh-CN" sz="2400" b="1" dirty="0" err="1">
                <a:solidFill>
                  <a:srgbClr val="002060"/>
                </a:solidFill>
              </a:rPr>
              <a:t>ts</a:t>
            </a:r>
            <a:r>
              <a:rPr lang="en-US" altLang="zh-CN" sz="2400" b="1" dirty="0">
                <a:solidFill>
                  <a:srgbClr val="002060"/>
                </a:solidFill>
              </a:rPr>
              <a:t>=z6)</a:t>
            </a:r>
          </a:p>
        </p:txBody>
      </p:sp>
      <p:sp>
        <p:nvSpPr>
          <p:cNvPr id="5" name="矩形 4"/>
          <p:cNvSpPr/>
          <p:nvPr/>
        </p:nvSpPr>
        <p:spPr>
          <a:xfrm>
            <a:off x="648629" y="3977414"/>
            <a:ext cx="1406106" cy="2400657"/>
          </a:xfrm>
          <a:prstGeom prst="rect">
            <a:avLst/>
          </a:prstGeom>
          <a:solidFill>
            <a:srgbClr val="FFFF00"/>
          </a:solidFill>
        </p:spPr>
        <p:txBody>
          <a:bodyPr wrap="square">
            <a:spAutoFit/>
          </a:bodyPr>
          <a:lstStyle/>
          <a:p>
            <a:pPr>
              <a:lnSpc>
                <a:spcPct val="150000"/>
              </a:lnSpc>
            </a:pPr>
            <a:r>
              <a:rPr lang="en-US" altLang="zh-CN" sz="2000" b="1" dirty="0" err="1"/>
              <a:t>eregress</a:t>
            </a:r>
            <a:r>
              <a:rPr lang="en-US" altLang="zh-CN" sz="2000" b="1" dirty="0"/>
              <a:t>, </a:t>
            </a:r>
            <a:r>
              <a:rPr lang="en-US" altLang="zh-CN" sz="2000" b="1" dirty="0" err="1"/>
              <a:t>eintreg</a:t>
            </a:r>
            <a:r>
              <a:rPr lang="en-US" altLang="zh-CN" sz="2000" b="1" dirty="0"/>
              <a:t>, </a:t>
            </a:r>
          </a:p>
          <a:p>
            <a:pPr>
              <a:lnSpc>
                <a:spcPct val="150000"/>
              </a:lnSpc>
            </a:pPr>
            <a:r>
              <a:rPr lang="en-US" altLang="zh-CN" sz="2000" b="1" dirty="0" err="1"/>
              <a:t>eprobit</a:t>
            </a:r>
            <a:r>
              <a:rPr lang="en-US" altLang="zh-CN" sz="2000" b="1" dirty="0"/>
              <a:t>, </a:t>
            </a:r>
            <a:r>
              <a:rPr lang="en-US" altLang="zh-CN" sz="2000" b="1" dirty="0" err="1"/>
              <a:t>eoprobit</a:t>
            </a:r>
            <a:r>
              <a:rPr lang="en-US" altLang="zh-CN" sz="2000" b="1" dirty="0"/>
              <a:t>,</a:t>
            </a:r>
          </a:p>
          <a:p>
            <a:pPr>
              <a:lnSpc>
                <a:spcPct val="150000"/>
              </a:lnSpc>
            </a:pPr>
            <a:r>
              <a:rPr lang="en-US" altLang="zh-CN" sz="2000" b="1" dirty="0" err="1"/>
              <a:t>xt</a:t>
            </a:r>
            <a:r>
              <a:rPr lang="en-US" altLang="zh-CN" sz="2000" b="1" dirty="0"/>
              <a:t>…</a:t>
            </a:r>
          </a:p>
        </p:txBody>
      </p:sp>
      <p:sp>
        <p:nvSpPr>
          <p:cNvPr id="10" name="文本框 9"/>
          <p:cNvSpPr txBox="1"/>
          <p:nvPr/>
        </p:nvSpPr>
        <p:spPr>
          <a:xfrm>
            <a:off x="689492" y="858180"/>
            <a:ext cx="7804974" cy="2308324"/>
          </a:xfrm>
          <a:prstGeom prst="rect">
            <a:avLst/>
          </a:prstGeom>
          <a:noFill/>
        </p:spPr>
        <p:txBody>
          <a:bodyPr wrap="square" rtlCol="0">
            <a:spAutoFit/>
          </a:bodyPr>
          <a:lstStyle/>
          <a:p>
            <a:pPr>
              <a:lnSpc>
                <a:spcPct val="150000"/>
              </a:lnSpc>
            </a:pPr>
            <a:r>
              <a:rPr lang="en-US" altLang="zh-CN" sz="2400" b="1" dirty="0"/>
              <a:t>ERM</a:t>
            </a:r>
            <a:r>
              <a:rPr lang="zh-CN" altLang="en-US" sz="2400" b="1" dirty="0"/>
              <a:t>：用一条命令同时处理内生变量、内生样本选择、内生处理指派、随机效应或其组合。并适用于连续、受限连续、二元和序次的因变量、自变量和工具变量，及其交互和高次项。。。</a:t>
            </a:r>
            <a:r>
              <a:rPr lang="en-US" altLang="zh-CN" sz="2400" b="1" dirty="0">
                <a:solidFill>
                  <a:srgbClr val="FF0000"/>
                </a:solidFill>
              </a:rPr>
              <a:t>ERM</a:t>
            </a:r>
            <a:r>
              <a:rPr lang="zh-CN" altLang="en-US" sz="2400" b="1" dirty="0">
                <a:solidFill>
                  <a:srgbClr val="FF0000"/>
                </a:solidFill>
              </a:rPr>
              <a:t>可以治并发症！</a:t>
            </a:r>
            <a:endParaRPr lang="en-US" altLang="zh-CN" sz="2400" b="1" dirty="0">
              <a:solidFill>
                <a:srgbClr val="FF0000"/>
              </a:solidFill>
            </a:endParaRPr>
          </a:p>
        </p:txBody>
      </p:sp>
      <p:sp>
        <p:nvSpPr>
          <p:cNvPr id="3" name="Rectangle 1"/>
          <p:cNvSpPr>
            <a:spLocks noChangeArrowheads="1"/>
          </p:cNvSpPr>
          <p:nvPr/>
        </p:nvSpPr>
        <p:spPr bwMode="auto">
          <a:xfrm>
            <a:off x="4086225" y="38036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a:ln>
                  <a:noFill/>
                </a:ln>
                <a:solidFill>
                  <a:schemeClr val="tx1"/>
                </a:solidFill>
                <a:effectLst/>
                <a:latin typeface="Arial" panose="020B0604020202020204" pitchFamily="34" charset="0"/>
              </a:rPr>
              <a:t/>
            </a: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5" grpId="0" animBg="1"/>
      <p:bldP spid="10"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92041"/>
            <a:ext cx="9144000" cy="646331"/>
          </a:xfrm>
          <a:prstGeom prst="rect">
            <a:avLst/>
          </a:prstGeom>
        </p:spPr>
        <p:txBody>
          <a:bodyPr wrap="square">
            <a:spAutoFit/>
          </a:bodyPr>
          <a:lstStyle/>
          <a:p>
            <a:pPr algn="ctr"/>
            <a:r>
              <a:rPr lang="zh-CN" altLang="en-US" sz="3600" b="1" dirty="0">
                <a:latin typeface="微软雅黑" panose="020B0503020204020204" pitchFamily="34" charset="-122"/>
                <a:ea typeface="微软雅黑" panose="020B0503020204020204" pitchFamily="34" charset="-122"/>
              </a:rPr>
              <a:t>连续、受限、二元与序次因变量</a:t>
            </a:r>
            <a:endParaRPr lang="en-US" altLang="zh-CN" sz="3600" b="1" dirty="0">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2"/>
          <a:stretch>
            <a:fillRect/>
          </a:stretch>
        </p:blipFill>
        <p:spPr>
          <a:xfrm>
            <a:off x="187266" y="1068720"/>
            <a:ext cx="8617067" cy="5293387"/>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192041"/>
            <a:ext cx="9144000" cy="646331"/>
          </a:xfrm>
          <a:prstGeom prst="rect">
            <a:avLst/>
          </a:prstGeom>
        </p:spPr>
        <p:txBody>
          <a:bodyPr wrap="square">
            <a:spAutoFit/>
          </a:bodyPr>
          <a:lstStyle/>
          <a:p>
            <a:pPr algn="ctr"/>
            <a:r>
              <a:rPr lang="zh-CN" altLang="en-US" sz="3600" b="1" dirty="0">
                <a:latin typeface="微软雅黑" panose="020B0503020204020204" pitchFamily="34" charset="-122"/>
                <a:ea typeface="微软雅黑" panose="020B0503020204020204" pitchFamily="34" charset="-122"/>
              </a:rPr>
              <a:t>内生变量、内生处理、内生样本选择</a:t>
            </a:r>
            <a:endParaRPr lang="en-US" altLang="zh-CN" sz="3600" b="1" dirty="0">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a:blip r:embed="rId2"/>
          <a:stretch>
            <a:fillRect/>
          </a:stretch>
        </p:blipFill>
        <p:spPr>
          <a:xfrm>
            <a:off x="0" y="1152525"/>
            <a:ext cx="8705850" cy="5162550"/>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188E5CE-F230-4BD1-940F-85FCBCA58052}" type="datetime1">
              <a:rPr lang="zh-CN" altLang="en-US" smtClean="0"/>
              <a:t>2021/3/2</a:t>
            </a:fld>
            <a:endParaRPr lang="zh-CN" altLang="en-US"/>
          </a:p>
        </p:txBody>
      </p:sp>
      <p:sp>
        <p:nvSpPr>
          <p:cNvPr id="3" name="页脚占位符 2"/>
          <p:cNvSpPr>
            <a:spLocks noGrp="1"/>
          </p:cNvSpPr>
          <p:nvPr>
            <p:ph type="ftr" sz="quarter" idx="11"/>
          </p:nvPr>
        </p:nvSpPr>
        <p:spPr/>
        <p:txBody>
          <a:bodyPr/>
          <a:lstStyle/>
          <a:p>
            <a:r>
              <a:rPr lang="zh-CN" altLang="en-US"/>
              <a:t>中国人民大学，陈传波</a:t>
            </a:r>
          </a:p>
        </p:txBody>
      </p:sp>
      <p:graphicFrame>
        <p:nvGraphicFramePr>
          <p:cNvPr id="4" name="表格 3"/>
          <p:cNvGraphicFramePr>
            <a:graphicFrameLocks noGrp="1"/>
          </p:cNvGraphicFramePr>
          <p:nvPr/>
        </p:nvGraphicFramePr>
        <p:xfrm>
          <a:off x="250166" y="1069196"/>
          <a:ext cx="8807568" cy="5085810"/>
        </p:xfrm>
        <a:graphic>
          <a:graphicData uri="http://schemas.openxmlformats.org/drawingml/2006/table">
            <a:tbl>
              <a:tblPr firstRow="1" bandRow="1">
                <a:tableStyleId>{5C22544A-7EE6-4342-B048-85BDC9FD1C3A}</a:tableStyleId>
              </a:tblPr>
              <a:tblGrid>
                <a:gridCol w="1604513">
                  <a:extLst>
                    <a:ext uri="{9D8B030D-6E8A-4147-A177-3AD203B41FA5}">
                      <a16:colId xmlns:a16="http://schemas.microsoft.com/office/drawing/2014/main" val="20000"/>
                    </a:ext>
                  </a:extLst>
                </a:gridCol>
                <a:gridCol w="3709359">
                  <a:extLst>
                    <a:ext uri="{9D8B030D-6E8A-4147-A177-3AD203B41FA5}">
                      <a16:colId xmlns:a16="http://schemas.microsoft.com/office/drawing/2014/main" val="20001"/>
                    </a:ext>
                  </a:extLst>
                </a:gridCol>
                <a:gridCol w="3493696">
                  <a:extLst>
                    <a:ext uri="{9D8B030D-6E8A-4147-A177-3AD203B41FA5}">
                      <a16:colId xmlns:a16="http://schemas.microsoft.com/office/drawing/2014/main" val="20002"/>
                    </a:ext>
                  </a:extLst>
                </a:gridCol>
              </a:tblGrid>
              <a:tr h="565090">
                <a:tc>
                  <a:txBody>
                    <a:bodyPr/>
                    <a:lstStyle/>
                    <a:p>
                      <a:endParaRPr lang="zh-CN" altLang="en-US" dirty="0"/>
                    </a:p>
                  </a:txBody>
                  <a:tcPr/>
                </a:tc>
                <a:tc>
                  <a:txBody>
                    <a:bodyPr/>
                    <a:lstStyle/>
                    <a:p>
                      <a:r>
                        <a:rPr lang="en-US" altLang="zh-CN" dirty="0"/>
                        <a:t>ERM</a:t>
                      </a:r>
                      <a:r>
                        <a:rPr lang="zh-CN" altLang="en-US" dirty="0"/>
                        <a:t>命令</a:t>
                      </a:r>
                    </a:p>
                  </a:txBody>
                  <a:tcPr/>
                </a:tc>
                <a:tc>
                  <a:txBody>
                    <a:bodyPr/>
                    <a:lstStyle/>
                    <a:p>
                      <a:r>
                        <a:rPr lang="zh-CN" altLang="en-US" dirty="0"/>
                        <a:t>传统命令</a:t>
                      </a:r>
                    </a:p>
                  </a:txBody>
                  <a:tcPr/>
                </a:tc>
                <a:extLst>
                  <a:ext uri="{0D108BD9-81ED-4DB2-BD59-A6C34878D82A}">
                    <a16:rowId xmlns:a16="http://schemas.microsoft.com/office/drawing/2014/main" val="10000"/>
                  </a:ext>
                </a:extLst>
              </a:tr>
              <a:tr h="565090">
                <a:tc>
                  <a:txBody>
                    <a:bodyPr/>
                    <a:lstStyle/>
                    <a:p>
                      <a:r>
                        <a:rPr lang="zh-CN" altLang="en-US" dirty="0"/>
                        <a:t>内生变量</a:t>
                      </a:r>
                    </a:p>
                  </a:txBody>
                  <a:tcPr/>
                </a:tc>
                <a:tc>
                  <a:txBody>
                    <a:bodyPr/>
                    <a:lstStyle/>
                    <a:p>
                      <a:r>
                        <a:rPr lang="en-US" altLang="zh-CN" dirty="0" err="1"/>
                        <a:t>eregress</a:t>
                      </a:r>
                      <a:r>
                        <a:rPr lang="en-US" altLang="zh-CN" dirty="0"/>
                        <a:t> y </a:t>
                      </a:r>
                      <a:r>
                        <a:rPr lang="en-US" altLang="zh-CN" dirty="0" err="1"/>
                        <a:t>x</a:t>
                      </a:r>
                      <a:r>
                        <a:rPr lang="en-US" altLang="zh-CN" baseline="0" dirty="0" err="1"/>
                        <a:t>,endog</a:t>
                      </a:r>
                      <a:r>
                        <a:rPr lang="en-US" altLang="zh-CN" baseline="0" dirty="0"/>
                        <a:t>(w=z)</a:t>
                      </a:r>
                      <a:endParaRPr lang="zh-CN" altLang="en-US" dirty="0"/>
                    </a:p>
                  </a:txBody>
                  <a:tcPr/>
                </a:tc>
                <a:tc>
                  <a:txBody>
                    <a:bodyPr/>
                    <a:lstStyle/>
                    <a:p>
                      <a:r>
                        <a:rPr lang="en-US" altLang="zh-CN" dirty="0" err="1"/>
                        <a:t>ivregress</a:t>
                      </a:r>
                      <a:r>
                        <a:rPr lang="en-US" altLang="zh-CN" dirty="0"/>
                        <a:t> </a:t>
                      </a:r>
                      <a:r>
                        <a:rPr lang="en-US" altLang="zh-CN" dirty="0" err="1"/>
                        <a:t>liml</a:t>
                      </a:r>
                      <a:r>
                        <a:rPr lang="en-US" altLang="zh-CN" dirty="0"/>
                        <a:t> y x (w=z)</a:t>
                      </a:r>
                      <a:endParaRPr lang="zh-CN" altLang="en-US" dirty="0"/>
                    </a:p>
                  </a:txBody>
                  <a:tcPr/>
                </a:tc>
                <a:extLst>
                  <a:ext uri="{0D108BD9-81ED-4DB2-BD59-A6C34878D82A}">
                    <a16:rowId xmlns:a16="http://schemas.microsoft.com/office/drawing/2014/main" val="10001"/>
                  </a:ext>
                </a:extLst>
              </a:tr>
              <a:tr h="565090">
                <a:tc>
                  <a:txBody>
                    <a:bodyPr/>
                    <a:lstStyle/>
                    <a:p>
                      <a:r>
                        <a:rPr lang="zh-CN" altLang="en-US" dirty="0"/>
                        <a:t>二元内生</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err="1"/>
                        <a:t>eprobit</a:t>
                      </a:r>
                      <a:r>
                        <a:rPr lang="en-US" altLang="zh-CN" dirty="0"/>
                        <a:t> y </a:t>
                      </a:r>
                      <a:r>
                        <a:rPr lang="en-US" altLang="zh-CN" dirty="0" err="1"/>
                        <a:t>x</a:t>
                      </a:r>
                      <a:r>
                        <a:rPr lang="en-US" altLang="zh-CN" baseline="0" dirty="0" err="1"/>
                        <a:t>,endog</a:t>
                      </a:r>
                      <a:r>
                        <a:rPr lang="en-US" altLang="zh-CN" baseline="0" dirty="0"/>
                        <a:t>(w=z)</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err="1"/>
                        <a:t>ivprobit</a:t>
                      </a:r>
                      <a:r>
                        <a:rPr lang="en-US" altLang="zh-CN" dirty="0"/>
                        <a:t>  </a:t>
                      </a:r>
                      <a:r>
                        <a:rPr lang="en-US" altLang="zh-CN" dirty="0" err="1"/>
                        <a:t>liml</a:t>
                      </a:r>
                      <a:r>
                        <a:rPr lang="en-US" altLang="zh-CN" dirty="0"/>
                        <a:t> y x (w=z)</a:t>
                      </a:r>
                      <a:endParaRPr lang="zh-CN" altLang="en-US" dirty="0"/>
                    </a:p>
                  </a:txBody>
                  <a:tcPr/>
                </a:tc>
                <a:extLst>
                  <a:ext uri="{0D108BD9-81ED-4DB2-BD59-A6C34878D82A}">
                    <a16:rowId xmlns:a16="http://schemas.microsoft.com/office/drawing/2014/main" val="10002"/>
                  </a:ext>
                </a:extLst>
              </a:tr>
              <a:tr h="565090">
                <a:tc>
                  <a:txBody>
                    <a:bodyPr/>
                    <a:lstStyle/>
                    <a:p>
                      <a:r>
                        <a:rPr lang="zh-CN" altLang="en-US" dirty="0"/>
                        <a:t>区间内生</a:t>
                      </a:r>
                    </a:p>
                  </a:txBody>
                  <a:tcPr/>
                </a:tc>
                <a:tc>
                  <a:txBody>
                    <a:bodyPr/>
                    <a:lstStyle/>
                    <a:p>
                      <a:r>
                        <a:rPr lang="en-US" altLang="zh-CN" dirty="0" err="1"/>
                        <a:t>eintreg</a:t>
                      </a:r>
                      <a:r>
                        <a:rPr lang="en-US" altLang="zh-CN" dirty="0"/>
                        <a:t> </a:t>
                      </a:r>
                      <a:r>
                        <a:rPr lang="en-US" altLang="zh-CN" dirty="0" err="1"/>
                        <a:t>yl</a:t>
                      </a:r>
                      <a:r>
                        <a:rPr lang="en-US" altLang="zh-CN" dirty="0"/>
                        <a:t> </a:t>
                      </a:r>
                      <a:r>
                        <a:rPr lang="en-US" altLang="zh-CN" dirty="0" err="1"/>
                        <a:t>yu</a:t>
                      </a:r>
                      <a:r>
                        <a:rPr lang="en-US" altLang="zh-CN" dirty="0"/>
                        <a:t> </a:t>
                      </a:r>
                      <a:r>
                        <a:rPr lang="en-US" altLang="zh-CN" dirty="0" err="1"/>
                        <a:t>x,endog</a:t>
                      </a:r>
                      <a:r>
                        <a:rPr lang="en-US" altLang="zh-CN" dirty="0"/>
                        <a:t>(w=z)</a:t>
                      </a:r>
                      <a:endParaRPr lang="zh-CN" altLang="en-US" dirty="0"/>
                    </a:p>
                  </a:txBody>
                  <a:tcPr/>
                </a:tc>
                <a:tc>
                  <a:txBody>
                    <a:bodyPr/>
                    <a:lstStyle/>
                    <a:p>
                      <a:r>
                        <a:rPr lang="en-US" altLang="zh-CN" dirty="0" err="1"/>
                        <a:t>ivtobit</a:t>
                      </a:r>
                      <a:r>
                        <a:rPr lang="en-US" altLang="zh-CN" dirty="0"/>
                        <a:t>  y  x</a:t>
                      </a:r>
                      <a:r>
                        <a:rPr lang="en-US" altLang="zh-CN" baseline="0" dirty="0"/>
                        <a:t>  (w=z),</a:t>
                      </a:r>
                      <a:r>
                        <a:rPr lang="en-US" altLang="zh-CN" baseline="0" dirty="0" err="1"/>
                        <a:t>ll</a:t>
                      </a:r>
                      <a:r>
                        <a:rPr lang="en-US" altLang="zh-CN" baseline="0" dirty="0"/>
                        <a:t>(0)  </a:t>
                      </a:r>
                      <a:r>
                        <a:rPr lang="en-US" altLang="zh-CN" baseline="0" dirty="0" err="1"/>
                        <a:t>ul</a:t>
                      </a:r>
                      <a:r>
                        <a:rPr lang="en-US" altLang="zh-CN" baseline="0" dirty="0"/>
                        <a:t>(20)</a:t>
                      </a:r>
                      <a:endParaRPr lang="zh-CN" altLang="en-US" dirty="0"/>
                    </a:p>
                  </a:txBody>
                  <a:tcPr/>
                </a:tc>
                <a:extLst>
                  <a:ext uri="{0D108BD9-81ED-4DB2-BD59-A6C34878D82A}">
                    <a16:rowId xmlns:a16="http://schemas.microsoft.com/office/drawing/2014/main" val="10003"/>
                  </a:ext>
                </a:extLst>
              </a:tr>
              <a:tr h="565090">
                <a:tc>
                  <a:txBody>
                    <a:bodyPr/>
                    <a:lstStyle/>
                    <a:p>
                      <a:r>
                        <a:rPr lang="zh-CN" altLang="en-US" dirty="0"/>
                        <a:t>外生处理</a:t>
                      </a:r>
                    </a:p>
                  </a:txBody>
                  <a:tcPr/>
                </a:tc>
                <a:tc>
                  <a:txBody>
                    <a:bodyPr/>
                    <a:lstStyle/>
                    <a:p>
                      <a:r>
                        <a:rPr lang="en-US" altLang="zh-CN" dirty="0" err="1"/>
                        <a:t>eregress</a:t>
                      </a:r>
                      <a:r>
                        <a:rPr lang="en-US" altLang="zh-CN" dirty="0"/>
                        <a:t>  y </a:t>
                      </a:r>
                      <a:r>
                        <a:rPr lang="en-US" altLang="zh-CN" dirty="0" err="1"/>
                        <a:t>x,extreat</a:t>
                      </a:r>
                      <a:r>
                        <a:rPr lang="en-US" altLang="zh-CN" dirty="0"/>
                        <a:t>(t)</a:t>
                      </a:r>
                    </a:p>
                  </a:txBody>
                  <a:tcPr/>
                </a:tc>
                <a:tc>
                  <a:txBody>
                    <a:bodyPr/>
                    <a:lstStyle/>
                    <a:p>
                      <a:r>
                        <a:rPr lang="en-US" altLang="zh-CN" dirty="0" err="1"/>
                        <a:t>teffects</a:t>
                      </a:r>
                      <a:r>
                        <a:rPr lang="en-US" altLang="zh-CN" dirty="0"/>
                        <a:t> </a:t>
                      </a:r>
                      <a:r>
                        <a:rPr lang="en-US" altLang="zh-CN" dirty="0" err="1"/>
                        <a:t>ra</a:t>
                      </a:r>
                      <a:r>
                        <a:rPr lang="en-US" altLang="zh-CN" dirty="0"/>
                        <a:t> (y</a:t>
                      </a:r>
                      <a:r>
                        <a:rPr lang="en-US" altLang="zh-CN" baseline="0" dirty="0"/>
                        <a:t>  x)  (t)</a:t>
                      </a:r>
                      <a:endParaRPr lang="zh-CN" altLang="en-US" dirty="0"/>
                    </a:p>
                  </a:txBody>
                  <a:tcPr/>
                </a:tc>
                <a:extLst>
                  <a:ext uri="{0D108BD9-81ED-4DB2-BD59-A6C34878D82A}">
                    <a16:rowId xmlns:a16="http://schemas.microsoft.com/office/drawing/2014/main" val="10004"/>
                  </a:ext>
                </a:extLst>
              </a:tr>
              <a:tr h="565090">
                <a:tc>
                  <a:txBody>
                    <a:bodyPr/>
                    <a:lstStyle/>
                    <a:p>
                      <a:r>
                        <a:rPr lang="zh-CN" altLang="en-US" dirty="0"/>
                        <a:t>内生处理</a:t>
                      </a:r>
                    </a:p>
                  </a:txBody>
                  <a:tcPr/>
                </a:tc>
                <a:tc>
                  <a:txBody>
                    <a:bodyPr/>
                    <a:lstStyle/>
                    <a:p>
                      <a:r>
                        <a:rPr lang="en-US" altLang="zh-CN" dirty="0" err="1"/>
                        <a:t>eregress</a:t>
                      </a:r>
                      <a:r>
                        <a:rPr lang="en-US" altLang="zh-CN" dirty="0"/>
                        <a:t> y </a:t>
                      </a:r>
                      <a:r>
                        <a:rPr lang="en-US" altLang="zh-CN" dirty="0" err="1"/>
                        <a:t>x,entreat</a:t>
                      </a:r>
                      <a:r>
                        <a:rPr lang="en-US" altLang="zh-CN" dirty="0"/>
                        <a:t>(t=x </a:t>
                      </a:r>
                      <a:r>
                        <a:rPr lang="en-US" altLang="zh-CN" dirty="0" err="1"/>
                        <a:t>z,nointeract</a:t>
                      </a:r>
                      <a:r>
                        <a:rPr lang="en-US" altLang="zh-CN" dirty="0"/>
                        <a:t>)</a:t>
                      </a:r>
                      <a:endParaRPr lang="zh-CN" altLang="en-US" dirty="0"/>
                    </a:p>
                  </a:txBody>
                  <a:tcPr/>
                </a:tc>
                <a:tc>
                  <a:txBody>
                    <a:bodyPr/>
                    <a:lstStyle/>
                    <a:p>
                      <a:r>
                        <a:rPr lang="en-US" altLang="zh-CN" dirty="0" err="1"/>
                        <a:t>etregress</a:t>
                      </a:r>
                      <a:r>
                        <a:rPr lang="en-US" altLang="zh-CN" baseline="0" dirty="0"/>
                        <a:t>  y  </a:t>
                      </a:r>
                      <a:r>
                        <a:rPr lang="en-US" altLang="zh-CN" baseline="0" dirty="0" err="1"/>
                        <a:t>x,treat</a:t>
                      </a:r>
                      <a:r>
                        <a:rPr lang="en-US" altLang="zh-CN" baseline="0" dirty="0"/>
                        <a:t>(t=x  z)</a:t>
                      </a:r>
                      <a:endParaRPr lang="zh-CN" altLang="en-US" dirty="0"/>
                    </a:p>
                  </a:txBody>
                  <a:tcPr/>
                </a:tc>
                <a:extLst>
                  <a:ext uri="{0D108BD9-81ED-4DB2-BD59-A6C34878D82A}">
                    <a16:rowId xmlns:a16="http://schemas.microsoft.com/office/drawing/2014/main" val="10005"/>
                  </a:ext>
                </a:extLst>
              </a:tr>
              <a:tr h="565090">
                <a:tc>
                  <a:txBody>
                    <a:bodyPr/>
                    <a:lstStyle/>
                    <a:p>
                      <a:r>
                        <a:rPr lang="zh-CN" altLang="en-US" dirty="0"/>
                        <a:t>二元样本选择</a:t>
                      </a:r>
                    </a:p>
                  </a:txBody>
                  <a:tcPr/>
                </a:tc>
                <a:tc>
                  <a:txBody>
                    <a:bodyPr/>
                    <a:lstStyle/>
                    <a:p>
                      <a:r>
                        <a:rPr lang="en-US" altLang="zh-CN" dirty="0" err="1"/>
                        <a:t>eregress</a:t>
                      </a:r>
                      <a:r>
                        <a:rPr lang="en-US" altLang="zh-CN" baseline="0" dirty="0"/>
                        <a:t>  y  x, select(s=x z)</a:t>
                      </a:r>
                      <a:endParaRPr lang="zh-CN" altLang="en-US" dirty="0"/>
                    </a:p>
                  </a:txBody>
                  <a:tcPr/>
                </a:tc>
                <a:tc>
                  <a:txBody>
                    <a:bodyPr/>
                    <a:lstStyle/>
                    <a:p>
                      <a:r>
                        <a:rPr lang="en-US" altLang="zh-CN" dirty="0" err="1"/>
                        <a:t>heckman</a:t>
                      </a:r>
                      <a:r>
                        <a:rPr lang="en-US" altLang="zh-CN" dirty="0"/>
                        <a:t>  y  </a:t>
                      </a:r>
                      <a:r>
                        <a:rPr lang="en-US" altLang="zh-CN" dirty="0" err="1"/>
                        <a:t>x,select</a:t>
                      </a:r>
                      <a:r>
                        <a:rPr lang="en-US" altLang="zh-CN" dirty="0"/>
                        <a:t>(s=x  z)</a:t>
                      </a:r>
                      <a:endParaRPr lang="zh-CN" altLang="en-US" dirty="0"/>
                    </a:p>
                  </a:txBody>
                  <a:tcPr/>
                </a:tc>
                <a:extLst>
                  <a:ext uri="{0D108BD9-81ED-4DB2-BD59-A6C34878D82A}">
                    <a16:rowId xmlns:a16="http://schemas.microsoft.com/office/drawing/2014/main" val="10006"/>
                  </a:ext>
                </a:extLst>
              </a:tr>
              <a:tr h="565090">
                <a:tc>
                  <a:txBody>
                    <a:bodyPr/>
                    <a:lstStyle/>
                    <a:p>
                      <a:r>
                        <a:rPr lang="zh-CN" altLang="en-US" dirty="0"/>
                        <a:t>序次样本选择</a:t>
                      </a:r>
                    </a:p>
                  </a:txBody>
                  <a:tcPr/>
                </a:tc>
                <a:tc>
                  <a:txBody>
                    <a:bodyPr/>
                    <a:lstStyle/>
                    <a:p>
                      <a:r>
                        <a:rPr lang="en-US" altLang="zh-CN" dirty="0" err="1"/>
                        <a:t>eoprobit</a:t>
                      </a:r>
                      <a:r>
                        <a:rPr lang="en-US" altLang="zh-CN" baseline="0" dirty="0"/>
                        <a:t>  y  </a:t>
                      </a:r>
                      <a:r>
                        <a:rPr lang="en-US" altLang="zh-CN" baseline="0" dirty="0" err="1"/>
                        <a:t>x,select</a:t>
                      </a:r>
                      <a:r>
                        <a:rPr lang="en-US" altLang="zh-CN" baseline="0" dirty="0"/>
                        <a:t>(s=x z)</a:t>
                      </a:r>
                      <a:endParaRPr lang="zh-CN" altLang="en-US" dirty="0"/>
                    </a:p>
                  </a:txBody>
                  <a:tcPr/>
                </a:tc>
                <a:tc>
                  <a:txBody>
                    <a:bodyPr/>
                    <a:lstStyle/>
                    <a:p>
                      <a:r>
                        <a:rPr lang="en-US" altLang="zh-CN" dirty="0" err="1"/>
                        <a:t>heckoprobit</a:t>
                      </a:r>
                      <a:r>
                        <a:rPr lang="en-US" altLang="zh-CN" dirty="0"/>
                        <a:t>  y  </a:t>
                      </a:r>
                      <a:r>
                        <a:rPr lang="en-US" altLang="zh-CN" dirty="0" err="1"/>
                        <a:t>x,select</a:t>
                      </a:r>
                      <a:r>
                        <a:rPr lang="en-US" altLang="zh-CN" dirty="0"/>
                        <a:t>(s=x z)</a:t>
                      </a:r>
                      <a:endParaRPr lang="zh-CN" altLang="en-US" dirty="0"/>
                    </a:p>
                  </a:txBody>
                  <a:tcPr/>
                </a:tc>
                <a:extLst>
                  <a:ext uri="{0D108BD9-81ED-4DB2-BD59-A6C34878D82A}">
                    <a16:rowId xmlns:a16="http://schemas.microsoft.com/office/drawing/2014/main" val="10007"/>
                  </a:ext>
                </a:extLst>
              </a:tr>
              <a:tr h="565090">
                <a:tc>
                  <a:txBody>
                    <a:bodyPr/>
                    <a:lstStyle/>
                    <a:p>
                      <a:r>
                        <a:rPr lang="zh-CN" altLang="en-US" dirty="0"/>
                        <a:t>随机效应</a:t>
                      </a:r>
                    </a:p>
                  </a:txBody>
                  <a:tcPr/>
                </a:tc>
                <a:tc>
                  <a:txBody>
                    <a:bodyPr/>
                    <a:lstStyle/>
                    <a:p>
                      <a:r>
                        <a:rPr lang="en-US" altLang="zh-CN" dirty="0" err="1"/>
                        <a:t>xteregress</a:t>
                      </a:r>
                      <a:r>
                        <a:rPr lang="en-US" altLang="zh-CN" dirty="0"/>
                        <a:t> y  </a:t>
                      </a:r>
                      <a:r>
                        <a:rPr lang="en-US" altLang="zh-CN" dirty="0" err="1"/>
                        <a:t>x,endog</a:t>
                      </a:r>
                      <a:r>
                        <a:rPr lang="en-US" altLang="zh-CN" dirty="0"/>
                        <a:t>(w=x z)</a:t>
                      </a:r>
                      <a:endParaRPr lang="zh-CN" altLang="en-US" dirty="0"/>
                    </a:p>
                  </a:txBody>
                  <a:tcPr/>
                </a:tc>
                <a:tc>
                  <a:txBody>
                    <a:bodyPr/>
                    <a:lstStyle/>
                    <a:p>
                      <a:r>
                        <a:rPr lang="en-US" altLang="zh-CN" dirty="0" err="1"/>
                        <a:t>xtivreg</a:t>
                      </a:r>
                      <a:r>
                        <a:rPr lang="en-US" altLang="zh-CN" dirty="0"/>
                        <a:t>  y  x</a:t>
                      </a:r>
                      <a:r>
                        <a:rPr lang="en-US" altLang="zh-CN" baseline="0" dirty="0"/>
                        <a:t>  (w=z)</a:t>
                      </a:r>
                      <a:endParaRPr lang="zh-CN" altLang="en-US" dirty="0"/>
                    </a:p>
                  </a:txBody>
                  <a:tcPr/>
                </a:tc>
                <a:extLst>
                  <a:ext uri="{0D108BD9-81ED-4DB2-BD59-A6C34878D82A}">
                    <a16:rowId xmlns:a16="http://schemas.microsoft.com/office/drawing/2014/main" val="10008"/>
                  </a:ext>
                </a:extLst>
              </a:tr>
            </a:tbl>
          </a:graphicData>
        </a:graphic>
      </p:graphicFrame>
      <p:sp>
        <p:nvSpPr>
          <p:cNvPr id="9" name="矩形 8"/>
          <p:cNvSpPr/>
          <p:nvPr/>
        </p:nvSpPr>
        <p:spPr>
          <a:xfrm>
            <a:off x="0" y="192041"/>
            <a:ext cx="9144000" cy="646331"/>
          </a:xfrm>
          <a:prstGeom prst="rect">
            <a:avLst/>
          </a:prstGeom>
        </p:spPr>
        <p:txBody>
          <a:bodyPr wrap="square">
            <a:spAutoFit/>
          </a:bodyPr>
          <a:lstStyle/>
          <a:p>
            <a:pPr algn="ctr"/>
            <a:r>
              <a:rPr lang="en-US" altLang="zh-CN" sz="3600" b="1" dirty="0">
                <a:latin typeface="微软雅黑" panose="020B0503020204020204" pitchFamily="34" charset="-122"/>
                <a:ea typeface="微软雅黑" panose="020B0503020204020204" pitchFamily="34" charset="-122"/>
              </a:rPr>
              <a:t>ERM</a:t>
            </a:r>
            <a:r>
              <a:rPr lang="zh-CN" altLang="en-US" sz="3600" b="1" dirty="0">
                <a:latin typeface="微软雅黑" panose="020B0503020204020204" pitchFamily="34" charset="-122"/>
                <a:ea typeface="微软雅黑" panose="020B0503020204020204" pitchFamily="34" charset="-122"/>
              </a:rPr>
              <a:t>及其等价的传统命令</a:t>
            </a:r>
            <a:endParaRPr lang="en-US" altLang="zh-CN" sz="36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761" y="2140750"/>
            <a:ext cx="4899804" cy="1887696"/>
          </a:xfrm>
          <a:prstGeom prst="rect">
            <a:avLst/>
          </a:prstGeom>
          <a:solidFill>
            <a:schemeClr val="accent6">
              <a:lumMod val="40000"/>
              <a:lumOff val="60000"/>
            </a:schemeClr>
          </a:solidFill>
        </p:spPr>
        <p:txBody>
          <a:bodyPr wrap="square">
            <a:spAutoFit/>
          </a:bodyPr>
          <a:lstStyle/>
          <a:p>
            <a:pPr>
              <a:lnSpc>
                <a:spcPts val="2800"/>
              </a:lnSpc>
            </a:pPr>
            <a:r>
              <a:rPr lang="en-US" altLang="zh-CN" sz="2000" dirty="0" err="1"/>
              <a:t>drawnorm</a:t>
            </a:r>
            <a:r>
              <a:rPr lang="en-US" altLang="zh-CN" sz="2000" dirty="0"/>
              <a:t> x1 x2 x3 x4,n(1000) clear seed(1)</a:t>
            </a:r>
          </a:p>
          <a:p>
            <a:pPr>
              <a:lnSpc>
                <a:spcPts val="2800"/>
              </a:lnSpc>
            </a:pPr>
            <a:r>
              <a:rPr lang="en-US" altLang="zh-CN" sz="2000" dirty="0"/>
              <a:t>g  x2s=x1^2+x2^2+x3^2        </a:t>
            </a:r>
          </a:p>
          <a:p>
            <a:pPr>
              <a:lnSpc>
                <a:spcPts val="2800"/>
              </a:lnSpc>
            </a:pPr>
            <a:r>
              <a:rPr lang="en-US" altLang="zh-CN" sz="2000" dirty="0"/>
              <a:t>g  chi=rchi2(3)                </a:t>
            </a:r>
          </a:p>
          <a:p>
            <a:pPr>
              <a:lnSpc>
                <a:spcPts val="2800"/>
              </a:lnSpc>
            </a:pPr>
            <a:r>
              <a:rPr lang="en-US" altLang="zh-CN" sz="2000" dirty="0" err="1"/>
              <a:t>tw</a:t>
            </a:r>
            <a:r>
              <a:rPr lang="en-US" altLang="zh-CN" sz="2000" dirty="0"/>
              <a:t>  (</a:t>
            </a:r>
            <a:r>
              <a:rPr lang="en-US" altLang="zh-CN" sz="2000" b="1" dirty="0" err="1">
                <a:solidFill>
                  <a:srgbClr val="FF0000"/>
                </a:solidFill>
              </a:rPr>
              <a:t>kdensity</a:t>
            </a:r>
            <a:r>
              <a:rPr lang="en-US" altLang="zh-CN" sz="2000" b="1" dirty="0">
                <a:solidFill>
                  <a:srgbClr val="FF0000"/>
                </a:solidFill>
              </a:rPr>
              <a:t>  x2s</a:t>
            </a:r>
            <a:r>
              <a:rPr lang="en-US" altLang="zh-CN" sz="2000" dirty="0"/>
              <a:t>)  (</a:t>
            </a:r>
            <a:r>
              <a:rPr lang="en-US" altLang="zh-CN" sz="2000" dirty="0" err="1"/>
              <a:t>kdensity</a:t>
            </a:r>
            <a:r>
              <a:rPr lang="en-US" altLang="zh-CN" sz="2000" dirty="0"/>
              <a:t>  chi)    ///</a:t>
            </a:r>
          </a:p>
          <a:p>
            <a:pPr>
              <a:lnSpc>
                <a:spcPts val="2800"/>
              </a:lnSpc>
            </a:pPr>
            <a:r>
              <a:rPr lang="en-US" altLang="zh-CN" sz="2000" dirty="0"/>
              <a:t>(function y=chi2den(3,x),range(0 30))</a:t>
            </a:r>
            <a:endParaRPr lang="vi-VN" altLang="zh-CN" sz="2000" dirty="0"/>
          </a:p>
        </p:txBody>
      </p:sp>
      <p:sp>
        <p:nvSpPr>
          <p:cNvPr id="4" name="矩形 3"/>
          <p:cNvSpPr/>
          <p:nvPr/>
        </p:nvSpPr>
        <p:spPr>
          <a:xfrm>
            <a:off x="-176270" y="119161"/>
            <a:ext cx="9144000" cy="646331"/>
          </a:xfrm>
          <a:prstGeom prst="rect">
            <a:avLst/>
          </a:prstGeom>
        </p:spPr>
        <p:txBody>
          <a:bodyPr wrap="square">
            <a:spAutoFit/>
          </a:bodyPr>
          <a:lstStyle/>
          <a:p>
            <a:pPr algn="ctr"/>
            <a:r>
              <a:rPr lang="zh-CN" altLang="en-US" sz="3600" dirty="0">
                <a:latin typeface="微软雅黑" panose="020B0503020204020204" pitchFamily="34" charset="-122"/>
                <a:ea typeface="微软雅黑" panose="020B0503020204020204" pitchFamily="34" charset="-122"/>
              </a:rPr>
              <a:t>卡方分布与</a:t>
            </a:r>
            <a:r>
              <a:rPr lang="en-US" altLang="zh-CN" sz="3600" dirty="0">
                <a:latin typeface="微软雅黑" panose="020B0503020204020204" pitchFamily="34" charset="-122"/>
                <a:ea typeface="微软雅黑" panose="020B0503020204020204" pitchFamily="34" charset="-122"/>
              </a:rPr>
              <a:t>t</a:t>
            </a:r>
            <a:r>
              <a:rPr lang="zh-CN" altLang="en-US" sz="3600" dirty="0">
                <a:latin typeface="微软雅黑" panose="020B0503020204020204" pitchFamily="34" charset="-122"/>
                <a:ea typeface="微软雅黑" panose="020B0503020204020204" pitchFamily="34" charset="-122"/>
              </a:rPr>
              <a:t>分布均只依赖一个参数</a:t>
            </a:r>
            <a:r>
              <a:rPr lang="en-US" altLang="zh-CN" sz="3600" dirty="0">
                <a:latin typeface="微软雅黑" panose="020B0503020204020204" pitchFamily="34" charset="-122"/>
                <a:ea typeface="微软雅黑" panose="020B0503020204020204" pitchFamily="34" charset="-122"/>
              </a:rPr>
              <a:t>n</a:t>
            </a:r>
            <a:endParaRPr lang="zh-CN" altLang="en-US" sz="36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5220325" y="3823699"/>
            <a:ext cx="3997298" cy="3034301"/>
          </a:xfrm>
          <a:prstGeom prst="rect">
            <a:avLst/>
          </a:prstGeom>
        </p:spPr>
      </p:pic>
      <p:pic>
        <p:nvPicPr>
          <p:cNvPr id="7" name="图片 6"/>
          <p:cNvPicPr>
            <a:picLocks noChangeAspect="1"/>
          </p:cNvPicPr>
          <p:nvPr/>
        </p:nvPicPr>
        <p:blipFill>
          <a:blip r:embed="rId4"/>
          <a:stretch>
            <a:fillRect/>
          </a:stretch>
        </p:blipFill>
        <p:spPr>
          <a:xfrm>
            <a:off x="5270740" y="765492"/>
            <a:ext cx="3946883" cy="3058207"/>
          </a:xfrm>
          <a:prstGeom prst="rect">
            <a:avLst/>
          </a:prstGeom>
        </p:spPr>
      </p:pic>
      <p:sp>
        <p:nvSpPr>
          <p:cNvPr id="11" name="矩形 10"/>
          <p:cNvSpPr/>
          <p:nvPr/>
        </p:nvSpPr>
        <p:spPr>
          <a:xfrm>
            <a:off x="43267" y="5430365"/>
            <a:ext cx="5011946" cy="1427635"/>
          </a:xfrm>
          <a:prstGeom prst="rect">
            <a:avLst/>
          </a:prstGeom>
          <a:solidFill>
            <a:schemeClr val="accent6">
              <a:lumMod val="40000"/>
              <a:lumOff val="60000"/>
            </a:schemeClr>
          </a:solidFill>
        </p:spPr>
        <p:txBody>
          <a:bodyPr wrap="square">
            <a:spAutoFit/>
          </a:bodyPr>
          <a:lstStyle/>
          <a:p>
            <a:pPr>
              <a:lnSpc>
                <a:spcPct val="150000"/>
              </a:lnSpc>
            </a:pPr>
            <a:r>
              <a:rPr lang="fr-FR" altLang="zh-CN" sz="2000" dirty="0"/>
              <a:t>g t=x4/sqrt(chi/3)</a:t>
            </a:r>
          </a:p>
          <a:p>
            <a:pPr>
              <a:lnSpc>
                <a:spcPct val="150000"/>
              </a:lnSpc>
            </a:pPr>
            <a:r>
              <a:rPr lang="fr-FR" altLang="zh-CN" sz="2000" dirty="0"/>
              <a:t>tw  (kdensity  t)  ///</a:t>
            </a:r>
          </a:p>
          <a:p>
            <a:pPr>
              <a:lnSpc>
                <a:spcPct val="150000"/>
              </a:lnSpc>
            </a:pPr>
            <a:r>
              <a:rPr lang="fr-FR" altLang="zh-CN" sz="2000" dirty="0"/>
              <a:t>(function y=tden(3,x),range(-10 10))</a:t>
            </a:r>
            <a:endParaRPr lang="vi-VN" altLang="zh-CN" sz="2000" dirty="0"/>
          </a:p>
        </p:txBody>
      </p:sp>
      <mc:AlternateContent xmlns:mc="http://schemas.openxmlformats.org/markup-compatibility/2006" xmlns:a14="http://schemas.microsoft.com/office/drawing/2010/main">
        <mc:Choice Requires="a14">
          <p:sp>
            <p:nvSpPr>
              <p:cNvPr id="12" name="内容占位符 2"/>
              <p:cNvSpPr txBox="1">
                <a:spLocks/>
              </p:cNvSpPr>
              <p:nvPr/>
            </p:nvSpPr>
            <p:spPr>
              <a:xfrm>
                <a:off x="43268" y="852556"/>
                <a:ext cx="5356868" cy="136447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2000" dirty="0">
                    <a:solidFill>
                      <a:srgbClr val="FF0000"/>
                    </a:solidFill>
                  </a:rPr>
                  <a:t>正态分布含两个参数，构造新的分布减少参数</a:t>
                </a:r>
                <a:endParaRPr lang="en-US" altLang="zh-CN" sz="2000" dirty="0">
                  <a:solidFill>
                    <a:srgbClr val="FF0000"/>
                  </a:solidFill>
                </a:endParaRPr>
              </a:p>
              <a:p>
                <a:pPr marL="0" indent="0">
                  <a:lnSpc>
                    <a:spcPct val="100000"/>
                  </a:lnSpc>
                  <a:buNone/>
                </a:pPr>
                <a:r>
                  <a:rPr lang="zh-CN" altLang="en-US" sz="2000" dirty="0"/>
                  <a:t>卡方</a:t>
                </a:r>
                <a:r>
                  <a:rPr lang="el-GR" altLang="zh-CN" sz="2000" dirty="0"/>
                  <a:t>χ</a:t>
                </a:r>
                <a:r>
                  <a:rPr lang="en-US" altLang="zh-CN" sz="2000" baseline="-25000" dirty="0"/>
                  <a:t>n</a:t>
                </a:r>
                <a:r>
                  <a:rPr lang="zh-CN" altLang="en-US" sz="2000" dirty="0"/>
                  <a:t>分布是</a:t>
                </a:r>
                <a:r>
                  <a:rPr lang="en-US" altLang="zh-CN" sz="2000" dirty="0"/>
                  <a:t>n</a:t>
                </a:r>
                <a:r>
                  <a:rPr lang="zh-CN" altLang="en-US" sz="2000" dirty="0"/>
                  <a:t>个标准正态分布的平方和，</a:t>
                </a:r>
                <a:endParaRPr lang="en-US" altLang="zh-CN" sz="2000" dirty="0"/>
              </a:p>
              <a:p>
                <a:pPr marL="0" indent="0">
                  <a:lnSpc>
                    <a:spcPct val="100000"/>
                  </a:lnSpc>
                  <a:buNone/>
                </a:pPr>
                <a:r>
                  <a:rPr lang="zh-CN" altLang="en-US" sz="2000" dirty="0"/>
                  <a:t>只有一个参数</a:t>
                </a:r>
                <a:r>
                  <a:rPr lang="en-US" altLang="zh-CN" sz="2000" dirty="0"/>
                  <a:t>n</a:t>
                </a:r>
                <a:r>
                  <a:rPr lang="zh-CN" altLang="en-US" sz="2000" dirty="0"/>
                  <a:t>，</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𝜒</m:t>
                        </m:r>
                      </m:e>
                      <m:sub>
                        <m:r>
                          <a:rPr lang="en-US" altLang="zh-CN" sz="2000" b="0" i="1" smtClean="0">
                            <a:latin typeface="Cambria Math" panose="02040503050406030204" pitchFamily="18" charset="0"/>
                          </a:rPr>
                          <m:t>𝑛</m:t>
                        </m:r>
                      </m:sub>
                    </m:sSub>
                    <m:r>
                      <a:rPr lang="en-US" altLang="zh-CN" sz="2000" b="0" i="1" smtClean="0">
                        <a:latin typeface="Cambria Math" panose="02040503050406030204" pitchFamily="18" charset="0"/>
                      </a:rPr>
                      <m:t>=</m:t>
                    </m:r>
                    <m:nary>
                      <m:naryPr>
                        <m:chr m:val="∑"/>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𝑛</m:t>
                        </m:r>
                      </m:sup>
                      <m:e>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𝑧</m:t>
                            </m:r>
                          </m:e>
                          <m:sub>
                            <m:r>
                              <a:rPr lang="en-US" altLang="zh-CN" sz="2000" b="0" i="1" smtClean="0">
                                <a:latin typeface="Cambria Math" panose="02040503050406030204" pitchFamily="18" charset="0"/>
                              </a:rPr>
                              <m:t>𝑖</m:t>
                            </m:r>
                          </m:sub>
                          <m:sup>
                            <m:r>
                              <a:rPr lang="en-US" altLang="zh-CN" sz="2000" b="0" i="1" smtClean="0">
                                <a:latin typeface="Cambria Math" panose="02040503050406030204" pitchFamily="18" charset="0"/>
                              </a:rPr>
                              <m:t>2</m:t>
                            </m:r>
                          </m:sup>
                        </m:sSubSup>
                      </m:e>
                    </m:nary>
                    <m:r>
                      <a:rPr lang="en-US" altLang="zh-CN" sz="2000" b="0" i="1" smtClean="0">
                        <a:latin typeface="Cambria Math" panose="02040503050406030204" pitchFamily="18" charset="0"/>
                      </a:rPr>
                      <m:t>,</m:t>
                    </m:r>
                    <m:r>
                      <a:rPr lang="zh-CN" altLang="en-US" sz="2000" i="1">
                        <a:latin typeface="Cambria Math" panose="02040503050406030204" pitchFamily="18" charset="0"/>
                      </a:rPr>
                      <m:t>其中</m:t>
                    </m:r>
                    <m:r>
                      <a:rPr lang="en-US" altLang="zh-CN" sz="2000" i="1">
                        <a:latin typeface="Cambria Math" panose="02040503050406030204" pitchFamily="18" charset="0"/>
                      </a:rPr>
                      <m:t>𝑧</m:t>
                    </m:r>
                    <m:r>
                      <a:rPr lang="en-US" altLang="zh-CN" sz="2000" i="1">
                        <a:latin typeface="Cambria Math" panose="02040503050406030204" pitchFamily="18" charset="0"/>
                      </a:rPr>
                      <m:t>~</m:t>
                    </m:r>
                    <m:r>
                      <a:rPr lang="en-US" altLang="zh-CN" sz="2000" i="1">
                        <a:latin typeface="Cambria Math" panose="02040503050406030204" pitchFamily="18" charset="0"/>
                      </a:rPr>
                      <m:t>𝑁</m:t>
                    </m:r>
                    <m:r>
                      <a:rPr lang="en-US" altLang="zh-CN" sz="2000" i="1">
                        <a:latin typeface="Cambria Math" panose="02040503050406030204" pitchFamily="18" charset="0"/>
                      </a:rPr>
                      <m:t>(0,1)</m:t>
                    </m:r>
                  </m:oMath>
                </a14:m>
                <a:endParaRPr kumimoji="1" lang="zh-CN" altLang="en-US" sz="2000" dirty="0"/>
              </a:p>
              <a:p>
                <a:pPr marL="0" indent="0">
                  <a:lnSpc>
                    <a:spcPct val="100000"/>
                  </a:lnSpc>
                  <a:buNone/>
                </a:pPr>
                <a:endParaRPr lang="zh-CN" altLang="zh-CN" sz="2000" dirty="0"/>
              </a:p>
              <a:p>
                <a:pPr>
                  <a:lnSpc>
                    <a:spcPct val="100000"/>
                  </a:lnSpc>
                </a:pPr>
                <a:endParaRPr kumimoji="1" lang="zh-CN" altLang="en-US" sz="2000" dirty="0"/>
              </a:p>
            </p:txBody>
          </p:sp>
        </mc:Choice>
        <mc:Fallback xmlns="">
          <p:sp>
            <p:nvSpPr>
              <p:cNvPr id="12" name="内容占位符 2"/>
              <p:cNvSpPr txBox="1">
                <a:spLocks noRot="1" noChangeAspect="1" noMove="1" noResize="1" noEditPoints="1" noAdjustHandles="1" noChangeArrowheads="1" noChangeShapeType="1" noTextEdit="1"/>
              </p:cNvSpPr>
              <p:nvPr/>
            </p:nvSpPr>
            <p:spPr>
              <a:xfrm>
                <a:off x="43268" y="852556"/>
                <a:ext cx="5356868" cy="1364477"/>
              </a:xfrm>
              <a:prstGeom prst="rect">
                <a:avLst/>
              </a:prstGeom>
              <a:blipFill rotWithShape="0">
                <a:blip r:embed="rId5"/>
                <a:stretch>
                  <a:fillRect l="-1138" t="-4018" b="-47768"/>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3" name="内容占位符 2"/>
              <p:cNvSpPr txBox="1">
                <a:spLocks/>
              </p:cNvSpPr>
              <p:nvPr/>
            </p:nvSpPr>
            <p:spPr>
              <a:xfrm>
                <a:off x="43267" y="4184065"/>
                <a:ext cx="4905883" cy="121963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t>t</a:t>
                </a:r>
                <a:r>
                  <a:rPr lang="zh-CN" altLang="en-US" sz="2000" dirty="0"/>
                  <a:t>分布由服从标准正态分布与卡方分布的随机变量合成，也只有一个参数</a:t>
                </a:r>
                <a:r>
                  <a:rPr lang="en-US" altLang="zh-CN" sz="2000" dirty="0"/>
                  <a:t>n</a:t>
                </a:r>
                <a:r>
                  <a:rPr lang="zh-CN" altLang="en-US" sz="2000" dirty="0"/>
                  <a:t>。</a:t>
                </a:r>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b="0" i="1" smtClean="0">
                          <a:solidFill>
                            <a:srgbClr val="FF0000"/>
                          </a:solidFill>
                          <a:latin typeface="Cambria Math" panose="02040503050406030204" pitchFamily="18" charset="0"/>
                        </a:rPr>
                        <m:t>𝑡</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𝑧</m:t>
                      </m:r>
                      <m:r>
                        <a:rPr lang="en-US" altLang="zh-CN" sz="2000" b="0" i="1" smtClean="0">
                          <a:latin typeface="Cambria Math" panose="02040503050406030204" pitchFamily="18" charset="0"/>
                        </a:rPr>
                        <m:t>/</m:t>
                      </m:r>
                      <m:rad>
                        <m:radPr>
                          <m:degHide m:val="on"/>
                          <m:ctrlPr>
                            <a:rPr lang="en-US" altLang="zh-CN" sz="2000" b="0" i="1" smtClean="0">
                              <a:latin typeface="Cambria Math" panose="02040503050406030204" pitchFamily="18" charset="0"/>
                            </a:rPr>
                          </m:ctrlPr>
                        </m:radPr>
                        <m:deg/>
                        <m:e>
                          <m:f>
                            <m:fPr>
                              <m:ctrlPr>
                                <a:rPr lang="en-US" altLang="zh-CN" sz="2000" b="0" i="1" smtClean="0">
                                  <a:latin typeface="Cambria Math" panose="02040503050406030204" pitchFamily="18" charset="0"/>
                                </a:rPr>
                              </m:ctrlPr>
                            </m:fPr>
                            <m:num>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𝜒</m:t>
                                  </m:r>
                                </m:e>
                                <m:sub>
                                  <m:r>
                                    <a:rPr lang="en-US" altLang="zh-CN" sz="2000" b="0" i="1" smtClean="0">
                                      <a:latin typeface="Cambria Math" panose="02040503050406030204" pitchFamily="18" charset="0"/>
                                    </a:rPr>
                                    <m:t>𝑛</m:t>
                                  </m:r>
                                </m:sub>
                              </m:sSub>
                            </m:num>
                            <m:den>
                              <m:r>
                                <a:rPr lang="en-US" altLang="zh-CN" sz="2000" b="0" i="1" smtClean="0">
                                  <a:latin typeface="Cambria Math" panose="02040503050406030204" pitchFamily="18" charset="0"/>
                                </a:rPr>
                                <m:t>𝑛</m:t>
                              </m:r>
                            </m:den>
                          </m:f>
                        </m:e>
                      </m:rad>
                      <m:r>
                        <a:rPr lang="en-US" altLang="zh-CN" sz="2000" b="0" i="1" smtClean="0">
                          <a:latin typeface="Cambria Math" panose="02040503050406030204" pitchFamily="18" charset="0"/>
                        </a:rPr>
                        <m:t>, </m:t>
                      </m:r>
                      <m:r>
                        <a:rPr lang="zh-CN" altLang="en-US" sz="2000" i="1">
                          <a:latin typeface="Cambria Math" panose="02040503050406030204" pitchFamily="18" charset="0"/>
                        </a:rPr>
                        <m:t>其中</m:t>
                      </m:r>
                      <m:r>
                        <a:rPr lang="en-US" altLang="zh-CN" sz="2000" b="0" i="1" smtClean="0">
                          <a:latin typeface="Cambria Math" panose="02040503050406030204" pitchFamily="18" charset="0"/>
                        </a:rPr>
                        <m:t>𝑧</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𝑁</m:t>
                      </m:r>
                      <m:r>
                        <a:rPr lang="en-US" altLang="zh-CN" sz="2000" b="0" i="1" smtClean="0">
                          <a:latin typeface="Cambria Math" panose="02040503050406030204" pitchFamily="18" charset="0"/>
                        </a:rPr>
                        <m:t>(0,1)</m:t>
                      </m:r>
                    </m:oMath>
                  </m:oMathPara>
                </a14:m>
                <a:endParaRPr kumimoji="1" lang="zh-CN" altLang="en-US" sz="2000" dirty="0"/>
              </a:p>
            </p:txBody>
          </p:sp>
        </mc:Choice>
        <mc:Fallback xmlns="">
          <p:sp>
            <p:nvSpPr>
              <p:cNvPr id="13" name="内容占位符 2"/>
              <p:cNvSpPr txBox="1">
                <a:spLocks noRot="1" noChangeAspect="1" noMove="1" noResize="1" noEditPoints="1" noAdjustHandles="1" noChangeArrowheads="1" noChangeShapeType="1" noTextEdit="1"/>
              </p:cNvSpPr>
              <p:nvPr/>
            </p:nvSpPr>
            <p:spPr>
              <a:xfrm>
                <a:off x="43267" y="4184065"/>
                <a:ext cx="4905883" cy="1219639"/>
              </a:xfrm>
              <a:prstGeom prst="rect">
                <a:avLst/>
              </a:prstGeom>
              <a:blipFill rotWithShape="0">
                <a:blip r:embed="rId6"/>
                <a:stretch>
                  <a:fillRect l="-1242" t="-6500" r="-373"/>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2" grpId="0"/>
      <p:bldP spid="13"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68344" y="886787"/>
            <a:ext cx="7724096" cy="2677656"/>
          </a:xfrm>
          <a:prstGeom prst="rect">
            <a:avLst/>
          </a:prstGeom>
        </p:spPr>
        <p:txBody>
          <a:bodyPr wrap="square">
            <a:spAutoFit/>
          </a:bodyPr>
          <a:lstStyle/>
          <a:p>
            <a:pPr>
              <a:lnSpc>
                <a:spcPct val="150000"/>
              </a:lnSpc>
            </a:pPr>
            <a:r>
              <a:rPr lang="en-US" altLang="zh-CN" sz="2800" dirty="0"/>
              <a:t>OLS</a:t>
            </a:r>
            <a:r>
              <a:rPr lang="zh-CN" altLang="en-US" sz="2800" dirty="0"/>
              <a:t>、矩法、极大似然法、</a:t>
            </a:r>
            <a:r>
              <a:rPr lang="en-US" altLang="zh-CN" sz="2800" dirty="0"/>
              <a:t>M</a:t>
            </a:r>
            <a:r>
              <a:rPr lang="zh-CN" altLang="en-US" sz="2800" dirty="0"/>
              <a:t>、</a:t>
            </a:r>
            <a:r>
              <a:rPr lang="en-US" altLang="zh-CN" sz="2800" dirty="0"/>
              <a:t>GMM……</a:t>
            </a:r>
            <a:r>
              <a:rPr lang="zh-CN" altLang="zh-CN" sz="2800" dirty="0"/>
              <a:t> </a:t>
            </a:r>
            <a:endParaRPr lang="en-US" altLang="zh-CN" sz="2800" dirty="0"/>
          </a:p>
          <a:p>
            <a:pPr>
              <a:lnSpc>
                <a:spcPct val="150000"/>
              </a:lnSpc>
            </a:pPr>
            <a:r>
              <a:rPr lang="zh-CN" altLang="en-US" sz="2800" dirty="0"/>
              <a:t>都是导出一种加工观察数据的</a:t>
            </a:r>
            <a:r>
              <a:rPr lang="zh-CN" altLang="en-US" sz="2800" b="1" dirty="0">
                <a:solidFill>
                  <a:srgbClr val="002060"/>
                </a:solidFill>
              </a:rPr>
              <a:t>原则</a:t>
            </a:r>
            <a:endParaRPr lang="en-US" altLang="zh-CN" sz="2800" dirty="0"/>
          </a:p>
          <a:p>
            <a:pPr>
              <a:lnSpc>
                <a:spcPct val="150000"/>
              </a:lnSpc>
            </a:pPr>
            <a:r>
              <a:rPr lang="zh-CN" altLang="en-US" sz="2800" dirty="0"/>
              <a:t>按该原则可导出一个估计量</a:t>
            </a:r>
            <a:endParaRPr lang="en-US" altLang="zh-CN" sz="2800" dirty="0"/>
          </a:p>
          <a:p>
            <a:pPr>
              <a:lnSpc>
                <a:spcPct val="150000"/>
              </a:lnSpc>
            </a:pPr>
            <a:r>
              <a:rPr lang="zh-CN" altLang="en-US" sz="2800" b="1" dirty="0">
                <a:solidFill>
                  <a:srgbClr val="FF0000"/>
                </a:solidFill>
              </a:rPr>
              <a:t>不同的原则可能导出同样的估计量</a:t>
            </a:r>
            <a:endParaRPr lang="en-US" altLang="zh-CN" sz="2800" b="1" dirty="0">
              <a:solidFill>
                <a:srgbClr val="FF0000"/>
              </a:solidFill>
            </a:endParaRPr>
          </a:p>
        </p:txBody>
      </p:sp>
      <p:sp>
        <p:nvSpPr>
          <p:cNvPr id="3" name="矩形 2"/>
          <p:cNvSpPr/>
          <p:nvPr/>
        </p:nvSpPr>
        <p:spPr>
          <a:xfrm>
            <a:off x="0" y="0"/>
            <a:ext cx="9144000" cy="646331"/>
          </a:xfrm>
          <a:prstGeom prst="rect">
            <a:avLst/>
          </a:prstGeom>
        </p:spPr>
        <p:txBody>
          <a:bodyPr wrap="square">
            <a:spAutoFit/>
          </a:bodyPr>
          <a:lstStyle/>
          <a:p>
            <a:pPr algn="ctr"/>
            <a:r>
              <a:rPr lang="en-US" altLang="zh-CN" sz="3600" b="1" dirty="0">
                <a:latin typeface="微软雅黑" panose="020B0503020204020204" pitchFamily="34" charset="-122"/>
                <a:ea typeface="微软雅黑" panose="020B0503020204020204" pitchFamily="34" charset="-122"/>
              </a:rPr>
              <a:t>ML</a:t>
            </a:r>
            <a:r>
              <a:rPr lang="zh-CN" altLang="en-US" sz="3600" b="1" dirty="0">
                <a:latin typeface="微软雅黑" panose="020B0503020204020204" pitchFamily="34" charset="-122"/>
                <a:ea typeface="微软雅黑" panose="020B0503020204020204" pitchFamily="34" charset="-122"/>
              </a:rPr>
              <a:t>、</a:t>
            </a:r>
            <a:r>
              <a:rPr lang="en-US" altLang="zh-CN" sz="3600" b="1" dirty="0">
                <a:latin typeface="微软雅黑" panose="020B0503020204020204" pitchFamily="34" charset="-122"/>
                <a:ea typeface="微软雅黑" panose="020B0503020204020204" pitchFamily="34" charset="-122"/>
              </a:rPr>
              <a:t>MM</a:t>
            </a:r>
            <a:r>
              <a:rPr lang="zh-CN" altLang="en-US" sz="3600" b="1" dirty="0">
                <a:latin typeface="微软雅黑" panose="020B0503020204020204" pitchFamily="34" charset="-122"/>
                <a:ea typeface="微软雅黑" panose="020B0503020204020204" pitchFamily="34" charset="-122"/>
              </a:rPr>
              <a:t>、</a:t>
            </a:r>
            <a:r>
              <a:rPr lang="en-US" altLang="zh-CN" sz="3600" b="1" dirty="0">
                <a:latin typeface="微软雅黑" panose="020B0503020204020204" pitchFamily="34" charset="-122"/>
                <a:ea typeface="微软雅黑" panose="020B0503020204020204" pitchFamily="34" charset="-122"/>
              </a:rPr>
              <a:t>OLS</a:t>
            </a:r>
            <a:r>
              <a:rPr lang="zh-CN" altLang="en-US" sz="3600" b="1" dirty="0">
                <a:latin typeface="微软雅黑" panose="020B0503020204020204" pitchFamily="34" charset="-122"/>
                <a:ea typeface="微软雅黑" panose="020B0503020204020204" pitchFamily="34" charset="-122"/>
              </a:rPr>
              <a:t>均是加工数据的原则</a:t>
            </a:r>
            <a:endParaRPr lang="en-US" altLang="zh-CN" sz="3600" b="1" dirty="0">
              <a:latin typeface="微软雅黑" panose="020B0503020204020204" pitchFamily="34" charset="-122"/>
              <a:ea typeface="微软雅黑" panose="020B0503020204020204" pitchFamily="34" charset="-122"/>
            </a:endParaRPr>
          </a:p>
        </p:txBody>
      </p:sp>
      <p:graphicFrame>
        <p:nvGraphicFramePr>
          <p:cNvPr id="4" name="对象 3"/>
          <p:cNvGraphicFramePr>
            <a:graphicFrameLocks noChangeAspect="1"/>
          </p:cNvGraphicFramePr>
          <p:nvPr/>
        </p:nvGraphicFramePr>
        <p:xfrm>
          <a:off x="1129222" y="3804899"/>
          <a:ext cx="4297363" cy="2033587"/>
        </p:xfrm>
        <a:graphic>
          <a:graphicData uri="http://schemas.openxmlformats.org/presentationml/2006/ole">
            <mc:AlternateContent xmlns:mc="http://schemas.openxmlformats.org/markup-compatibility/2006">
              <mc:Choice xmlns:v="urn:schemas-microsoft-com:vml" Requires="v">
                <p:oleObj spid="_x0000_s893362" name="公式" r:id="rId3" imgW="39319200" imgH="18592800" progId="Equation.3">
                  <p:embed/>
                </p:oleObj>
              </mc:Choice>
              <mc:Fallback>
                <p:oleObj name="公式" r:id="rId3" imgW="39319200" imgH="18592800" progId="Equation.3">
                  <p:embed/>
                  <p:pic>
                    <p:nvPicPr>
                      <p:cNvPr id="0" name="图片 893351"/>
                      <p:cNvPicPr>
                        <a:picLocks noChangeAspect="1" noChangeArrowheads="1"/>
                      </p:cNvPicPr>
                      <p:nvPr/>
                    </p:nvPicPr>
                    <p:blipFill>
                      <a:blip r:embed="rId4"/>
                      <a:srcRect/>
                      <a:stretch>
                        <a:fillRect/>
                      </a:stretch>
                    </p:blipFill>
                    <p:spPr bwMode="auto">
                      <a:xfrm>
                        <a:off x="1129222" y="3804899"/>
                        <a:ext cx="4297363" cy="2033587"/>
                      </a:xfrm>
                      <a:prstGeom prst="rect">
                        <a:avLst/>
                      </a:prstGeom>
                      <a:noFill/>
                    </p:spPr>
                  </p:pic>
                </p:oleObj>
              </mc:Fallback>
            </mc:AlternateContent>
          </a:graphicData>
        </a:graphic>
      </p:graphicFrame>
      <p:graphicFrame>
        <p:nvGraphicFramePr>
          <p:cNvPr id="5" name="对象 4"/>
          <p:cNvGraphicFramePr>
            <a:graphicFrameLocks noChangeAspect="1"/>
          </p:cNvGraphicFramePr>
          <p:nvPr/>
        </p:nvGraphicFramePr>
        <p:xfrm>
          <a:off x="4179888" y="4714875"/>
          <a:ext cx="306387" cy="577850"/>
        </p:xfrm>
        <a:graphic>
          <a:graphicData uri="http://schemas.openxmlformats.org/presentationml/2006/ole">
            <mc:AlternateContent xmlns:mc="http://schemas.openxmlformats.org/markup-compatibility/2006">
              <mc:Choice xmlns:v="urn:schemas-microsoft-com:vml" Requires="v">
                <p:oleObj spid="_x0000_s893363" name="公式" r:id="rId5" imgW="2743200" imgH="5181600" progId="Equation.3">
                  <p:embed/>
                </p:oleObj>
              </mc:Choice>
              <mc:Fallback>
                <p:oleObj name="公式" r:id="rId5" imgW="2743200" imgH="5181600" progId="Equation.3">
                  <p:embed/>
                  <p:pic>
                    <p:nvPicPr>
                      <p:cNvPr id="0" name="图片 893352"/>
                      <p:cNvPicPr>
                        <a:picLocks noChangeAspect="1" noChangeArrowheads="1"/>
                      </p:cNvPicPr>
                      <p:nvPr/>
                    </p:nvPicPr>
                    <p:blipFill>
                      <a:blip r:embed="rId6"/>
                      <a:srcRect/>
                      <a:stretch>
                        <a:fillRect/>
                      </a:stretch>
                    </p:blipFill>
                    <p:spPr bwMode="auto">
                      <a:xfrm>
                        <a:off x="4179888" y="4714875"/>
                        <a:ext cx="306387" cy="577850"/>
                      </a:xfrm>
                      <a:prstGeom prst="rect">
                        <a:avLst/>
                      </a:prstGeom>
                      <a:no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2041"/>
            <a:ext cx="9144000" cy="646331"/>
          </a:xfrm>
          <a:prstGeom prst="rect">
            <a:avLst/>
          </a:prstGeom>
        </p:spPr>
        <p:txBody>
          <a:bodyPr wrap="square">
            <a:spAutoFit/>
          </a:bodyPr>
          <a:lstStyle/>
          <a:p>
            <a:pPr algn="ctr"/>
            <a:r>
              <a:rPr lang="zh-CN" altLang="en-US" sz="3600" b="1" dirty="0">
                <a:latin typeface="微软雅黑" panose="020B0503020204020204" pitchFamily="34" charset="-122"/>
                <a:ea typeface="微软雅黑" panose="020B0503020204020204" pitchFamily="34" charset="-122"/>
              </a:rPr>
              <a:t>极大似然估计原理</a:t>
            </a:r>
            <a:endParaRPr lang="en-US" altLang="zh-CN" sz="3600" b="1" dirty="0">
              <a:latin typeface="微软雅黑" panose="020B0503020204020204" pitchFamily="34" charset="-122"/>
              <a:ea typeface="微软雅黑" panose="020B0503020204020204" pitchFamily="34" charset="-122"/>
            </a:endParaRPr>
          </a:p>
        </p:txBody>
      </p:sp>
      <p:graphicFrame>
        <p:nvGraphicFramePr>
          <p:cNvPr id="8" name="对象 7"/>
          <p:cNvGraphicFramePr>
            <a:graphicFrameLocks noChangeAspect="1"/>
          </p:cNvGraphicFramePr>
          <p:nvPr/>
        </p:nvGraphicFramePr>
        <p:xfrm>
          <a:off x="541338" y="3032125"/>
          <a:ext cx="2962275" cy="1816100"/>
        </p:xfrm>
        <a:graphic>
          <a:graphicData uri="http://schemas.openxmlformats.org/presentationml/2006/ole">
            <mc:AlternateContent xmlns:mc="http://schemas.openxmlformats.org/markup-compatibility/2006">
              <mc:Choice xmlns:v="urn:schemas-microsoft-com:vml" Requires="v">
                <p:oleObj spid="_x0000_s892550" name="公式" r:id="rId4" imgW="51511200" imgH="33528000" progId="Equation.3">
                  <p:embed/>
                </p:oleObj>
              </mc:Choice>
              <mc:Fallback>
                <p:oleObj name="公式" r:id="rId4" imgW="51511200" imgH="33528000" progId="Equation.3">
                  <p:embed/>
                  <p:pic>
                    <p:nvPicPr>
                      <p:cNvPr id="0" name="图片 892535"/>
                      <p:cNvPicPr>
                        <a:picLocks noChangeAspect="1" noChangeArrowheads="1"/>
                      </p:cNvPicPr>
                      <p:nvPr/>
                    </p:nvPicPr>
                    <p:blipFill>
                      <a:blip r:embed="rId5"/>
                      <a:srcRect/>
                      <a:stretch>
                        <a:fillRect/>
                      </a:stretch>
                    </p:blipFill>
                    <p:spPr bwMode="auto">
                      <a:xfrm>
                        <a:off x="541338" y="3032125"/>
                        <a:ext cx="2962275" cy="1816100"/>
                      </a:xfrm>
                      <a:prstGeom prst="rect">
                        <a:avLst/>
                      </a:prstGeom>
                      <a:noFill/>
                    </p:spPr>
                  </p:pic>
                </p:oleObj>
              </mc:Fallback>
            </mc:AlternateContent>
          </a:graphicData>
        </a:graphic>
      </p:graphicFrame>
      <p:sp>
        <p:nvSpPr>
          <p:cNvPr id="14" name="灯片编号占位符 13"/>
          <p:cNvSpPr>
            <a:spLocks noGrp="1"/>
          </p:cNvSpPr>
          <p:nvPr>
            <p:ph type="sldNum" sz="quarter" idx="12"/>
          </p:nvPr>
        </p:nvSpPr>
        <p:spPr/>
        <p:txBody>
          <a:bodyPr/>
          <a:lstStyle/>
          <a:p>
            <a:fld id="{56EE4887-718C-4F6C-B633-5C6D1B02979E}" type="slidenum">
              <a:rPr lang="zh-CN" altLang="en-US" smtClean="0"/>
              <a:t>151</a:t>
            </a:fld>
            <a:endParaRPr lang="zh-CN" altLang="en-US" dirty="0"/>
          </a:p>
        </p:txBody>
      </p:sp>
      <p:sp>
        <p:nvSpPr>
          <p:cNvPr id="4" name="矩形 3"/>
          <p:cNvSpPr/>
          <p:nvPr/>
        </p:nvSpPr>
        <p:spPr>
          <a:xfrm>
            <a:off x="201417" y="2213105"/>
            <a:ext cx="5029469" cy="584775"/>
          </a:xfrm>
          <a:prstGeom prst="rect">
            <a:avLst/>
          </a:prstGeom>
          <a:solidFill>
            <a:schemeClr val="accent6">
              <a:lumMod val="60000"/>
              <a:lumOff val="40000"/>
            </a:schemeClr>
          </a:solidFill>
        </p:spPr>
        <p:txBody>
          <a:bodyPr wrap="square">
            <a:spAutoFit/>
          </a:bodyPr>
          <a:lstStyle/>
          <a:p>
            <a:r>
              <a:rPr lang="en-US" altLang="zh-CN" sz="1600" dirty="0"/>
              <a:t> </a:t>
            </a:r>
            <a:r>
              <a:rPr lang="en-US" altLang="zh-CN" sz="1600" dirty="0" err="1"/>
              <a:t>tw</a:t>
            </a:r>
            <a:r>
              <a:rPr lang="en-US" altLang="zh-CN" sz="1600" dirty="0"/>
              <a:t> (function y=</a:t>
            </a:r>
            <a:r>
              <a:rPr lang="en-US" altLang="zh-CN" sz="1600" dirty="0" err="1"/>
              <a:t>normalden</a:t>
            </a:r>
            <a:r>
              <a:rPr lang="en-US" altLang="zh-CN" sz="1600" dirty="0"/>
              <a:t>(x,1,1),range(0 14) </a:t>
            </a:r>
            <a:r>
              <a:rPr lang="en-US" altLang="zh-CN" sz="1600" dirty="0" err="1"/>
              <a:t>xline</a:t>
            </a:r>
            <a:r>
              <a:rPr lang="en-US" altLang="zh-CN" sz="1600" dirty="0"/>
              <a:t>(8)) </a:t>
            </a:r>
          </a:p>
          <a:p>
            <a:r>
              <a:rPr lang="en-US" altLang="zh-CN" sz="1600" dirty="0"/>
              <a:t>      (function y=</a:t>
            </a:r>
            <a:r>
              <a:rPr lang="en-US" altLang="zh-CN" sz="1600" dirty="0" err="1"/>
              <a:t>normalden</a:t>
            </a:r>
            <a:r>
              <a:rPr lang="en-US" altLang="zh-CN" sz="1600" dirty="0"/>
              <a:t>(x,10,2),range(0 14) </a:t>
            </a:r>
            <a:r>
              <a:rPr lang="en-US" altLang="zh-CN" sz="1600" dirty="0" err="1"/>
              <a:t>xline</a:t>
            </a:r>
            <a:r>
              <a:rPr lang="en-US" altLang="zh-CN" sz="1600" dirty="0"/>
              <a:t>(12))</a:t>
            </a:r>
          </a:p>
        </p:txBody>
      </p:sp>
      <p:sp>
        <p:nvSpPr>
          <p:cNvPr id="5" name="矩形 4"/>
          <p:cNvSpPr/>
          <p:nvPr/>
        </p:nvSpPr>
        <p:spPr>
          <a:xfrm>
            <a:off x="4770408" y="2820136"/>
            <a:ext cx="4287328" cy="3139321"/>
          </a:xfrm>
          <a:prstGeom prst="rect">
            <a:avLst/>
          </a:prstGeom>
          <a:solidFill>
            <a:schemeClr val="accent6">
              <a:lumMod val="40000"/>
              <a:lumOff val="60000"/>
            </a:schemeClr>
          </a:solidFill>
        </p:spPr>
        <p:txBody>
          <a:bodyPr wrap="square">
            <a:spAutoFit/>
          </a:bodyPr>
          <a:lstStyle/>
          <a:p>
            <a:r>
              <a:rPr lang="en-US" altLang="zh-CN" dirty="0"/>
              <a:t>clear</a:t>
            </a:r>
          </a:p>
          <a:p>
            <a:r>
              <a:rPr lang="en-US" altLang="zh-CN" dirty="0"/>
              <a:t>input y</a:t>
            </a:r>
          </a:p>
          <a:p>
            <a:r>
              <a:rPr lang="en-US" altLang="zh-CN" dirty="0"/>
              <a:t>8</a:t>
            </a:r>
          </a:p>
          <a:p>
            <a:r>
              <a:rPr lang="en-US" altLang="zh-CN" dirty="0"/>
              <a:t>12</a:t>
            </a:r>
          </a:p>
          <a:p>
            <a:r>
              <a:rPr lang="en-US" altLang="zh-CN" dirty="0"/>
              <a:t>10</a:t>
            </a:r>
          </a:p>
          <a:p>
            <a:r>
              <a:rPr lang="en-US" altLang="zh-CN" dirty="0"/>
              <a:t>end</a:t>
            </a:r>
          </a:p>
          <a:p>
            <a:r>
              <a:rPr lang="en-US" altLang="zh-CN" dirty="0"/>
              <a:t>di </a:t>
            </a:r>
            <a:r>
              <a:rPr lang="en-US" altLang="zh-CN" dirty="0" err="1"/>
              <a:t>normalden</a:t>
            </a:r>
            <a:r>
              <a:rPr lang="en-US" altLang="zh-CN" dirty="0"/>
              <a:t>(8-10,2)*</a:t>
            </a:r>
            <a:r>
              <a:rPr lang="en-US" altLang="zh-CN" dirty="0" err="1"/>
              <a:t>normalden</a:t>
            </a:r>
            <a:r>
              <a:rPr lang="en-US" altLang="zh-CN" dirty="0"/>
              <a:t>(12-10,2)*</a:t>
            </a:r>
            <a:r>
              <a:rPr lang="en-US" altLang="zh-CN" dirty="0" err="1"/>
              <a:t>normalden</a:t>
            </a:r>
            <a:r>
              <a:rPr lang="en-US" altLang="zh-CN" dirty="0"/>
              <a:t>(10-10,2) </a:t>
            </a:r>
          </a:p>
          <a:p>
            <a:r>
              <a:rPr lang="en-US" altLang="zh-CN" dirty="0"/>
              <a:t>di </a:t>
            </a:r>
            <a:r>
              <a:rPr lang="en-US" altLang="zh-CN" dirty="0" err="1"/>
              <a:t>normalden</a:t>
            </a:r>
            <a:r>
              <a:rPr lang="en-US" altLang="zh-CN" dirty="0"/>
              <a:t>(8-1)*</a:t>
            </a:r>
            <a:r>
              <a:rPr lang="en-US" altLang="zh-CN" dirty="0" err="1"/>
              <a:t>normalden</a:t>
            </a:r>
            <a:r>
              <a:rPr lang="en-US" altLang="zh-CN" dirty="0"/>
              <a:t>(12-1)*</a:t>
            </a:r>
            <a:r>
              <a:rPr lang="en-US" altLang="zh-CN" dirty="0" err="1"/>
              <a:t>normalden</a:t>
            </a:r>
            <a:r>
              <a:rPr lang="en-US" altLang="zh-CN" dirty="0"/>
              <a:t>(10-1) </a:t>
            </a:r>
          </a:p>
          <a:p>
            <a:r>
              <a:rPr lang="en-US" altLang="zh-CN" b="1" dirty="0" err="1">
                <a:solidFill>
                  <a:srgbClr val="FF0000"/>
                </a:solidFill>
              </a:rPr>
              <a:t>mlexp</a:t>
            </a:r>
            <a:r>
              <a:rPr lang="en-US" altLang="zh-CN" b="1" dirty="0">
                <a:solidFill>
                  <a:srgbClr val="FF0000"/>
                </a:solidFill>
              </a:rPr>
              <a:t>  (</a:t>
            </a:r>
            <a:r>
              <a:rPr lang="en-US" altLang="zh-CN" b="1" dirty="0" err="1">
                <a:solidFill>
                  <a:srgbClr val="FF0000"/>
                </a:solidFill>
              </a:rPr>
              <a:t>lnnormalden</a:t>
            </a:r>
            <a:r>
              <a:rPr lang="en-US" altLang="zh-CN" b="1" dirty="0">
                <a:solidFill>
                  <a:srgbClr val="FF0000"/>
                </a:solidFill>
              </a:rPr>
              <a:t>(y,{m},{sigma}))</a:t>
            </a:r>
          </a:p>
        </p:txBody>
      </p:sp>
      <p:sp>
        <p:nvSpPr>
          <p:cNvPr id="9" name="矩形 8"/>
          <p:cNvSpPr/>
          <p:nvPr/>
        </p:nvSpPr>
        <p:spPr>
          <a:xfrm>
            <a:off x="94891" y="867410"/>
            <a:ext cx="5753818" cy="1323439"/>
          </a:xfrm>
          <a:prstGeom prst="rect">
            <a:avLst/>
          </a:prstGeom>
        </p:spPr>
        <p:txBody>
          <a:bodyPr wrap="square">
            <a:spAutoFit/>
          </a:bodyPr>
          <a:lstStyle/>
          <a:p>
            <a:r>
              <a:rPr lang="zh-CN" altLang="en-US" sz="2000" dirty="0"/>
              <a:t>*假设北京的房价均值为</a:t>
            </a:r>
            <a:r>
              <a:rPr lang="en-US" altLang="zh-CN" sz="2000" dirty="0"/>
              <a:t>m=10</a:t>
            </a:r>
            <a:r>
              <a:rPr lang="zh-CN" altLang="en-US" sz="2000" dirty="0"/>
              <a:t>万元，方差为</a:t>
            </a:r>
            <a:r>
              <a:rPr lang="en-US" altLang="zh-CN" sz="2000" dirty="0"/>
              <a:t>4</a:t>
            </a:r>
            <a:r>
              <a:rPr lang="zh-CN" altLang="en-US" sz="2000" dirty="0"/>
              <a:t>，某小城市均值为</a:t>
            </a:r>
            <a:r>
              <a:rPr lang="en-US" altLang="zh-CN" sz="2000" dirty="0"/>
              <a:t>1</a:t>
            </a:r>
            <a:r>
              <a:rPr lang="zh-CN" altLang="en-US" sz="2000" dirty="0"/>
              <a:t>万元，方差为</a:t>
            </a:r>
            <a:r>
              <a:rPr lang="en-US" altLang="zh-CN" sz="2000" dirty="0"/>
              <a:t>1</a:t>
            </a:r>
            <a:r>
              <a:rPr lang="zh-CN" altLang="en-US" sz="2000" dirty="0"/>
              <a:t>万元，抽取三个样本，均价分别为</a:t>
            </a:r>
            <a:r>
              <a:rPr lang="en-US" altLang="zh-CN" sz="2000" dirty="0"/>
              <a:t>8</a:t>
            </a:r>
            <a:r>
              <a:rPr lang="zh-CN" altLang="en-US" sz="2000" dirty="0"/>
              <a:t>万，</a:t>
            </a:r>
            <a:r>
              <a:rPr lang="en-US" altLang="zh-CN" sz="2000" dirty="0"/>
              <a:t>12</a:t>
            </a:r>
            <a:r>
              <a:rPr lang="zh-CN" altLang="en-US" sz="2000" dirty="0"/>
              <a:t>万和</a:t>
            </a:r>
            <a:r>
              <a:rPr lang="en-US" altLang="zh-CN" sz="2000" dirty="0"/>
              <a:t>10</a:t>
            </a:r>
            <a:r>
              <a:rPr lang="zh-CN" altLang="en-US" sz="2000" dirty="0"/>
              <a:t>万，那么你猜这三个样本更可能是从哪抽出来的呢？</a:t>
            </a:r>
          </a:p>
        </p:txBody>
      </p:sp>
      <p:pic>
        <p:nvPicPr>
          <p:cNvPr id="10" name="图片 9"/>
          <p:cNvPicPr>
            <a:picLocks noChangeAspect="1"/>
          </p:cNvPicPr>
          <p:nvPr/>
        </p:nvPicPr>
        <p:blipFill>
          <a:blip r:embed="rId6"/>
          <a:stretch>
            <a:fillRect/>
          </a:stretch>
        </p:blipFill>
        <p:spPr>
          <a:xfrm>
            <a:off x="5911922" y="839225"/>
            <a:ext cx="3232078" cy="2350243"/>
          </a:xfrm>
          <a:prstGeom prst="rect">
            <a:avLst/>
          </a:prstGeom>
        </p:spPr>
      </p:pic>
      <p:pic>
        <p:nvPicPr>
          <p:cNvPr id="11" name="图片 10"/>
          <p:cNvPicPr>
            <a:picLocks noChangeAspect="1"/>
          </p:cNvPicPr>
          <p:nvPr/>
        </p:nvPicPr>
        <p:blipFill>
          <a:blip r:embed="rId7"/>
          <a:stretch>
            <a:fillRect/>
          </a:stretch>
        </p:blipFill>
        <p:spPr>
          <a:xfrm>
            <a:off x="4701396" y="5972175"/>
            <a:ext cx="4461463" cy="885825"/>
          </a:xfrm>
          <a:prstGeom prst="rect">
            <a:avLst/>
          </a:prstGeom>
        </p:spPr>
      </p:pic>
      <p:graphicFrame>
        <p:nvGraphicFramePr>
          <p:cNvPr id="12" name="对象 11"/>
          <p:cNvGraphicFramePr>
            <a:graphicFrameLocks noChangeAspect="1"/>
          </p:cNvGraphicFramePr>
          <p:nvPr/>
        </p:nvGraphicFramePr>
        <p:xfrm>
          <a:off x="472955" y="4947039"/>
          <a:ext cx="3348654" cy="1101335"/>
        </p:xfrm>
        <a:graphic>
          <a:graphicData uri="http://schemas.openxmlformats.org/presentationml/2006/ole">
            <mc:AlternateContent xmlns:mc="http://schemas.openxmlformats.org/markup-compatibility/2006">
              <mc:Choice xmlns:v="urn:schemas-microsoft-com:vml" Requires="v">
                <p:oleObj spid="_x0000_s892551" name="公式" r:id="rId8" imgW="68580000" imgH="22555200" progId="Equation.3">
                  <p:embed/>
                </p:oleObj>
              </mc:Choice>
              <mc:Fallback>
                <p:oleObj name="公式" r:id="rId8" imgW="68580000" imgH="22555200" progId="Equation.3">
                  <p:embed/>
                  <p:pic>
                    <p:nvPicPr>
                      <p:cNvPr id="0" name="图片 892536"/>
                      <p:cNvPicPr/>
                      <p:nvPr/>
                    </p:nvPicPr>
                    <p:blipFill>
                      <a:blip r:embed="rId9"/>
                      <a:stretch>
                        <a:fillRect/>
                      </a:stretch>
                    </p:blipFill>
                    <p:spPr>
                      <a:xfrm>
                        <a:off x="472955" y="4947039"/>
                        <a:ext cx="3348654" cy="1101335"/>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95250" y="6048375"/>
          <a:ext cx="4560888" cy="671513"/>
        </p:xfrm>
        <a:graphic>
          <a:graphicData uri="http://schemas.openxmlformats.org/presentationml/2006/ole">
            <mc:AlternateContent xmlns:mc="http://schemas.openxmlformats.org/markup-compatibility/2006">
              <mc:Choice xmlns:v="urn:schemas-microsoft-com:vml" Requires="v">
                <p:oleObj spid="_x0000_s892552" name="公式" r:id="rId10" imgW="72542400" imgH="10668000" progId="Equation.3">
                  <p:embed/>
                </p:oleObj>
              </mc:Choice>
              <mc:Fallback>
                <p:oleObj name="公式" r:id="rId10" imgW="72542400" imgH="10668000" progId="Equation.3">
                  <p:embed/>
                  <p:pic>
                    <p:nvPicPr>
                      <p:cNvPr id="0" name="图片 892537"/>
                      <p:cNvPicPr/>
                      <p:nvPr/>
                    </p:nvPicPr>
                    <p:blipFill>
                      <a:blip r:embed="rId11"/>
                      <a:stretch>
                        <a:fillRect/>
                      </a:stretch>
                    </p:blipFill>
                    <p:spPr>
                      <a:xfrm>
                        <a:off x="95250" y="6048375"/>
                        <a:ext cx="4560888" cy="671513"/>
                      </a:xfrm>
                      <a:prstGeom prst="rect">
                        <a:avLst/>
                      </a:prstGeom>
                      <a:solidFill>
                        <a:srgbClr val="FFC000"/>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2041"/>
            <a:ext cx="9144000" cy="646331"/>
          </a:xfrm>
          <a:prstGeom prst="rect">
            <a:avLst/>
          </a:prstGeom>
        </p:spPr>
        <p:txBody>
          <a:bodyPr wrap="square">
            <a:spAutoFit/>
          </a:bodyPr>
          <a:lstStyle/>
          <a:p>
            <a:pPr algn="ctr"/>
            <a:r>
              <a:rPr lang="zh-CN" altLang="en-US" sz="3600" b="1" dirty="0">
                <a:latin typeface="微软雅黑" panose="020B0503020204020204" pitchFamily="34" charset="-122"/>
                <a:ea typeface="微软雅黑" panose="020B0503020204020204" pitchFamily="34" charset="-122"/>
              </a:rPr>
              <a:t>多元线性模型的极大似然估计</a:t>
            </a:r>
            <a:endParaRPr lang="en-US" altLang="zh-CN" sz="3600" b="1" dirty="0">
              <a:latin typeface="微软雅黑" panose="020B0503020204020204" pitchFamily="34" charset="-122"/>
              <a:ea typeface="微软雅黑" panose="020B0503020204020204" pitchFamily="34" charset="-122"/>
            </a:endParaRPr>
          </a:p>
        </p:txBody>
      </p:sp>
      <p:graphicFrame>
        <p:nvGraphicFramePr>
          <p:cNvPr id="8" name="对象 7"/>
          <p:cNvGraphicFramePr>
            <a:graphicFrameLocks noChangeAspect="1"/>
          </p:cNvGraphicFramePr>
          <p:nvPr/>
        </p:nvGraphicFramePr>
        <p:xfrm>
          <a:off x="392863" y="1047151"/>
          <a:ext cx="3705225" cy="5253038"/>
        </p:xfrm>
        <a:graphic>
          <a:graphicData uri="http://schemas.openxmlformats.org/presentationml/2006/ole">
            <mc:AlternateContent xmlns:mc="http://schemas.openxmlformats.org/markup-compatibility/2006">
              <mc:Choice xmlns:v="urn:schemas-microsoft-com:vml" Requires="v">
                <p:oleObj spid="_x0000_s894174" name="公式" r:id="rId4" imgW="55778400" imgH="79248000" progId="Equation.3">
                  <p:embed/>
                </p:oleObj>
              </mc:Choice>
              <mc:Fallback>
                <p:oleObj name="公式" r:id="rId4" imgW="55778400" imgH="79248000" progId="Equation.3">
                  <p:embed/>
                  <p:pic>
                    <p:nvPicPr>
                      <p:cNvPr id="0" name="图片 894167"/>
                      <p:cNvPicPr>
                        <a:picLocks noChangeAspect="1" noChangeArrowheads="1"/>
                      </p:cNvPicPr>
                      <p:nvPr/>
                    </p:nvPicPr>
                    <p:blipFill>
                      <a:blip r:embed="rId5"/>
                      <a:srcRect/>
                      <a:stretch>
                        <a:fillRect/>
                      </a:stretch>
                    </p:blipFill>
                    <p:spPr bwMode="auto">
                      <a:xfrm>
                        <a:off x="392863" y="1047151"/>
                        <a:ext cx="3705225" cy="5253038"/>
                      </a:xfrm>
                      <a:prstGeom prst="rect">
                        <a:avLst/>
                      </a:prstGeom>
                      <a:noFill/>
                    </p:spPr>
                  </p:pic>
                </p:oleObj>
              </mc:Fallback>
            </mc:AlternateContent>
          </a:graphicData>
        </a:graphic>
      </p:graphicFrame>
      <p:sp>
        <p:nvSpPr>
          <p:cNvPr id="14" name="灯片编号占位符 13"/>
          <p:cNvSpPr>
            <a:spLocks noGrp="1"/>
          </p:cNvSpPr>
          <p:nvPr>
            <p:ph type="sldNum" sz="quarter" idx="12"/>
          </p:nvPr>
        </p:nvSpPr>
        <p:spPr/>
        <p:txBody>
          <a:bodyPr/>
          <a:lstStyle/>
          <a:p>
            <a:fld id="{56EE4887-718C-4F6C-B633-5C6D1B02979E}" type="slidenum">
              <a:rPr lang="zh-CN" altLang="en-US" smtClean="0"/>
              <a:t>152</a:t>
            </a:fld>
            <a:endParaRPr lang="zh-CN" altLang="en-US" dirty="0"/>
          </a:p>
        </p:txBody>
      </p:sp>
      <p:sp>
        <p:nvSpPr>
          <p:cNvPr id="6" name="矩形 5"/>
          <p:cNvSpPr/>
          <p:nvPr/>
        </p:nvSpPr>
        <p:spPr>
          <a:xfrm>
            <a:off x="4209691" y="849905"/>
            <a:ext cx="4820638" cy="3293209"/>
          </a:xfrm>
          <a:prstGeom prst="rect">
            <a:avLst/>
          </a:prstGeom>
          <a:solidFill>
            <a:schemeClr val="accent6">
              <a:lumMod val="60000"/>
              <a:lumOff val="40000"/>
            </a:schemeClr>
          </a:solidFill>
        </p:spPr>
        <p:txBody>
          <a:bodyPr wrap="square">
            <a:spAutoFit/>
          </a:bodyPr>
          <a:lstStyle/>
          <a:p>
            <a:r>
              <a:rPr lang="en-US" altLang="zh-CN" sz="1600" b="1" dirty="0">
                <a:latin typeface="Times New Roman" panose="02020603050405020304" pitchFamily="18" charset="0"/>
                <a:cs typeface="Times New Roman" panose="02020603050405020304" pitchFamily="18" charset="0"/>
              </a:rPr>
              <a:t>clear</a:t>
            </a:r>
            <a:endParaRPr lang="zh-CN" altLang="en-US" sz="1600" b="1" dirty="0">
              <a:latin typeface="Times New Roman" panose="02020603050405020304" pitchFamily="18" charset="0"/>
              <a:cs typeface="Times New Roman" panose="02020603050405020304" pitchFamily="18" charset="0"/>
            </a:endParaRPr>
          </a:p>
          <a:p>
            <a:r>
              <a:rPr lang="en-US" altLang="zh-CN" sz="1600" b="1" dirty="0">
                <a:latin typeface="Times New Roman" panose="02020603050405020304" pitchFamily="18" charset="0"/>
                <a:cs typeface="Times New Roman" panose="02020603050405020304" pitchFamily="18" charset="0"/>
              </a:rPr>
              <a:t>mat M = (0.2, 3, 2.5,1)</a:t>
            </a:r>
          </a:p>
          <a:p>
            <a:r>
              <a:rPr lang="en-US" altLang="zh-CN" sz="1600" b="1" dirty="0">
                <a:latin typeface="Times New Roman" panose="02020603050405020304" pitchFamily="18" charset="0"/>
                <a:cs typeface="Times New Roman" panose="02020603050405020304" pitchFamily="18" charset="0"/>
              </a:rPr>
              <a:t>mat V = (3, 0.1, 0.2, 0.25 \   ///</a:t>
            </a:r>
          </a:p>
          <a:p>
            <a:r>
              <a:rPr lang="en-US" altLang="zh-CN" sz="1600" b="1" dirty="0">
                <a:latin typeface="Times New Roman" panose="02020603050405020304" pitchFamily="18" charset="0"/>
                <a:cs typeface="Times New Roman" panose="02020603050405020304" pitchFamily="18" charset="0"/>
              </a:rPr>
              <a:t> 0.1, 2, 0.3, 0.35 \           ///</a:t>
            </a:r>
          </a:p>
          <a:p>
            <a:r>
              <a:rPr lang="en-US" altLang="zh-CN" sz="1600" b="1" dirty="0">
                <a:latin typeface="Times New Roman" panose="02020603050405020304" pitchFamily="18" charset="0"/>
                <a:cs typeface="Times New Roman" panose="02020603050405020304" pitchFamily="18" charset="0"/>
              </a:rPr>
              <a:t> 0.2, 0.3, 1.2, 0.15 \         ///</a:t>
            </a:r>
          </a:p>
          <a:p>
            <a:r>
              <a:rPr lang="en-US" altLang="zh-CN" sz="1600" b="1" dirty="0">
                <a:latin typeface="Times New Roman" panose="02020603050405020304" pitchFamily="18" charset="0"/>
                <a:cs typeface="Times New Roman" panose="02020603050405020304" pitchFamily="18" charset="0"/>
              </a:rPr>
              <a:t> 0.25, 0.35, 0.15, 1.2)</a:t>
            </a:r>
          </a:p>
          <a:p>
            <a:r>
              <a:rPr lang="en-US" altLang="zh-CN" sz="1600" b="1" dirty="0" err="1">
                <a:latin typeface="Times New Roman" panose="02020603050405020304" pitchFamily="18" charset="0"/>
                <a:cs typeface="Times New Roman" panose="02020603050405020304" pitchFamily="18" charset="0"/>
              </a:rPr>
              <a:t>drawnorm</a:t>
            </a:r>
            <a:r>
              <a:rPr lang="en-US" altLang="zh-CN" sz="1600" b="1" dirty="0">
                <a:latin typeface="Times New Roman" panose="02020603050405020304" pitchFamily="18" charset="0"/>
                <a:cs typeface="Times New Roman" panose="02020603050405020304" pitchFamily="18" charset="0"/>
              </a:rPr>
              <a:t> x w z u, m(M) </a:t>
            </a:r>
            <a:r>
              <a:rPr lang="en-US" altLang="zh-CN" sz="1600" b="1" dirty="0" err="1">
                <a:latin typeface="Times New Roman" panose="02020603050405020304" pitchFamily="18" charset="0"/>
                <a:cs typeface="Times New Roman" panose="02020603050405020304" pitchFamily="18" charset="0"/>
              </a:rPr>
              <a:t>cov</a:t>
            </a:r>
            <a:r>
              <a:rPr lang="en-US" altLang="zh-CN" sz="1600" b="1" dirty="0">
                <a:latin typeface="Times New Roman" panose="02020603050405020304" pitchFamily="18" charset="0"/>
                <a:cs typeface="Times New Roman" panose="02020603050405020304" pitchFamily="18" charset="0"/>
              </a:rPr>
              <a:t>(V) n(1000) seed(123)</a:t>
            </a:r>
          </a:p>
          <a:p>
            <a:r>
              <a:rPr lang="en-US" altLang="zh-CN" sz="1600" b="1" dirty="0">
                <a:latin typeface="Times New Roman" panose="02020603050405020304" pitchFamily="18" charset="0"/>
                <a:cs typeface="Times New Roman" panose="02020603050405020304" pitchFamily="18" charset="0"/>
              </a:rPr>
              <a:t>g y=x-w+10*</a:t>
            </a:r>
            <a:r>
              <a:rPr lang="en-US" altLang="zh-CN" sz="1600" b="1" dirty="0" err="1">
                <a:latin typeface="Times New Roman" panose="02020603050405020304" pitchFamily="18" charset="0"/>
                <a:cs typeface="Times New Roman" panose="02020603050405020304" pitchFamily="18" charset="0"/>
              </a:rPr>
              <a:t>z+u</a:t>
            </a:r>
            <a:endParaRPr lang="en-US" altLang="zh-CN" sz="1600" b="1" dirty="0">
              <a:latin typeface="Times New Roman" panose="02020603050405020304" pitchFamily="18" charset="0"/>
              <a:cs typeface="Times New Roman" panose="02020603050405020304" pitchFamily="18" charset="0"/>
            </a:endParaRPr>
          </a:p>
          <a:p>
            <a:r>
              <a:rPr lang="en-US" altLang="zh-CN" sz="1600" b="1" dirty="0" err="1">
                <a:latin typeface="Times New Roman" panose="02020603050405020304" pitchFamily="18" charset="0"/>
                <a:cs typeface="Times New Roman" panose="02020603050405020304" pitchFamily="18" charset="0"/>
              </a:rPr>
              <a:t>reg</a:t>
            </a:r>
            <a:r>
              <a:rPr lang="en-US" altLang="zh-CN" sz="1600" b="1" dirty="0">
                <a:latin typeface="Times New Roman" panose="02020603050405020304" pitchFamily="18" charset="0"/>
                <a:cs typeface="Times New Roman" panose="02020603050405020304" pitchFamily="18" charset="0"/>
              </a:rPr>
              <a:t> y x w z</a:t>
            </a:r>
          </a:p>
          <a:p>
            <a:r>
              <a:rPr lang="en-US" altLang="zh-CN" sz="1600" b="1" dirty="0" err="1">
                <a:latin typeface="Times New Roman" panose="02020603050405020304" pitchFamily="18" charset="0"/>
                <a:cs typeface="Times New Roman" panose="02020603050405020304" pitchFamily="18" charset="0"/>
              </a:rPr>
              <a:t>ivregress</a:t>
            </a:r>
            <a:r>
              <a:rPr lang="en-US" altLang="zh-CN" sz="1600" b="1" dirty="0">
                <a:latin typeface="Times New Roman" panose="02020603050405020304" pitchFamily="18" charset="0"/>
                <a:cs typeface="Times New Roman" panose="02020603050405020304" pitchFamily="18" charset="0"/>
              </a:rPr>
              <a:t> 	</a:t>
            </a:r>
            <a:r>
              <a:rPr lang="en-US" altLang="zh-CN" sz="1600" b="1" dirty="0" err="1">
                <a:latin typeface="Times New Roman" panose="02020603050405020304" pitchFamily="18" charset="0"/>
                <a:cs typeface="Times New Roman" panose="02020603050405020304" pitchFamily="18" charset="0"/>
              </a:rPr>
              <a:t>liml</a:t>
            </a:r>
            <a:r>
              <a:rPr lang="en-US" altLang="zh-CN" sz="1600" b="1" dirty="0">
                <a:latin typeface="Times New Roman" panose="02020603050405020304" pitchFamily="18" charset="0"/>
                <a:cs typeface="Times New Roman" panose="02020603050405020304" pitchFamily="18" charset="0"/>
              </a:rPr>
              <a:t> y x w z</a:t>
            </a:r>
          </a:p>
          <a:p>
            <a:r>
              <a:rPr lang="en-US" altLang="zh-CN" sz="1600" b="1" dirty="0" err="1">
                <a:latin typeface="Times New Roman" panose="02020603050405020304" pitchFamily="18" charset="0"/>
                <a:cs typeface="Times New Roman" panose="02020603050405020304" pitchFamily="18" charset="0"/>
              </a:rPr>
              <a:t>eregress</a:t>
            </a:r>
            <a:r>
              <a:rPr lang="en-US" altLang="zh-CN" sz="1600" b="1" dirty="0">
                <a:latin typeface="Times New Roman" panose="02020603050405020304" pitchFamily="18" charset="0"/>
                <a:cs typeface="Times New Roman" panose="02020603050405020304" pitchFamily="18" charset="0"/>
              </a:rPr>
              <a:t> 	y x w z </a:t>
            </a:r>
          </a:p>
          <a:p>
            <a:r>
              <a:rPr lang="en-US" altLang="zh-CN" sz="1600" b="1" dirty="0" err="1">
                <a:latin typeface="Times New Roman" panose="02020603050405020304" pitchFamily="18" charset="0"/>
                <a:cs typeface="Times New Roman" panose="02020603050405020304" pitchFamily="18" charset="0"/>
              </a:rPr>
              <a:t>mlexp</a:t>
            </a:r>
            <a:r>
              <a:rPr lang="en-US" altLang="zh-CN" sz="1600" b="1" dirty="0">
                <a:latin typeface="Times New Roman" panose="02020603050405020304" pitchFamily="18" charset="0"/>
                <a:cs typeface="Times New Roman" panose="02020603050405020304" pitchFamily="18" charset="0"/>
              </a:rPr>
              <a:t> (</a:t>
            </a:r>
            <a:r>
              <a:rPr lang="en-US" altLang="zh-CN" sz="1600" b="1" dirty="0" err="1">
                <a:latin typeface="Times New Roman" panose="02020603050405020304" pitchFamily="18" charset="0"/>
                <a:cs typeface="Times New Roman" panose="02020603050405020304" pitchFamily="18" charset="0"/>
              </a:rPr>
              <a:t>lnnormalden</a:t>
            </a:r>
            <a:r>
              <a:rPr lang="en-US" altLang="zh-CN" sz="1600" b="1" dirty="0">
                <a:latin typeface="Times New Roman" panose="02020603050405020304" pitchFamily="18" charset="0"/>
                <a:cs typeface="Times New Roman" panose="02020603050405020304" pitchFamily="18" charset="0"/>
              </a:rPr>
              <a:t>(y, {</a:t>
            </a:r>
            <a:r>
              <a:rPr lang="en-US" altLang="zh-CN" sz="1600" b="1" dirty="0" err="1">
                <a:latin typeface="Times New Roman" panose="02020603050405020304" pitchFamily="18" charset="0"/>
                <a:cs typeface="Times New Roman" panose="02020603050405020304" pitchFamily="18" charset="0"/>
              </a:rPr>
              <a:t>xb</a:t>
            </a:r>
            <a:r>
              <a:rPr lang="en-US" altLang="zh-CN" sz="1600" b="1" dirty="0">
                <a:latin typeface="Times New Roman" panose="02020603050405020304" pitchFamily="18" charset="0"/>
                <a:cs typeface="Times New Roman" panose="02020603050405020304" pitchFamily="18" charset="0"/>
              </a:rPr>
              <a:t>: x w z  _cons}, {sigma}))</a:t>
            </a:r>
          </a:p>
          <a:p>
            <a:r>
              <a:rPr lang="en-US" altLang="zh-CN" sz="1600" b="1" dirty="0" err="1">
                <a:latin typeface="Times New Roman" panose="02020603050405020304" pitchFamily="18" charset="0"/>
                <a:cs typeface="Times New Roman" panose="02020603050405020304" pitchFamily="18" charset="0"/>
              </a:rPr>
              <a:t>mlexp</a:t>
            </a:r>
            <a:r>
              <a:rPr lang="en-US" altLang="zh-CN" sz="1600" b="1" dirty="0">
                <a:latin typeface="Times New Roman" panose="02020603050405020304" pitchFamily="18" charset="0"/>
                <a:cs typeface="Times New Roman" panose="02020603050405020304" pitchFamily="18" charset="0"/>
              </a:rPr>
              <a:t> (</a:t>
            </a:r>
            <a:r>
              <a:rPr lang="en-US" altLang="zh-CN" sz="1600" b="1" dirty="0" err="1">
                <a:latin typeface="Times New Roman" panose="02020603050405020304" pitchFamily="18" charset="0"/>
                <a:cs typeface="Times New Roman" panose="02020603050405020304" pitchFamily="18" charset="0"/>
              </a:rPr>
              <a:t>lnnormalden</a:t>
            </a:r>
            <a:r>
              <a:rPr lang="en-US" altLang="zh-CN" sz="1600" b="1" dirty="0">
                <a:latin typeface="Times New Roman" panose="02020603050405020304" pitchFamily="18" charset="0"/>
                <a:cs typeface="Times New Roman" panose="02020603050405020304" pitchFamily="18" charset="0"/>
              </a:rPr>
              <a:t>(y,{a}+{b}*x+{c}*w+{d}*z,{s}))</a:t>
            </a:r>
          </a:p>
        </p:txBody>
      </p:sp>
      <p:pic>
        <p:nvPicPr>
          <p:cNvPr id="3" name="图片 2"/>
          <p:cNvPicPr>
            <a:picLocks noChangeAspect="1"/>
          </p:cNvPicPr>
          <p:nvPr/>
        </p:nvPicPr>
        <p:blipFill>
          <a:blip r:embed="rId6"/>
          <a:stretch>
            <a:fillRect/>
          </a:stretch>
        </p:blipFill>
        <p:spPr>
          <a:xfrm>
            <a:off x="3642662" y="4218317"/>
            <a:ext cx="5387667" cy="263968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542386" y="6492875"/>
            <a:ext cx="2057400" cy="365125"/>
          </a:xfrm>
        </p:spPr>
        <p:txBody>
          <a:bodyPr/>
          <a:lstStyle/>
          <a:p>
            <a:fld id="{7188E5CE-F230-4BD1-940F-85FCBCA58052}" type="datetime1">
              <a:rPr lang="zh-CN" altLang="en-US" smtClean="0"/>
              <a:t>2021/3/2</a:t>
            </a:fld>
            <a:endParaRPr lang="zh-CN" altLang="en-US" dirty="0"/>
          </a:p>
        </p:txBody>
      </p:sp>
      <p:sp>
        <p:nvSpPr>
          <p:cNvPr id="3" name="页脚占位符 2"/>
          <p:cNvSpPr>
            <a:spLocks noGrp="1"/>
          </p:cNvSpPr>
          <p:nvPr>
            <p:ph type="ftr" sz="quarter" idx="11"/>
          </p:nvPr>
        </p:nvSpPr>
        <p:spPr/>
        <p:txBody>
          <a:bodyPr/>
          <a:lstStyle/>
          <a:p>
            <a:r>
              <a:rPr lang="zh-CN" altLang="en-US"/>
              <a:t>中国人民大学，陈传波</a:t>
            </a:r>
          </a:p>
        </p:txBody>
      </p:sp>
      <p:graphicFrame>
        <p:nvGraphicFramePr>
          <p:cNvPr id="4" name="对象 3"/>
          <p:cNvGraphicFramePr>
            <a:graphicFrameLocks noChangeAspect="1"/>
          </p:cNvGraphicFramePr>
          <p:nvPr/>
        </p:nvGraphicFramePr>
        <p:xfrm>
          <a:off x="2398025" y="1951816"/>
          <a:ext cx="5702179" cy="883596"/>
        </p:xfrm>
        <a:graphic>
          <a:graphicData uri="http://schemas.openxmlformats.org/presentationml/2006/ole">
            <mc:AlternateContent xmlns:mc="http://schemas.openxmlformats.org/markup-compatibility/2006">
              <mc:Choice xmlns:v="urn:schemas-microsoft-com:vml" Requires="v">
                <p:oleObj spid="_x0000_s925188" name="公式" r:id="rId3" imgW="73456800" imgH="11887200" progId="Equation.3">
                  <p:embed/>
                </p:oleObj>
              </mc:Choice>
              <mc:Fallback>
                <p:oleObj name="公式" r:id="rId3" imgW="73456800" imgH="11887200" progId="Equation.3">
                  <p:embed/>
                  <p:pic>
                    <p:nvPicPr>
                      <p:cNvPr id="0" name="图片 925161"/>
                      <p:cNvPicPr/>
                      <p:nvPr/>
                    </p:nvPicPr>
                    <p:blipFill>
                      <a:blip r:embed="rId4"/>
                      <a:stretch>
                        <a:fillRect/>
                      </a:stretch>
                    </p:blipFill>
                    <p:spPr>
                      <a:xfrm>
                        <a:off x="2398025" y="1951816"/>
                        <a:ext cx="5702179" cy="883596"/>
                      </a:xfrm>
                      <a:prstGeom prst="rect">
                        <a:avLst/>
                      </a:prstGeom>
                      <a:noFill/>
                    </p:spPr>
                  </p:pic>
                </p:oleObj>
              </mc:Fallback>
            </mc:AlternateContent>
          </a:graphicData>
        </a:graphic>
      </p:graphicFrame>
      <p:sp>
        <p:nvSpPr>
          <p:cNvPr id="5" name="矩形 4"/>
          <p:cNvSpPr/>
          <p:nvPr/>
        </p:nvSpPr>
        <p:spPr>
          <a:xfrm>
            <a:off x="0" y="192041"/>
            <a:ext cx="9144000" cy="584775"/>
          </a:xfrm>
          <a:prstGeom prst="rect">
            <a:avLst/>
          </a:prstGeom>
        </p:spPr>
        <p:txBody>
          <a:bodyPr wrap="square">
            <a:spAutoFit/>
          </a:bodyPr>
          <a:lstStyle/>
          <a:p>
            <a:pPr algn="ctr"/>
            <a:r>
              <a:rPr lang="zh-CN" altLang="en-US" sz="3200" dirty="0"/>
              <a:t>标准二元正态分布密度函数的分解</a:t>
            </a:r>
          </a:p>
        </p:txBody>
      </p:sp>
      <p:graphicFrame>
        <p:nvGraphicFramePr>
          <p:cNvPr id="6" name="对象 5"/>
          <p:cNvGraphicFramePr>
            <a:graphicFrameLocks noChangeAspect="1"/>
          </p:cNvGraphicFramePr>
          <p:nvPr/>
        </p:nvGraphicFramePr>
        <p:xfrm>
          <a:off x="423391" y="948268"/>
          <a:ext cx="4769712" cy="1010906"/>
        </p:xfrm>
        <a:graphic>
          <a:graphicData uri="http://schemas.openxmlformats.org/presentationml/2006/ole">
            <mc:AlternateContent xmlns:mc="http://schemas.openxmlformats.org/markup-compatibility/2006">
              <mc:Choice xmlns:v="urn:schemas-microsoft-com:vml" Requires="v">
                <p:oleObj spid="_x0000_s925189" name="公式" r:id="rId5" imgW="61874400" imgH="13106400" progId="Equation.3">
                  <p:embed/>
                </p:oleObj>
              </mc:Choice>
              <mc:Fallback>
                <p:oleObj name="公式" r:id="rId5" imgW="61874400" imgH="13106400" progId="Equation.3">
                  <p:embed/>
                  <p:pic>
                    <p:nvPicPr>
                      <p:cNvPr id="0" name="图片 925162"/>
                      <p:cNvPicPr/>
                      <p:nvPr/>
                    </p:nvPicPr>
                    <p:blipFill>
                      <a:blip r:embed="rId6"/>
                      <a:stretch>
                        <a:fillRect/>
                      </a:stretch>
                    </p:blipFill>
                    <p:spPr>
                      <a:xfrm>
                        <a:off x="423391" y="948268"/>
                        <a:ext cx="4769712" cy="1010906"/>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2380773" y="2924875"/>
          <a:ext cx="5576499" cy="880500"/>
        </p:xfrm>
        <a:graphic>
          <a:graphicData uri="http://schemas.openxmlformats.org/presentationml/2006/ole">
            <mc:AlternateContent xmlns:mc="http://schemas.openxmlformats.org/markup-compatibility/2006">
              <mc:Choice xmlns:v="urn:schemas-microsoft-com:vml" Requires="v">
                <p:oleObj spid="_x0000_s925190" name="公式" r:id="rId7" imgW="75285600" imgH="11887200" progId="Equation.3">
                  <p:embed/>
                </p:oleObj>
              </mc:Choice>
              <mc:Fallback>
                <p:oleObj name="公式" r:id="rId7" imgW="75285600" imgH="11887200" progId="Equation.3">
                  <p:embed/>
                  <p:pic>
                    <p:nvPicPr>
                      <p:cNvPr id="0" name="图片 925163"/>
                      <p:cNvPicPr/>
                      <p:nvPr/>
                    </p:nvPicPr>
                    <p:blipFill>
                      <a:blip r:embed="rId8"/>
                      <a:stretch>
                        <a:fillRect/>
                      </a:stretch>
                    </p:blipFill>
                    <p:spPr>
                      <a:xfrm>
                        <a:off x="2380773" y="2924875"/>
                        <a:ext cx="5576499" cy="880500"/>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1885950" y="5886308"/>
          <a:ext cx="5013145" cy="898361"/>
        </p:xfrm>
        <a:graphic>
          <a:graphicData uri="http://schemas.openxmlformats.org/presentationml/2006/ole">
            <mc:AlternateContent xmlns:mc="http://schemas.openxmlformats.org/markup-compatibility/2006">
              <mc:Choice xmlns:v="urn:schemas-microsoft-com:vml" Requires="v">
                <p:oleObj spid="_x0000_s925191" name="公式" r:id="rId9" imgW="61264800" imgH="10972800" progId="Equation.3">
                  <p:embed/>
                </p:oleObj>
              </mc:Choice>
              <mc:Fallback>
                <p:oleObj name="公式" r:id="rId9" imgW="61264800" imgH="10972800" progId="Equation.3">
                  <p:embed/>
                  <p:pic>
                    <p:nvPicPr>
                      <p:cNvPr id="0" name="图片 925164"/>
                      <p:cNvPicPr/>
                      <p:nvPr/>
                    </p:nvPicPr>
                    <p:blipFill>
                      <a:blip r:embed="rId10"/>
                      <a:stretch>
                        <a:fillRect/>
                      </a:stretch>
                    </p:blipFill>
                    <p:spPr>
                      <a:xfrm>
                        <a:off x="1885950" y="5886308"/>
                        <a:ext cx="5013145" cy="898361"/>
                      </a:xfrm>
                      <a:prstGeom prst="rect">
                        <a:avLst/>
                      </a:prstGeom>
                      <a:solidFill>
                        <a:srgbClr val="FFC000"/>
                      </a:solidFill>
                    </p:spPr>
                  </p:pic>
                </p:oleObj>
              </mc:Fallback>
            </mc:AlternateContent>
          </a:graphicData>
        </a:graphic>
      </p:graphicFrame>
      <p:graphicFrame>
        <p:nvGraphicFramePr>
          <p:cNvPr id="13" name="对象 12"/>
          <p:cNvGraphicFramePr>
            <a:graphicFrameLocks noChangeAspect="1"/>
          </p:cNvGraphicFramePr>
          <p:nvPr/>
        </p:nvGraphicFramePr>
        <p:xfrm>
          <a:off x="2316553" y="3977002"/>
          <a:ext cx="5753100" cy="904875"/>
        </p:xfrm>
        <a:graphic>
          <a:graphicData uri="http://schemas.openxmlformats.org/presentationml/2006/ole">
            <mc:AlternateContent xmlns:mc="http://schemas.openxmlformats.org/markup-compatibility/2006">
              <mc:Choice xmlns:v="urn:schemas-microsoft-com:vml" Requires="v">
                <p:oleObj spid="_x0000_s925192" name="公式" r:id="rId11" imgW="75590400" imgH="11887200" progId="Equation.3">
                  <p:embed/>
                </p:oleObj>
              </mc:Choice>
              <mc:Fallback>
                <p:oleObj name="公式" r:id="rId11" imgW="75590400" imgH="11887200" progId="Equation.3">
                  <p:embed/>
                  <p:pic>
                    <p:nvPicPr>
                      <p:cNvPr id="0" name="图片 925165"/>
                      <p:cNvPicPr/>
                      <p:nvPr/>
                    </p:nvPicPr>
                    <p:blipFill>
                      <a:blip r:embed="rId12"/>
                      <a:stretch>
                        <a:fillRect/>
                      </a:stretch>
                    </p:blipFill>
                    <p:spPr>
                      <a:xfrm>
                        <a:off x="2316553" y="3977002"/>
                        <a:ext cx="5753100" cy="904875"/>
                      </a:xfrm>
                      <a:prstGeom prst="rect">
                        <a:avLst/>
                      </a:prstGeom>
                    </p:spPr>
                  </p:pic>
                </p:oleObj>
              </mc:Fallback>
            </mc:AlternateContent>
          </a:graphicData>
        </a:graphic>
      </p:graphicFrame>
      <p:graphicFrame>
        <p:nvGraphicFramePr>
          <p:cNvPr id="14" name="对象 13"/>
          <p:cNvGraphicFramePr>
            <a:graphicFrameLocks noChangeAspect="1"/>
          </p:cNvGraphicFramePr>
          <p:nvPr/>
        </p:nvGraphicFramePr>
        <p:xfrm>
          <a:off x="1885950" y="4938713"/>
          <a:ext cx="5222216" cy="823638"/>
        </p:xfrm>
        <a:graphic>
          <a:graphicData uri="http://schemas.openxmlformats.org/presentationml/2006/ole">
            <mc:AlternateContent xmlns:mc="http://schemas.openxmlformats.org/markup-compatibility/2006">
              <mc:Choice xmlns:v="urn:schemas-microsoft-com:vml" Requires="v">
                <p:oleObj spid="_x0000_s925193" name="公式" r:id="rId13" imgW="77419200" imgH="12192000" progId="Equation.3">
                  <p:embed/>
                </p:oleObj>
              </mc:Choice>
              <mc:Fallback>
                <p:oleObj name="公式" r:id="rId13" imgW="77419200" imgH="12192000" progId="Equation.3">
                  <p:embed/>
                  <p:pic>
                    <p:nvPicPr>
                      <p:cNvPr id="0" name="图片 925166"/>
                      <p:cNvPicPr/>
                      <p:nvPr/>
                    </p:nvPicPr>
                    <p:blipFill>
                      <a:blip r:embed="rId14"/>
                      <a:stretch>
                        <a:fillRect/>
                      </a:stretch>
                    </p:blipFill>
                    <p:spPr>
                      <a:xfrm>
                        <a:off x="1885950" y="4938713"/>
                        <a:ext cx="5222216" cy="823638"/>
                      </a:xfrm>
                      <a:prstGeom prst="rect">
                        <a:avLst/>
                      </a:prstGeom>
                      <a:solidFill>
                        <a:srgbClr val="FFC000"/>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188E5CE-F230-4BD1-940F-85FCBCA58052}" type="datetime1">
              <a:rPr lang="zh-CN" altLang="en-US" smtClean="0"/>
              <a:t>2021/3/2</a:t>
            </a:fld>
            <a:endParaRPr lang="zh-CN" altLang="en-US"/>
          </a:p>
        </p:txBody>
      </p:sp>
      <p:sp>
        <p:nvSpPr>
          <p:cNvPr id="3" name="页脚占位符 2"/>
          <p:cNvSpPr>
            <a:spLocks noGrp="1"/>
          </p:cNvSpPr>
          <p:nvPr>
            <p:ph type="ftr" sz="quarter" idx="11"/>
          </p:nvPr>
        </p:nvSpPr>
        <p:spPr/>
        <p:txBody>
          <a:bodyPr/>
          <a:lstStyle/>
          <a:p>
            <a:r>
              <a:rPr lang="zh-CN" altLang="en-US"/>
              <a:t>中国人民大学，陈传波</a:t>
            </a:r>
          </a:p>
        </p:txBody>
      </p:sp>
      <p:sp>
        <p:nvSpPr>
          <p:cNvPr id="5" name="矩形 4"/>
          <p:cNvSpPr/>
          <p:nvPr/>
        </p:nvSpPr>
        <p:spPr>
          <a:xfrm>
            <a:off x="0" y="192041"/>
            <a:ext cx="9144000" cy="584775"/>
          </a:xfrm>
          <a:prstGeom prst="rect">
            <a:avLst/>
          </a:prstGeom>
        </p:spPr>
        <p:txBody>
          <a:bodyPr wrap="square">
            <a:spAutoFit/>
          </a:bodyPr>
          <a:lstStyle/>
          <a:p>
            <a:pPr algn="ctr"/>
            <a:r>
              <a:rPr lang="zh-CN" altLang="en-US" sz="3200" dirty="0"/>
              <a:t>标准二元正态分布密度函数的分解</a:t>
            </a:r>
          </a:p>
        </p:txBody>
      </p:sp>
      <p:sp>
        <p:nvSpPr>
          <p:cNvPr id="7" name="矩形 6"/>
          <p:cNvSpPr/>
          <p:nvPr/>
        </p:nvSpPr>
        <p:spPr>
          <a:xfrm>
            <a:off x="4684187" y="824131"/>
            <a:ext cx="4369235" cy="3416320"/>
          </a:xfrm>
          <a:prstGeom prst="rect">
            <a:avLst/>
          </a:prstGeom>
          <a:solidFill>
            <a:schemeClr val="accent6">
              <a:lumMod val="40000"/>
              <a:lumOff val="60000"/>
            </a:schemeClr>
          </a:solidFill>
        </p:spPr>
        <p:txBody>
          <a:bodyPr wrap="square">
            <a:spAutoFit/>
          </a:bodyPr>
          <a:lstStyle/>
          <a:p>
            <a:r>
              <a:rPr lang="en-US" altLang="zh-CN" dirty="0"/>
              <a:t>scalar p=0.8</a:t>
            </a:r>
          </a:p>
          <a:p>
            <a:r>
              <a:rPr lang="en-US" altLang="zh-CN" dirty="0"/>
              <a:t>scalar </a:t>
            </a:r>
            <a:r>
              <a:rPr lang="en-US" altLang="zh-CN" dirty="0" err="1"/>
              <a:t>sd</a:t>
            </a:r>
            <a:r>
              <a:rPr lang="en-US" altLang="zh-CN" dirty="0"/>
              <a:t>=</a:t>
            </a:r>
            <a:r>
              <a:rPr lang="en-US" altLang="zh-CN" dirty="0" err="1"/>
              <a:t>sqrt</a:t>
            </a:r>
            <a:r>
              <a:rPr lang="en-US" altLang="zh-CN" dirty="0"/>
              <a:t>(1-p^2)</a:t>
            </a:r>
          </a:p>
          <a:p>
            <a:r>
              <a:rPr lang="en-US" altLang="zh-CN" dirty="0" err="1"/>
              <a:t>drawnorm</a:t>
            </a:r>
            <a:r>
              <a:rPr lang="en-US" altLang="zh-CN" dirty="0"/>
              <a:t> </a:t>
            </a:r>
            <a:r>
              <a:rPr lang="en-US" altLang="zh-CN" dirty="0" err="1"/>
              <a:t>x,n</a:t>
            </a:r>
            <a:r>
              <a:rPr lang="en-US" altLang="zh-CN" dirty="0"/>
              <a:t>(1000)  clear seed(1)</a:t>
            </a:r>
          </a:p>
          <a:p>
            <a:r>
              <a:rPr lang="en-US" altLang="zh-CN" dirty="0"/>
              <a:t>g y=</a:t>
            </a:r>
            <a:r>
              <a:rPr lang="en-US" altLang="zh-CN" dirty="0" err="1"/>
              <a:t>rnormal</a:t>
            </a:r>
            <a:r>
              <a:rPr lang="en-US" altLang="zh-CN" dirty="0"/>
              <a:t>(p*</a:t>
            </a:r>
            <a:r>
              <a:rPr lang="en-US" altLang="zh-CN" b="1" dirty="0">
                <a:solidFill>
                  <a:srgbClr val="FF0000"/>
                </a:solidFill>
              </a:rPr>
              <a:t>x[1]</a:t>
            </a:r>
            <a:r>
              <a:rPr lang="en-US" altLang="zh-CN" dirty="0"/>
              <a:t>,</a:t>
            </a:r>
            <a:r>
              <a:rPr lang="en-US" altLang="zh-CN" dirty="0" err="1"/>
              <a:t>sd</a:t>
            </a:r>
            <a:r>
              <a:rPr lang="en-US" altLang="zh-CN" dirty="0"/>
              <a:t>) in 1</a:t>
            </a:r>
          </a:p>
          <a:p>
            <a:r>
              <a:rPr lang="en-US" altLang="zh-CN" dirty="0"/>
              <a:t>qui </a:t>
            </a:r>
            <a:r>
              <a:rPr lang="en-US" altLang="zh-CN" dirty="0" err="1"/>
              <a:t>forv</a:t>
            </a:r>
            <a:r>
              <a:rPr lang="en-US" altLang="zh-CN" dirty="0"/>
              <a:t> </a:t>
            </a:r>
            <a:r>
              <a:rPr lang="en-US" altLang="zh-CN" dirty="0" err="1"/>
              <a:t>i</a:t>
            </a:r>
            <a:r>
              <a:rPr lang="en-US" altLang="zh-CN" dirty="0"/>
              <a:t>=2/1000 {</a:t>
            </a:r>
          </a:p>
          <a:p>
            <a:r>
              <a:rPr lang="en-US" altLang="zh-CN" dirty="0"/>
              <a:t>replace y=</a:t>
            </a:r>
            <a:r>
              <a:rPr lang="en-US" altLang="zh-CN" dirty="0" err="1"/>
              <a:t>rnormal</a:t>
            </a:r>
            <a:r>
              <a:rPr lang="en-US" altLang="zh-CN" dirty="0"/>
              <a:t>(p*</a:t>
            </a:r>
            <a:r>
              <a:rPr lang="en-US" altLang="zh-CN" b="1" dirty="0">
                <a:solidFill>
                  <a:srgbClr val="FF0000"/>
                </a:solidFill>
              </a:rPr>
              <a:t>x[`</a:t>
            </a:r>
            <a:r>
              <a:rPr lang="en-US" altLang="zh-CN" b="1" dirty="0" err="1">
                <a:solidFill>
                  <a:srgbClr val="FF0000"/>
                </a:solidFill>
              </a:rPr>
              <a:t>i</a:t>
            </a:r>
            <a:r>
              <a:rPr lang="en-US" altLang="zh-CN" b="1" dirty="0">
                <a:solidFill>
                  <a:srgbClr val="FF0000"/>
                </a:solidFill>
              </a:rPr>
              <a:t>']</a:t>
            </a:r>
            <a:r>
              <a:rPr lang="en-US" altLang="zh-CN" dirty="0"/>
              <a:t>,</a:t>
            </a:r>
            <a:r>
              <a:rPr lang="en-US" altLang="zh-CN" dirty="0" err="1"/>
              <a:t>sd</a:t>
            </a:r>
            <a:r>
              <a:rPr lang="en-US" altLang="zh-CN" dirty="0"/>
              <a:t>) in `</a:t>
            </a:r>
            <a:r>
              <a:rPr lang="en-US" altLang="zh-CN" dirty="0" err="1"/>
              <a:t>i</a:t>
            </a:r>
            <a:r>
              <a:rPr lang="en-US" altLang="zh-CN" dirty="0"/>
              <a:t>'</a:t>
            </a:r>
          </a:p>
          <a:p>
            <a:r>
              <a:rPr lang="en-US" altLang="zh-CN" dirty="0"/>
              <a:t>}</a:t>
            </a:r>
          </a:p>
          <a:p>
            <a:r>
              <a:rPr lang="en-US" altLang="zh-CN" dirty="0"/>
              <a:t>mat m=(0,0)</a:t>
            </a:r>
          </a:p>
          <a:p>
            <a:r>
              <a:rPr lang="en-US" altLang="zh-CN" dirty="0"/>
              <a:t>mat v=(1,0.8 \ 0.8,1)</a:t>
            </a:r>
          </a:p>
          <a:p>
            <a:r>
              <a:rPr lang="en-US" altLang="zh-CN" dirty="0" err="1"/>
              <a:t>drawnorm</a:t>
            </a:r>
            <a:r>
              <a:rPr lang="en-US" altLang="zh-CN" dirty="0"/>
              <a:t> x1 y1,n(1000) m(m) </a:t>
            </a:r>
            <a:r>
              <a:rPr lang="en-US" altLang="zh-CN" dirty="0" err="1"/>
              <a:t>cov</a:t>
            </a:r>
            <a:r>
              <a:rPr lang="en-US" altLang="zh-CN" dirty="0"/>
              <a:t>(v) seed(1)</a:t>
            </a:r>
          </a:p>
          <a:p>
            <a:r>
              <a:rPr lang="en-US" altLang="zh-CN" dirty="0" err="1"/>
              <a:t>su</a:t>
            </a:r>
            <a:endParaRPr lang="en-US" altLang="zh-CN" dirty="0"/>
          </a:p>
          <a:p>
            <a:r>
              <a:rPr lang="en-US" altLang="zh-CN" dirty="0"/>
              <a:t>list x x1 y y1 in 1/10</a:t>
            </a:r>
            <a:endParaRPr lang="zh-CN" altLang="en-US" dirty="0"/>
          </a:p>
        </p:txBody>
      </p:sp>
      <p:pic>
        <p:nvPicPr>
          <p:cNvPr id="10" name="图片 9"/>
          <p:cNvPicPr>
            <a:picLocks noChangeAspect="1"/>
          </p:cNvPicPr>
          <p:nvPr/>
        </p:nvPicPr>
        <p:blipFill>
          <a:blip r:embed="rId3"/>
          <a:stretch>
            <a:fillRect/>
          </a:stretch>
        </p:blipFill>
        <p:spPr>
          <a:xfrm>
            <a:off x="4681537" y="4279774"/>
            <a:ext cx="4371885" cy="2535847"/>
          </a:xfrm>
          <a:prstGeom prst="rect">
            <a:avLst/>
          </a:prstGeom>
        </p:spPr>
      </p:pic>
      <p:sp>
        <p:nvSpPr>
          <p:cNvPr id="11" name="文本框 1"/>
          <p:cNvSpPr txBox="1"/>
          <p:nvPr/>
        </p:nvSpPr>
        <p:spPr>
          <a:xfrm>
            <a:off x="87572" y="925127"/>
            <a:ext cx="4593965" cy="1015663"/>
          </a:xfrm>
          <a:prstGeom prst="rect">
            <a:avLst/>
          </a:prstGeom>
          <a:noFill/>
        </p:spPr>
        <p:txBody>
          <a:bodyPr wrap="square" rtlCol="0">
            <a:spAutoFit/>
          </a:bodyPr>
          <a:lstStyle/>
          <a:p>
            <a:r>
              <a:rPr lang="zh-CN" altLang="en-US" sz="2000" b="1" dirty="0">
                <a:latin typeface="宋体" panose="02010600030101010101" pitchFamily="2" charset="-122"/>
                <a:ea typeface="宋体" panose="02010600030101010101" pitchFamily="2" charset="-122"/>
                <a:cs typeface="+mj-cs"/>
              </a:rPr>
              <a:t>先生成服从标准正态分布的随机变量</a:t>
            </a:r>
            <a:r>
              <a:rPr lang="en-US" altLang="zh-CN" sz="2000" b="1" dirty="0">
                <a:latin typeface="宋体" panose="02010600030101010101" pitchFamily="2" charset="-122"/>
                <a:ea typeface="宋体" panose="02010600030101010101" pitchFamily="2" charset="-122"/>
                <a:cs typeface="+mj-cs"/>
              </a:rPr>
              <a:t>x,</a:t>
            </a:r>
            <a:r>
              <a:rPr lang="zh-CN" altLang="en-US" sz="2000" b="1" dirty="0">
                <a:latin typeface="宋体" panose="02010600030101010101" pitchFamily="2" charset="-122"/>
                <a:ea typeface="宋体" panose="02010600030101010101" pitchFamily="2" charset="-122"/>
                <a:cs typeface="+mj-cs"/>
              </a:rPr>
              <a:t>再以</a:t>
            </a:r>
            <a:r>
              <a:rPr lang="en-US" altLang="zh-CN" sz="2000" b="1" dirty="0">
                <a:latin typeface="宋体" panose="02010600030101010101" pitchFamily="2" charset="-122"/>
                <a:ea typeface="宋体" panose="02010600030101010101" pitchFamily="2" charset="-122"/>
                <a:cs typeface="+mj-cs"/>
              </a:rPr>
              <a:t>x</a:t>
            </a:r>
            <a:r>
              <a:rPr lang="zh-CN" altLang="en-US" sz="2000" b="1" dirty="0">
                <a:latin typeface="宋体" panose="02010600030101010101" pitchFamily="2" charset="-122"/>
                <a:ea typeface="宋体" panose="02010600030101010101" pitchFamily="2" charset="-122"/>
                <a:cs typeface="+mj-cs"/>
              </a:rPr>
              <a:t>为条件生成</a:t>
            </a:r>
            <a:r>
              <a:rPr lang="en-US" altLang="zh-CN" sz="2000" b="1" dirty="0">
                <a:latin typeface="宋体" panose="02010600030101010101" pitchFamily="2" charset="-122"/>
                <a:ea typeface="宋体" panose="02010600030101010101" pitchFamily="2" charset="-122"/>
                <a:cs typeface="+mj-cs"/>
              </a:rPr>
              <a:t>y</a:t>
            </a:r>
          </a:p>
          <a:p>
            <a:r>
              <a:rPr lang="zh-CN" altLang="en-US" sz="2000" b="1" dirty="0">
                <a:latin typeface="宋体" panose="02010600030101010101" pitchFamily="2" charset="-122"/>
                <a:ea typeface="宋体" panose="02010600030101010101" pitchFamily="2" charset="-122"/>
                <a:cs typeface="+mj-cs"/>
              </a:rPr>
              <a:t>与同时生成</a:t>
            </a:r>
            <a:r>
              <a:rPr lang="en-US" altLang="zh-CN" sz="2000" b="1" dirty="0" err="1">
                <a:latin typeface="宋体" panose="02010600030101010101" pitchFamily="2" charset="-122"/>
                <a:ea typeface="宋体" panose="02010600030101010101" pitchFamily="2" charset="-122"/>
                <a:cs typeface="+mj-cs"/>
              </a:rPr>
              <a:t>x,y</a:t>
            </a:r>
            <a:r>
              <a:rPr lang="zh-CN" altLang="en-US" sz="2000" b="1" dirty="0">
                <a:latin typeface="宋体" panose="02010600030101010101" pitchFamily="2" charset="-122"/>
                <a:ea typeface="宋体" panose="02010600030101010101" pitchFamily="2" charset="-122"/>
                <a:cs typeface="+mj-cs"/>
              </a:rPr>
              <a:t>等价</a:t>
            </a:r>
            <a:endParaRPr lang="en-US" altLang="zh-CN" sz="2000" b="1" dirty="0">
              <a:latin typeface="宋体" panose="02010600030101010101" pitchFamily="2" charset="-122"/>
              <a:ea typeface="宋体" panose="02010600030101010101" pitchFamily="2" charset="-122"/>
              <a:cs typeface="+mj-cs"/>
            </a:endParaRPr>
          </a:p>
        </p:txBody>
      </p:sp>
      <p:sp>
        <p:nvSpPr>
          <p:cNvPr id="12" name="矩形 11"/>
          <p:cNvSpPr/>
          <p:nvPr/>
        </p:nvSpPr>
        <p:spPr>
          <a:xfrm>
            <a:off x="421616" y="5336481"/>
            <a:ext cx="3010284" cy="1384995"/>
          </a:xfrm>
          <a:prstGeom prst="rect">
            <a:avLst/>
          </a:prstGeom>
          <a:solidFill>
            <a:srgbClr val="FFC000"/>
          </a:solidFill>
        </p:spPr>
        <p:txBody>
          <a:bodyPr wrap="square">
            <a:spAutoFit/>
          </a:bodyPr>
          <a:lstStyle/>
          <a:p>
            <a:r>
              <a:rPr lang="en-US" altLang="zh-CN" sz="2800" b="1" dirty="0">
                <a:latin typeface="宋体" panose="02010600030101010101" pitchFamily="2" charset="-122"/>
              </a:rPr>
              <a:t>x</a:t>
            </a:r>
            <a:r>
              <a:rPr lang="zh-CN" altLang="en-US" sz="2800" b="1" dirty="0">
                <a:latin typeface="宋体" panose="02010600030101010101" pitchFamily="2" charset="-122"/>
              </a:rPr>
              <a:t>关于</a:t>
            </a:r>
            <a:r>
              <a:rPr lang="en-US" altLang="zh-CN" sz="2800" b="1" dirty="0">
                <a:latin typeface="宋体" panose="02010600030101010101" pitchFamily="2" charset="-122"/>
              </a:rPr>
              <a:t>ρ</a:t>
            </a:r>
            <a:r>
              <a:rPr lang="zh-CN" altLang="en-US" sz="2800" b="1" dirty="0">
                <a:latin typeface="宋体" panose="02010600030101010101" pitchFamily="2" charset="-122"/>
              </a:rPr>
              <a:t>外生：</a:t>
            </a:r>
            <a:endParaRPr lang="en-US" altLang="zh-CN" sz="2800" b="1" dirty="0">
              <a:latin typeface="宋体" panose="02010600030101010101" pitchFamily="2" charset="-122"/>
            </a:endParaRPr>
          </a:p>
          <a:p>
            <a:r>
              <a:rPr lang="en-US" altLang="zh-CN" sz="2800" b="1" dirty="0">
                <a:latin typeface="宋体" panose="02010600030101010101" pitchFamily="2" charset="-122"/>
              </a:rPr>
              <a:t>x</a:t>
            </a:r>
            <a:r>
              <a:rPr lang="zh-CN" altLang="en-US" sz="2800" b="1" dirty="0">
                <a:latin typeface="宋体" panose="02010600030101010101" pitchFamily="2" charset="-122"/>
              </a:rPr>
              <a:t>与参数</a:t>
            </a:r>
            <a:r>
              <a:rPr lang="en-US" altLang="zh-CN" sz="2800" b="1" dirty="0">
                <a:latin typeface="宋体" panose="02010600030101010101" pitchFamily="2" charset="-122"/>
              </a:rPr>
              <a:t>ρ</a:t>
            </a:r>
            <a:r>
              <a:rPr lang="zh-CN" altLang="en-US" sz="2800" b="1" dirty="0">
                <a:latin typeface="宋体" panose="02010600030101010101" pitchFamily="2" charset="-122"/>
              </a:rPr>
              <a:t>独立，</a:t>
            </a:r>
            <a:endParaRPr lang="en-US" altLang="zh-CN" sz="2800" b="1" dirty="0">
              <a:latin typeface="宋体" panose="02010600030101010101" pitchFamily="2" charset="-122"/>
            </a:endParaRPr>
          </a:p>
          <a:p>
            <a:r>
              <a:rPr lang="zh-CN" altLang="en-US" sz="2800" b="1" dirty="0">
                <a:latin typeface="宋体" panose="02010600030101010101" pitchFamily="2" charset="-122"/>
              </a:rPr>
              <a:t>不由</a:t>
            </a:r>
            <a:r>
              <a:rPr lang="en-US" altLang="zh-CN" sz="2800" b="1" dirty="0">
                <a:latin typeface="宋体" panose="02010600030101010101" pitchFamily="2" charset="-122"/>
              </a:rPr>
              <a:t>ρ</a:t>
            </a:r>
            <a:r>
              <a:rPr lang="zh-CN" altLang="en-US" sz="2800" b="1" dirty="0">
                <a:latin typeface="宋体" panose="02010600030101010101" pitchFamily="2" charset="-122"/>
              </a:rPr>
              <a:t>决定</a:t>
            </a:r>
            <a:endParaRPr lang="en-US" altLang="zh-CN" sz="2800" b="1" dirty="0">
              <a:latin typeface="宋体" panose="02010600030101010101" pitchFamily="2" charset="-122"/>
            </a:endParaRPr>
          </a:p>
        </p:txBody>
      </p:sp>
      <p:graphicFrame>
        <p:nvGraphicFramePr>
          <p:cNvPr id="13" name="对象 12"/>
          <p:cNvGraphicFramePr>
            <a:graphicFrameLocks noChangeAspect="1"/>
          </p:cNvGraphicFramePr>
          <p:nvPr/>
        </p:nvGraphicFramePr>
        <p:xfrm>
          <a:off x="64376" y="2291798"/>
          <a:ext cx="4442140" cy="796036"/>
        </p:xfrm>
        <a:graphic>
          <a:graphicData uri="http://schemas.openxmlformats.org/presentationml/2006/ole">
            <mc:AlternateContent xmlns:mc="http://schemas.openxmlformats.org/markup-compatibility/2006">
              <mc:Choice xmlns:v="urn:schemas-microsoft-com:vml" Requires="v">
                <p:oleObj spid="_x0000_s840548" name="公式" r:id="rId4" imgW="61264800" imgH="10972800" progId="Equation.3">
                  <p:embed/>
                </p:oleObj>
              </mc:Choice>
              <mc:Fallback>
                <p:oleObj name="公式" r:id="rId4" imgW="61264800" imgH="10972800" progId="Equation.3">
                  <p:embed/>
                  <p:pic>
                    <p:nvPicPr>
                      <p:cNvPr id="0" name="图片 840537"/>
                      <p:cNvPicPr/>
                      <p:nvPr/>
                    </p:nvPicPr>
                    <p:blipFill>
                      <a:blip r:embed="rId5"/>
                      <a:stretch>
                        <a:fillRect/>
                      </a:stretch>
                    </p:blipFill>
                    <p:spPr>
                      <a:xfrm>
                        <a:off x="64376" y="2291798"/>
                        <a:ext cx="4442140" cy="796036"/>
                      </a:xfrm>
                      <a:prstGeom prst="rect">
                        <a:avLst/>
                      </a:prstGeom>
                      <a:solidFill>
                        <a:srgbClr val="FFC000"/>
                      </a:solidFill>
                    </p:spPr>
                  </p:pic>
                </p:oleObj>
              </mc:Fallback>
            </mc:AlternateContent>
          </a:graphicData>
        </a:graphic>
      </p:graphicFrame>
      <p:graphicFrame>
        <p:nvGraphicFramePr>
          <p:cNvPr id="14" name="对象 13"/>
          <p:cNvGraphicFramePr>
            <a:graphicFrameLocks noChangeAspect="1"/>
          </p:cNvGraphicFramePr>
          <p:nvPr/>
        </p:nvGraphicFramePr>
        <p:xfrm>
          <a:off x="219435" y="3474975"/>
          <a:ext cx="4111195" cy="1347191"/>
        </p:xfrm>
        <a:graphic>
          <a:graphicData uri="http://schemas.openxmlformats.org/presentationml/2006/ole">
            <mc:AlternateContent xmlns:mc="http://schemas.openxmlformats.org/markup-compatibility/2006">
              <mc:Choice xmlns:v="urn:schemas-microsoft-com:vml" Requires="v">
                <p:oleObj spid="_x0000_s840549" name="公式" r:id="rId6" imgW="72542400" imgH="23774400" progId="Equation.3">
                  <p:embed/>
                </p:oleObj>
              </mc:Choice>
              <mc:Fallback>
                <p:oleObj name="公式" r:id="rId6" imgW="72542400" imgH="23774400" progId="Equation.3">
                  <p:embed/>
                  <p:pic>
                    <p:nvPicPr>
                      <p:cNvPr id="0" name="图片 840538"/>
                      <p:cNvPicPr/>
                      <p:nvPr/>
                    </p:nvPicPr>
                    <p:blipFill>
                      <a:blip r:embed="rId7"/>
                      <a:stretch>
                        <a:fillRect/>
                      </a:stretch>
                    </p:blipFill>
                    <p:spPr>
                      <a:xfrm>
                        <a:off x="219435" y="3474975"/>
                        <a:ext cx="4111195" cy="1347191"/>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P spid="12"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188E5CE-F230-4BD1-940F-85FCBCA58052}" type="datetime1">
              <a:rPr lang="zh-CN" altLang="en-US" smtClean="0"/>
              <a:t>2021/3/2</a:t>
            </a:fld>
            <a:endParaRPr lang="zh-CN" altLang="en-US"/>
          </a:p>
        </p:txBody>
      </p:sp>
      <p:graphicFrame>
        <p:nvGraphicFramePr>
          <p:cNvPr id="4" name="对象 3"/>
          <p:cNvGraphicFramePr>
            <a:graphicFrameLocks noChangeAspect="1"/>
          </p:cNvGraphicFramePr>
          <p:nvPr/>
        </p:nvGraphicFramePr>
        <p:xfrm>
          <a:off x="1803466" y="1561011"/>
          <a:ext cx="5130754" cy="580171"/>
        </p:xfrm>
        <a:graphic>
          <a:graphicData uri="http://schemas.openxmlformats.org/presentationml/2006/ole">
            <mc:AlternateContent xmlns:mc="http://schemas.openxmlformats.org/markup-compatibility/2006">
              <mc:Choice xmlns:v="urn:schemas-microsoft-com:vml" Requires="v">
                <p:oleObj spid="_x0000_s897649" name="公式" r:id="rId3" imgW="48463200" imgH="5486400" progId="Equation.3">
                  <p:embed/>
                </p:oleObj>
              </mc:Choice>
              <mc:Fallback>
                <p:oleObj name="公式" r:id="rId3" imgW="48463200" imgH="5486400" progId="Equation.3">
                  <p:embed/>
                  <p:pic>
                    <p:nvPicPr>
                      <p:cNvPr id="0" name="图片 897634"/>
                      <p:cNvPicPr/>
                      <p:nvPr/>
                    </p:nvPicPr>
                    <p:blipFill>
                      <a:blip r:embed="rId4"/>
                      <a:stretch>
                        <a:fillRect/>
                      </a:stretch>
                    </p:blipFill>
                    <p:spPr>
                      <a:xfrm>
                        <a:off x="1803466" y="1561011"/>
                        <a:ext cx="5130754" cy="580171"/>
                      </a:xfrm>
                      <a:prstGeom prst="rect">
                        <a:avLst/>
                      </a:prstGeom>
                    </p:spPr>
                  </p:pic>
                </p:oleObj>
              </mc:Fallback>
            </mc:AlternateContent>
          </a:graphicData>
        </a:graphic>
      </p:graphicFrame>
      <p:sp>
        <p:nvSpPr>
          <p:cNvPr id="5" name="矩形 4"/>
          <p:cNvSpPr/>
          <p:nvPr/>
        </p:nvSpPr>
        <p:spPr>
          <a:xfrm>
            <a:off x="0" y="140199"/>
            <a:ext cx="9144000" cy="646331"/>
          </a:xfrm>
          <a:prstGeom prst="rect">
            <a:avLst/>
          </a:prstGeom>
        </p:spPr>
        <p:txBody>
          <a:bodyPr wrap="square">
            <a:spAutoFit/>
          </a:bodyPr>
          <a:lstStyle/>
          <a:p>
            <a:pPr algn="ctr"/>
            <a:r>
              <a:rPr lang="zh-CN" altLang="en-US" sz="3600" dirty="0">
                <a:latin typeface="微软雅黑" panose="020B0503020204020204" pitchFamily="34" charset="-122"/>
                <a:ea typeface="微软雅黑" panose="020B0503020204020204" pitchFamily="34" charset="-122"/>
              </a:rPr>
              <a:t>外生性：描述随机变量与参数的关系</a:t>
            </a:r>
          </a:p>
        </p:txBody>
      </p:sp>
      <p:sp>
        <p:nvSpPr>
          <p:cNvPr id="11" name="矩形 10"/>
          <p:cNvSpPr/>
          <p:nvPr/>
        </p:nvSpPr>
        <p:spPr>
          <a:xfrm>
            <a:off x="2165229" y="3589643"/>
            <a:ext cx="5909093" cy="523220"/>
          </a:xfrm>
          <a:prstGeom prst="rect">
            <a:avLst/>
          </a:prstGeom>
        </p:spPr>
        <p:txBody>
          <a:bodyPr wrap="square">
            <a:spAutoFit/>
          </a:bodyPr>
          <a:lstStyle/>
          <a:p>
            <a:r>
              <a:rPr lang="zh-CN" altLang="en-US" sz="2800" dirty="0"/>
              <a:t>称</a:t>
            </a:r>
            <a:r>
              <a:rPr lang="el-GR" altLang="zh-CN" sz="2800" dirty="0"/>
              <a:t>θ</a:t>
            </a:r>
            <a:r>
              <a:rPr lang="en-US" altLang="zh-CN" sz="2800" baseline="-25000" dirty="0"/>
              <a:t>1</a:t>
            </a:r>
            <a:r>
              <a:rPr lang="zh-CN" altLang="en-US" sz="2800" dirty="0"/>
              <a:t>与</a:t>
            </a:r>
            <a:r>
              <a:rPr lang="el-GR" altLang="zh-CN" sz="2800" dirty="0"/>
              <a:t>θ</a:t>
            </a:r>
            <a:r>
              <a:rPr lang="en-US" altLang="zh-CN" sz="2800" baseline="-25000" dirty="0"/>
              <a:t>2</a:t>
            </a:r>
            <a:r>
              <a:rPr lang="zh-CN" altLang="en-US" sz="2800" dirty="0"/>
              <a:t>函数独立，称</a:t>
            </a:r>
            <a:r>
              <a:rPr lang="en-US" altLang="zh-CN" sz="2800" b="1" i="1" dirty="0"/>
              <a:t>z</a:t>
            </a:r>
            <a:r>
              <a:rPr lang="zh-CN" altLang="en-US" sz="2800" dirty="0"/>
              <a:t>关于</a:t>
            </a:r>
            <a:r>
              <a:rPr lang="el-GR" altLang="zh-CN" sz="2800" dirty="0"/>
              <a:t>θ</a:t>
            </a:r>
            <a:r>
              <a:rPr lang="en-US" altLang="zh-CN" sz="2800" baseline="-25000" dirty="0"/>
              <a:t>1</a:t>
            </a:r>
            <a:r>
              <a:rPr lang="zh-CN" altLang="en-US" sz="2800" dirty="0"/>
              <a:t>外生</a:t>
            </a:r>
          </a:p>
        </p:txBody>
      </p:sp>
      <mc:AlternateContent xmlns:mc="http://schemas.openxmlformats.org/markup-compatibility/2006" xmlns:a14="http://schemas.microsoft.com/office/drawing/2010/main">
        <mc:Choice Requires="a14">
          <p:sp>
            <p:nvSpPr>
              <p:cNvPr id="14" name="矩形 13"/>
              <p:cNvSpPr/>
              <p:nvPr/>
            </p:nvSpPr>
            <p:spPr>
              <a:xfrm>
                <a:off x="1777588" y="963027"/>
                <a:ext cx="5588823" cy="523220"/>
              </a:xfrm>
              <a:prstGeom prst="rect">
                <a:avLst/>
              </a:prstGeom>
            </p:spPr>
            <p:txBody>
              <a:bodyPr wrap="square">
                <a:spAutoFit/>
              </a:bodyPr>
              <a:lstStyle/>
              <a:p>
                <a:r>
                  <a:rPr lang="zh-CN" altLang="en-US" sz="2800" dirty="0"/>
                  <a:t>联合分布</a:t>
                </a:r>
                <a:r>
                  <a:rPr lang="en-US" altLang="zh-CN" sz="2800" dirty="0"/>
                  <a:t>=</a:t>
                </a:r>
                <a:r>
                  <a:rPr lang="zh-CN" altLang="en-US" sz="2800" dirty="0"/>
                  <a:t>条件分布</a:t>
                </a:r>
                <a14:m>
                  <m:oMath xmlns:m="http://schemas.openxmlformats.org/officeDocument/2006/math">
                    <m:r>
                      <a:rPr lang="en-US" altLang="zh-CN" sz="2800" b="0" i="1" dirty="0" smtClean="0">
                        <a:latin typeface="Cambria Math" panose="02040503050406030204" pitchFamily="18" charset="0"/>
                      </a:rPr>
                      <m:t>×</m:t>
                    </m:r>
                  </m:oMath>
                </a14:m>
                <a:r>
                  <a:rPr lang="zh-CN" altLang="en-US" sz="2800" dirty="0"/>
                  <a:t>边缘分布</a:t>
                </a:r>
              </a:p>
            </p:txBody>
          </p:sp>
        </mc:Choice>
        <mc:Fallback xmlns="">
          <p:sp>
            <p:nvSpPr>
              <p:cNvPr id="14" name="矩形 13"/>
              <p:cNvSpPr>
                <a:spLocks noRot="1" noChangeAspect="1" noMove="1" noResize="1" noEditPoints="1" noAdjustHandles="1" noChangeArrowheads="1" noChangeShapeType="1" noTextEdit="1"/>
              </p:cNvSpPr>
              <p:nvPr/>
            </p:nvSpPr>
            <p:spPr>
              <a:xfrm>
                <a:off x="1777588" y="963027"/>
                <a:ext cx="5588823" cy="523220"/>
              </a:xfrm>
              <a:prstGeom prst="rect">
                <a:avLst/>
              </a:prstGeom>
              <a:blipFill rotWithShape="0">
                <a:blip r:embed="rId5"/>
                <a:stretch>
                  <a:fillRect l="-2293" t="-17442" b="-33721"/>
                </a:stretch>
              </a:blipFill>
            </p:spPr>
            <p:txBody>
              <a:bodyPr/>
              <a:lstStyle/>
              <a:p>
                <a:r>
                  <a:rPr lang="zh-CN" altLang="en-US">
                    <a:noFill/>
                  </a:rPr>
                  <a:t> </a:t>
                </a:r>
                <a:endParaRPr lang="zh-CN" altLang="en-US">
                  <a:noFill/>
                </a:endParaRPr>
              </a:p>
            </p:txBody>
          </p:sp>
        </mc:Fallback>
      </mc:AlternateContent>
      <p:graphicFrame>
        <p:nvGraphicFramePr>
          <p:cNvPr id="16" name="对象 15"/>
          <p:cNvGraphicFramePr>
            <a:graphicFrameLocks noChangeAspect="1"/>
          </p:cNvGraphicFramePr>
          <p:nvPr/>
        </p:nvGraphicFramePr>
        <p:xfrm>
          <a:off x="611410" y="2273485"/>
          <a:ext cx="6174326" cy="1048291"/>
        </p:xfrm>
        <a:graphic>
          <a:graphicData uri="http://schemas.openxmlformats.org/presentationml/2006/ole">
            <mc:AlternateContent xmlns:mc="http://schemas.openxmlformats.org/markup-compatibility/2006">
              <mc:Choice xmlns:v="urn:schemas-microsoft-com:vml" Requires="v">
                <p:oleObj spid="_x0000_s897650" name="公式" r:id="rId6" imgW="67970400" imgH="11582400" progId="Equation.3">
                  <p:embed/>
                </p:oleObj>
              </mc:Choice>
              <mc:Fallback>
                <p:oleObj name="公式" r:id="rId6" imgW="67970400" imgH="11582400" progId="Equation.3">
                  <p:embed/>
                  <p:pic>
                    <p:nvPicPr>
                      <p:cNvPr id="0" name="图片 897635"/>
                      <p:cNvPicPr/>
                      <p:nvPr/>
                    </p:nvPicPr>
                    <p:blipFill>
                      <a:blip r:embed="rId7"/>
                      <a:stretch>
                        <a:fillRect/>
                      </a:stretch>
                    </p:blipFill>
                    <p:spPr>
                      <a:xfrm>
                        <a:off x="611410" y="2273485"/>
                        <a:ext cx="6174326" cy="1048291"/>
                      </a:xfrm>
                      <a:prstGeom prst="rect">
                        <a:avLst/>
                      </a:prstGeom>
                    </p:spPr>
                  </p:pic>
                </p:oleObj>
              </mc:Fallback>
            </mc:AlternateContent>
          </a:graphicData>
        </a:graphic>
      </p:graphicFrame>
      <p:graphicFrame>
        <p:nvGraphicFramePr>
          <p:cNvPr id="18" name="对象 17"/>
          <p:cNvGraphicFramePr>
            <a:graphicFrameLocks noChangeAspect="1"/>
          </p:cNvGraphicFramePr>
          <p:nvPr/>
        </p:nvGraphicFramePr>
        <p:xfrm>
          <a:off x="1460304" y="4616402"/>
          <a:ext cx="6257925" cy="496888"/>
        </p:xfrm>
        <a:graphic>
          <a:graphicData uri="http://schemas.openxmlformats.org/presentationml/2006/ole">
            <mc:AlternateContent xmlns:mc="http://schemas.openxmlformats.org/markup-compatibility/2006">
              <mc:Choice xmlns:v="urn:schemas-microsoft-com:vml" Requires="v">
                <p:oleObj spid="_x0000_s897651" name="公式" r:id="rId8" imgW="68884800" imgH="5486400" progId="Equation.3">
                  <p:embed/>
                </p:oleObj>
              </mc:Choice>
              <mc:Fallback>
                <p:oleObj name="公式" r:id="rId8" imgW="68884800" imgH="5486400" progId="Equation.3">
                  <p:embed/>
                  <p:pic>
                    <p:nvPicPr>
                      <p:cNvPr id="0" name="图片 897636"/>
                      <p:cNvPicPr/>
                      <p:nvPr/>
                    </p:nvPicPr>
                    <p:blipFill>
                      <a:blip r:embed="rId9"/>
                      <a:stretch>
                        <a:fillRect/>
                      </a:stretch>
                    </p:blipFill>
                    <p:spPr>
                      <a:xfrm>
                        <a:off x="1460304" y="4616402"/>
                        <a:ext cx="6257925" cy="496888"/>
                      </a:xfrm>
                      <a:prstGeom prst="rect">
                        <a:avLst/>
                      </a:prstGeom>
                    </p:spPr>
                  </p:pic>
                </p:oleObj>
              </mc:Fallback>
            </mc:AlternateContent>
          </a:graphicData>
        </a:graphic>
      </p:graphicFrame>
      <p:sp>
        <p:nvSpPr>
          <p:cNvPr id="19" name="矩形 18"/>
          <p:cNvSpPr/>
          <p:nvPr/>
        </p:nvSpPr>
        <p:spPr>
          <a:xfrm>
            <a:off x="4693861" y="5368540"/>
            <a:ext cx="2868994" cy="523220"/>
          </a:xfrm>
          <a:prstGeom prst="rect">
            <a:avLst/>
          </a:prstGeom>
        </p:spPr>
        <p:txBody>
          <a:bodyPr wrap="square">
            <a:spAutoFit/>
          </a:bodyPr>
          <a:lstStyle/>
          <a:p>
            <a:r>
              <a:rPr lang="zh-CN" altLang="en-US" sz="2800" dirty="0"/>
              <a:t>称</a:t>
            </a:r>
            <a:r>
              <a:rPr lang="en-US" altLang="zh-CN" sz="2800" b="1" i="1" dirty="0"/>
              <a:t>z</a:t>
            </a:r>
            <a:r>
              <a:rPr lang="zh-CN" altLang="en-US" sz="2800" dirty="0"/>
              <a:t>关于</a:t>
            </a:r>
            <a:r>
              <a:rPr lang="el-GR" altLang="zh-CN" sz="2800" dirty="0">
                <a:latin typeface="Times New Roman" panose="02020603050405020304" pitchFamily="18" charset="0"/>
                <a:cs typeface="Times New Roman" panose="02020603050405020304" pitchFamily="18" charset="0"/>
              </a:rPr>
              <a:t>φ</a:t>
            </a:r>
            <a:r>
              <a:rPr lang="en-US" altLang="zh-CN" sz="2800" baseline="-25000" dirty="0"/>
              <a:t>1</a:t>
            </a:r>
            <a:r>
              <a:rPr lang="zh-CN" altLang="en-US" sz="2800" dirty="0"/>
              <a:t>外生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9"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stretch>
            <a:fillRect/>
          </a:stretch>
        </p:blipFill>
        <p:spPr>
          <a:xfrm>
            <a:off x="4439420" y="5168587"/>
            <a:ext cx="4953000" cy="1669358"/>
          </a:xfrm>
          <a:prstGeom prst="rect">
            <a:avLst/>
          </a:prstGeom>
        </p:spPr>
      </p:pic>
      <p:pic>
        <p:nvPicPr>
          <p:cNvPr id="7" name="图片 6"/>
          <p:cNvPicPr>
            <a:picLocks noChangeAspect="1"/>
          </p:cNvPicPr>
          <p:nvPr/>
        </p:nvPicPr>
        <p:blipFill>
          <a:blip r:embed="rId4"/>
          <a:stretch>
            <a:fillRect/>
          </a:stretch>
        </p:blipFill>
        <p:spPr>
          <a:xfrm>
            <a:off x="4396130" y="3486839"/>
            <a:ext cx="4747869" cy="1292754"/>
          </a:xfrm>
          <a:prstGeom prst="rect">
            <a:avLst/>
          </a:prstGeom>
        </p:spPr>
      </p:pic>
      <p:sp>
        <p:nvSpPr>
          <p:cNvPr id="6" name="矩形 5"/>
          <p:cNvSpPr/>
          <p:nvPr/>
        </p:nvSpPr>
        <p:spPr>
          <a:xfrm>
            <a:off x="4396131" y="896845"/>
            <a:ext cx="4747869" cy="2616101"/>
          </a:xfrm>
          <a:prstGeom prst="rect">
            <a:avLst/>
          </a:prstGeom>
          <a:solidFill>
            <a:schemeClr val="accent6">
              <a:lumMod val="60000"/>
              <a:lumOff val="40000"/>
            </a:schemeClr>
          </a:solidFill>
        </p:spPr>
        <p:txBody>
          <a:bodyPr wrap="square">
            <a:spAutoFit/>
          </a:bodyPr>
          <a:lstStyle/>
          <a:p>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a=1,</a:t>
            </a:r>
            <a:r>
              <a:rPr lang="el-GR" altLang="zh-CN" sz="2000" b="1" dirty="0">
                <a:latin typeface="Times New Roman" panose="02020603050405020304" pitchFamily="18" charset="0"/>
                <a:cs typeface="Times New Roman" panose="02020603050405020304" pitchFamily="18" charset="0"/>
              </a:rPr>
              <a:t>β</a:t>
            </a:r>
            <a:r>
              <a:rPr lang="en-US" altLang="zh-CN" sz="2000" b="1" dirty="0">
                <a:latin typeface="Times New Roman" panose="02020603050405020304" pitchFamily="18" charset="0"/>
                <a:cs typeface="Times New Roman" panose="02020603050405020304" pitchFamily="18" charset="0"/>
              </a:rPr>
              <a:t>=0.3,</a:t>
            </a:r>
            <a:r>
              <a:rPr lang="el-GR" altLang="zh-CN" sz="2000" b="1" dirty="0">
                <a:latin typeface="Times New Roman" panose="02020603050405020304" pitchFamily="18" charset="0"/>
                <a:cs typeface="Times New Roman" panose="02020603050405020304" pitchFamily="18" charset="0"/>
              </a:rPr>
              <a:t>γ</a:t>
            </a:r>
            <a:r>
              <a:rPr lang="en-US" altLang="zh-CN" sz="2000" b="1" dirty="0">
                <a:latin typeface="Times New Roman" panose="02020603050405020304" pitchFamily="18" charset="0"/>
                <a:cs typeface="Times New Roman" panose="02020603050405020304" pitchFamily="18" charset="0"/>
              </a:rPr>
              <a:t>=1,</a:t>
            </a:r>
            <a:r>
              <a:rPr lang="el-GR" altLang="zh-CN" sz="2000" b="1" dirty="0">
                <a:latin typeface="Times New Roman" panose="02020603050405020304" pitchFamily="18" charset="0"/>
                <a:cs typeface="Times New Roman" panose="02020603050405020304" pitchFamily="18" charset="0"/>
              </a:rPr>
              <a:t> ρ</a:t>
            </a:r>
            <a:r>
              <a:rPr lang="en-US" altLang="zh-CN" sz="2000" b="1" dirty="0">
                <a:latin typeface="Times New Roman" panose="02020603050405020304" pitchFamily="18" charset="0"/>
                <a:cs typeface="Times New Roman" panose="02020603050405020304" pitchFamily="18" charset="0"/>
              </a:rPr>
              <a:t>=-0.8 ,</a:t>
            </a:r>
            <a:r>
              <a:rPr lang="el-GR" altLang="zh-CN" sz="2000" b="1" dirty="0">
                <a:latin typeface="Times New Roman" panose="02020603050405020304" pitchFamily="18" charset="0"/>
                <a:cs typeface="Times New Roman" panose="02020603050405020304" pitchFamily="18" charset="0"/>
              </a:rPr>
              <a:t>σ</a:t>
            </a:r>
            <a:r>
              <a:rPr lang="en-US" altLang="zh-CN" sz="2000" b="1" dirty="0">
                <a:latin typeface="Times New Roman" panose="02020603050405020304" pitchFamily="18" charset="0"/>
                <a:cs typeface="Times New Roman" panose="02020603050405020304" pitchFamily="18" charset="0"/>
              </a:rPr>
              <a:t>=1</a:t>
            </a:r>
          </a:p>
          <a:p>
            <a:r>
              <a:rPr lang="en-US" altLang="zh-CN" sz="2000" b="1" dirty="0">
                <a:latin typeface="Times New Roman" panose="02020603050405020304" pitchFamily="18" charset="0"/>
                <a:cs typeface="Times New Roman" panose="02020603050405020304" pitchFamily="18" charset="0"/>
              </a:rPr>
              <a:t>clear</a:t>
            </a:r>
          </a:p>
          <a:p>
            <a:r>
              <a:rPr lang="en-US" altLang="zh-CN" sz="2000" b="1" dirty="0">
                <a:latin typeface="Times New Roman" panose="02020603050405020304" pitchFamily="18" charset="0"/>
                <a:cs typeface="Times New Roman" panose="02020603050405020304" pitchFamily="18" charset="0"/>
              </a:rPr>
              <a:t>matrix V= (1, -.8 \ -.8, 1)</a:t>
            </a:r>
          </a:p>
          <a:p>
            <a:r>
              <a:rPr lang="en-US" altLang="zh-CN" sz="2000" b="1" dirty="0" err="1">
                <a:latin typeface="Times New Roman" panose="02020603050405020304" pitchFamily="18" charset="0"/>
                <a:cs typeface="Times New Roman" panose="02020603050405020304" pitchFamily="18" charset="0"/>
              </a:rPr>
              <a:t>drawnorm</a:t>
            </a:r>
            <a:r>
              <a:rPr lang="en-US" altLang="zh-CN" sz="2000" b="1" dirty="0">
                <a:latin typeface="Times New Roman" panose="02020603050405020304" pitchFamily="18" charset="0"/>
                <a:cs typeface="Times New Roman" panose="02020603050405020304" pitchFamily="18" charset="0"/>
              </a:rPr>
              <a:t> u </a:t>
            </a:r>
            <a:r>
              <a:rPr lang="en-US" altLang="zh-CN" sz="2000" b="1" dirty="0" err="1">
                <a:latin typeface="Times New Roman" panose="02020603050405020304" pitchFamily="18" charset="0"/>
                <a:cs typeface="Times New Roman" panose="02020603050405020304" pitchFamily="18" charset="0"/>
              </a:rPr>
              <a:t>v,n</a:t>
            </a:r>
            <a:r>
              <a:rPr lang="en-US" altLang="zh-CN" sz="2000" b="1" dirty="0">
                <a:latin typeface="Times New Roman" panose="02020603050405020304" pitchFamily="18" charset="0"/>
                <a:cs typeface="Times New Roman" panose="02020603050405020304" pitchFamily="18" charset="0"/>
              </a:rPr>
              <a:t>(10000) </a:t>
            </a:r>
            <a:r>
              <a:rPr lang="en-US" altLang="zh-CN" sz="2000" b="1" dirty="0" err="1">
                <a:latin typeface="Times New Roman" panose="02020603050405020304" pitchFamily="18" charset="0"/>
                <a:cs typeface="Times New Roman" panose="02020603050405020304" pitchFamily="18" charset="0"/>
              </a:rPr>
              <a:t>corr</a:t>
            </a:r>
            <a:r>
              <a:rPr lang="en-US" altLang="zh-CN" sz="2000" b="1" dirty="0">
                <a:latin typeface="Times New Roman" panose="02020603050405020304" pitchFamily="18" charset="0"/>
                <a:cs typeface="Times New Roman" panose="02020603050405020304" pitchFamily="18" charset="0"/>
              </a:rPr>
              <a:t>(V) seed(1) </a:t>
            </a:r>
            <a:r>
              <a:rPr lang="en-US" altLang="zh-CN" sz="2000" b="1" dirty="0" err="1">
                <a:latin typeface="Times New Roman" panose="02020603050405020304" pitchFamily="18" charset="0"/>
                <a:cs typeface="Times New Roman" panose="02020603050405020304" pitchFamily="18" charset="0"/>
              </a:rPr>
              <a:t>drawnorm</a:t>
            </a:r>
            <a:r>
              <a:rPr lang="en-US" altLang="zh-CN" sz="2000" b="1" dirty="0">
                <a:latin typeface="Times New Roman" panose="02020603050405020304" pitchFamily="18" charset="0"/>
                <a:cs typeface="Times New Roman" panose="02020603050405020304" pitchFamily="18" charset="0"/>
              </a:rPr>
              <a:t> x </a:t>
            </a:r>
            <a:r>
              <a:rPr lang="en-US" altLang="zh-CN" sz="2000" b="1" dirty="0" err="1">
                <a:latin typeface="Times New Roman" panose="02020603050405020304" pitchFamily="18" charset="0"/>
                <a:cs typeface="Times New Roman" panose="02020603050405020304" pitchFamily="18" charset="0"/>
              </a:rPr>
              <a:t>z,seed</a:t>
            </a:r>
            <a:r>
              <a:rPr lang="en-US" altLang="zh-CN" sz="2000" b="1" dirty="0">
                <a:latin typeface="Times New Roman" panose="02020603050405020304" pitchFamily="18" charset="0"/>
                <a:cs typeface="Times New Roman" panose="02020603050405020304" pitchFamily="18" charset="0"/>
              </a:rPr>
              <a:t>(2)</a:t>
            </a:r>
          </a:p>
          <a:p>
            <a:r>
              <a:rPr lang="en-US" altLang="zh-CN" sz="2000" b="1" dirty="0">
                <a:latin typeface="Times New Roman" panose="02020603050405020304" pitchFamily="18" charset="0"/>
                <a:cs typeface="Times New Roman" panose="02020603050405020304" pitchFamily="18" charset="0"/>
              </a:rPr>
              <a:t>g w=</a:t>
            </a:r>
            <a:r>
              <a:rPr lang="en-US" altLang="zh-CN" sz="2000" b="1" dirty="0" err="1">
                <a:latin typeface="Times New Roman" panose="02020603050405020304" pitchFamily="18" charset="0"/>
                <a:cs typeface="Times New Roman" panose="02020603050405020304" pitchFamily="18" charset="0"/>
              </a:rPr>
              <a:t>z+v</a:t>
            </a:r>
            <a:endParaRPr lang="en-US" altLang="zh-CN" sz="2000" b="1" dirty="0">
              <a:latin typeface="Times New Roman" panose="02020603050405020304" pitchFamily="18" charset="0"/>
              <a:cs typeface="Times New Roman" panose="02020603050405020304" pitchFamily="18" charset="0"/>
            </a:endParaRPr>
          </a:p>
          <a:p>
            <a:r>
              <a:rPr lang="en-US" altLang="zh-CN" sz="2000" b="1" dirty="0">
                <a:latin typeface="Times New Roman" panose="02020603050405020304" pitchFamily="18" charset="0"/>
                <a:cs typeface="Times New Roman" panose="02020603050405020304" pitchFamily="18" charset="0"/>
              </a:rPr>
              <a:t>g y=x+0.3*</a:t>
            </a:r>
            <a:r>
              <a:rPr lang="en-US" altLang="zh-CN" sz="2000" b="1" dirty="0" err="1">
                <a:latin typeface="Times New Roman" panose="02020603050405020304" pitchFamily="18" charset="0"/>
                <a:cs typeface="Times New Roman" panose="02020603050405020304" pitchFamily="18" charset="0"/>
              </a:rPr>
              <a:t>w+u</a:t>
            </a:r>
            <a:r>
              <a:rPr lang="en-US" altLang="zh-CN" sz="2000" b="1" dirty="0">
                <a:latin typeface="Times New Roman" panose="02020603050405020304" pitchFamily="18" charset="0"/>
                <a:cs typeface="Times New Roman" panose="02020603050405020304" pitchFamily="18" charset="0"/>
              </a:rPr>
              <a:t>  //</a:t>
            </a:r>
            <a:r>
              <a:rPr lang="zh-CN" altLang="en-US" sz="2000" b="1" dirty="0">
                <a:latin typeface="Times New Roman" panose="02020603050405020304" pitchFamily="18" charset="0"/>
                <a:cs typeface="Times New Roman" panose="02020603050405020304" pitchFamily="18" charset="0"/>
              </a:rPr>
              <a:t>关注</a:t>
            </a:r>
            <a:r>
              <a:rPr lang="en-US" altLang="zh-CN" sz="2000" b="1" dirty="0">
                <a:latin typeface="Times New Roman" panose="02020603050405020304" pitchFamily="18" charset="0"/>
                <a:cs typeface="Times New Roman" panose="02020603050405020304" pitchFamily="18" charset="0"/>
              </a:rPr>
              <a:t>w</a:t>
            </a:r>
            <a:r>
              <a:rPr lang="zh-CN" altLang="en-US" sz="2000" b="1" dirty="0">
                <a:latin typeface="Times New Roman" panose="02020603050405020304" pitchFamily="18" charset="0"/>
                <a:cs typeface="Times New Roman" panose="02020603050405020304" pitchFamily="18" charset="0"/>
              </a:rPr>
              <a:t>前的系数</a:t>
            </a:r>
            <a:r>
              <a:rPr lang="en-US" altLang="zh-CN" sz="2000" b="1" dirty="0">
                <a:latin typeface="Times New Roman" panose="02020603050405020304" pitchFamily="18" charset="0"/>
                <a:cs typeface="Times New Roman" panose="02020603050405020304" pitchFamily="18" charset="0"/>
              </a:rPr>
              <a:t>b=0.3</a:t>
            </a:r>
          </a:p>
          <a:p>
            <a:r>
              <a:rPr lang="en-US" altLang="zh-CN" sz="2000" b="1" dirty="0" err="1">
                <a:latin typeface="Times New Roman" panose="02020603050405020304" pitchFamily="18" charset="0"/>
                <a:cs typeface="Times New Roman" panose="02020603050405020304" pitchFamily="18" charset="0"/>
              </a:rPr>
              <a:t>reg</a:t>
            </a:r>
            <a:r>
              <a:rPr lang="en-US" altLang="zh-CN" sz="2000" b="1" dirty="0">
                <a:latin typeface="Times New Roman" panose="02020603050405020304" pitchFamily="18" charset="0"/>
                <a:cs typeface="Times New Roman" panose="02020603050405020304" pitchFamily="18" charset="0"/>
              </a:rPr>
              <a:t> y w   //</a:t>
            </a:r>
            <a:r>
              <a:rPr lang="zh-CN" altLang="en-US" sz="2000" b="1" dirty="0">
                <a:latin typeface="Times New Roman" panose="02020603050405020304" pitchFamily="18" charset="0"/>
                <a:cs typeface="Times New Roman" panose="02020603050405020304" pitchFamily="18" charset="0"/>
              </a:rPr>
              <a:t>非一致估计</a:t>
            </a:r>
            <a:endParaRPr lang="en-US" altLang="zh-CN" sz="2000" b="1" dirty="0">
              <a:latin typeface="Times New Roman" panose="02020603050405020304" pitchFamily="18" charset="0"/>
              <a:cs typeface="Times New Roman" panose="02020603050405020304" pitchFamily="18" charset="0"/>
            </a:endParaRPr>
          </a:p>
        </p:txBody>
      </p:sp>
      <p:sp>
        <p:nvSpPr>
          <p:cNvPr id="2" name="日期占位符 1"/>
          <p:cNvSpPr>
            <a:spLocks noGrp="1"/>
          </p:cNvSpPr>
          <p:nvPr>
            <p:ph type="dt" sz="half" idx="10"/>
          </p:nvPr>
        </p:nvSpPr>
        <p:spPr>
          <a:xfrm>
            <a:off x="626441" y="6472820"/>
            <a:ext cx="2057400" cy="365125"/>
          </a:xfrm>
        </p:spPr>
        <p:txBody>
          <a:bodyPr/>
          <a:lstStyle/>
          <a:p>
            <a:fld id="{7188E5CE-F230-4BD1-940F-85FCBCA58052}" type="datetime1">
              <a:rPr lang="zh-CN" altLang="en-US" smtClean="0"/>
              <a:t>2021/3/2</a:t>
            </a:fld>
            <a:endParaRPr lang="zh-CN" altLang="en-US"/>
          </a:p>
        </p:txBody>
      </p:sp>
      <p:graphicFrame>
        <p:nvGraphicFramePr>
          <p:cNvPr id="4" name="对象 3"/>
          <p:cNvGraphicFramePr>
            <a:graphicFrameLocks noChangeAspect="1"/>
          </p:cNvGraphicFramePr>
          <p:nvPr/>
        </p:nvGraphicFramePr>
        <p:xfrm>
          <a:off x="69850" y="874713"/>
          <a:ext cx="1973263" cy="927100"/>
        </p:xfrm>
        <a:graphic>
          <a:graphicData uri="http://schemas.openxmlformats.org/presentationml/2006/ole">
            <mc:AlternateContent xmlns:mc="http://schemas.openxmlformats.org/markup-compatibility/2006">
              <mc:Choice xmlns:v="urn:schemas-microsoft-com:vml" Requires="v">
                <p:oleObj spid="_x0000_s944430" name="公式" r:id="rId5" imgW="25603200" imgH="10972800" progId="Equation.3">
                  <p:embed/>
                </p:oleObj>
              </mc:Choice>
              <mc:Fallback>
                <p:oleObj name="公式" r:id="rId5" imgW="25603200" imgH="10972800" progId="Equation.3">
                  <p:embed/>
                  <p:pic>
                    <p:nvPicPr>
                      <p:cNvPr id="0" name="图片 944399"/>
                      <p:cNvPicPr/>
                      <p:nvPr/>
                    </p:nvPicPr>
                    <p:blipFill>
                      <a:blip r:embed="rId6"/>
                      <a:stretch>
                        <a:fillRect/>
                      </a:stretch>
                    </p:blipFill>
                    <p:spPr>
                      <a:xfrm>
                        <a:off x="69850" y="874713"/>
                        <a:ext cx="1973263" cy="927100"/>
                      </a:xfrm>
                      <a:prstGeom prst="rect">
                        <a:avLst/>
                      </a:prstGeom>
                      <a:solidFill>
                        <a:srgbClr val="FFC000"/>
                      </a:solidFill>
                    </p:spPr>
                  </p:pic>
                </p:oleObj>
              </mc:Fallback>
            </mc:AlternateContent>
          </a:graphicData>
        </a:graphic>
      </p:graphicFrame>
      <p:sp>
        <p:nvSpPr>
          <p:cNvPr id="5" name="矩形 4"/>
          <p:cNvSpPr/>
          <p:nvPr/>
        </p:nvSpPr>
        <p:spPr>
          <a:xfrm>
            <a:off x="1390650" y="84550"/>
            <a:ext cx="5676900" cy="584775"/>
          </a:xfrm>
          <a:prstGeom prst="rect">
            <a:avLst/>
          </a:prstGeom>
        </p:spPr>
        <p:txBody>
          <a:bodyPr wrap="square">
            <a:spAutoFit/>
          </a:bodyPr>
          <a:lstStyle/>
          <a:p>
            <a:pPr algn="ctr"/>
            <a:r>
              <a:rPr lang="en-US" altLang="zh-CN" sz="3200" dirty="0">
                <a:latin typeface="华文琥珀" panose="02010800040101010101" pitchFamily="2" charset="-122"/>
                <a:ea typeface="华文琥珀" panose="02010800040101010101" pitchFamily="2" charset="-122"/>
              </a:rPr>
              <a:t>ERM</a:t>
            </a:r>
            <a:r>
              <a:rPr lang="zh-CN" altLang="en-US" sz="3200" dirty="0">
                <a:latin typeface="华文琥珀" panose="02010800040101010101" pitchFamily="2" charset="-122"/>
                <a:ea typeface="华文琥珀" panose="02010800040101010101" pitchFamily="2" charset="-122"/>
              </a:rPr>
              <a:t>原理：一个极简化版模拟</a:t>
            </a:r>
          </a:p>
        </p:txBody>
      </p:sp>
      <p:sp>
        <p:nvSpPr>
          <p:cNvPr id="15" name="矩形 14"/>
          <p:cNvSpPr/>
          <p:nvPr/>
        </p:nvSpPr>
        <p:spPr>
          <a:xfrm>
            <a:off x="4507536" y="4252842"/>
            <a:ext cx="4707613" cy="2232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507536" y="6003266"/>
            <a:ext cx="4893512" cy="2522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464406" y="4804254"/>
            <a:ext cx="4087016" cy="369332"/>
          </a:xfrm>
          <a:prstGeom prst="rect">
            <a:avLst/>
          </a:prstGeom>
          <a:solidFill>
            <a:srgbClr val="92D050"/>
          </a:solidFill>
        </p:spPr>
        <p:txBody>
          <a:bodyPr wrap="none">
            <a:spAutoFit/>
          </a:bodyPr>
          <a:lstStyle/>
          <a:p>
            <a:r>
              <a:rPr lang="en-US" altLang="zh-CN" b="1" dirty="0" err="1">
                <a:latin typeface="Times New Roman" panose="02020603050405020304" pitchFamily="18" charset="0"/>
                <a:cs typeface="Times New Roman" panose="02020603050405020304" pitchFamily="18" charset="0"/>
              </a:rPr>
              <a:t>reg</a:t>
            </a:r>
            <a:r>
              <a:rPr lang="en-US" altLang="zh-CN" b="1" dirty="0">
                <a:latin typeface="Times New Roman" panose="02020603050405020304" pitchFamily="18" charset="0"/>
                <a:cs typeface="Times New Roman" panose="02020603050405020304" pitchFamily="18" charset="0"/>
              </a:rPr>
              <a:t> y x w z  //w</a:t>
            </a:r>
            <a:r>
              <a:rPr lang="zh-CN" altLang="en-US" b="1" dirty="0">
                <a:latin typeface="Times New Roman" panose="02020603050405020304" pitchFamily="18" charset="0"/>
                <a:cs typeface="Times New Roman" panose="02020603050405020304" pitchFamily="18" charset="0"/>
              </a:rPr>
              <a:t>的边际效应</a:t>
            </a:r>
            <a:r>
              <a:rPr lang="en-US" altLang="zh-CN" b="1" dirty="0">
                <a:latin typeface="Times New Roman" panose="02020603050405020304" pitchFamily="18" charset="0"/>
                <a:cs typeface="Times New Roman" panose="02020603050405020304" pitchFamily="18" charset="0"/>
              </a:rPr>
              <a:t>=0.3-0.8=-0.5</a:t>
            </a:r>
          </a:p>
        </p:txBody>
      </p:sp>
      <p:graphicFrame>
        <p:nvGraphicFramePr>
          <p:cNvPr id="9" name="对象 8"/>
          <p:cNvGraphicFramePr>
            <a:graphicFrameLocks noChangeAspect="1"/>
          </p:cNvGraphicFramePr>
          <p:nvPr/>
        </p:nvGraphicFramePr>
        <p:xfrm>
          <a:off x="203149" y="3292788"/>
          <a:ext cx="3973852" cy="1101920"/>
        </p:xfrm>
        <a:graphic>
          <a:graphicData uri="http://schemas.openxmlformats.org/presentationml/2006/ole">
            <mc:AlternateContent xmlns:mc="http://schemas.openxmlformats.org/markup-compatibility/2006">
              <mc:Choice xmlns:v="urn:schemas-microsoft-com:vml" Requires="v">
                <p:oleObj spid="_x0000_s944431" name="公式" r:id="rId7" imgW="59436000" imgH="16459200" progId="Equation.3">
                  <p:embed/>
                </p:oleObj>
              </mc:Choice>
              <mc:Fallback>
                <p:oleObj name="公式" r:id="rId7" imgW="59436000" imgH="16459200" progId="Equation.3">
                  <p:embed/>
                  <p:pic>
                    <p:nvPicPr>
                      <p:cNvPr id="0" name="图片 944400"/>
                      <p:cNvPicPr/>
                      <p:nvPr/>
                    </p:nvPicPr>
                    <p:blipFill>
                      <a:blip r:embed="rId8"/>
                      <a:stretch>
                        <a:fillRect/>
                      </a:stretch>
                    </p:blipFill>
                    <p:spPr>
                      <a:xfrm>
                        <a:off x="203149" y="3292788"/>
                        <a:ext cx="3973852" cy="1101920"/>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87415" y="4508388"/>
          <a:ext cx="4208463" cy="354012"/>
        </p:xfrm>
        <a:graphic>
          <a:graphicData uri="http://schemas.openxmlformats.org/presentationml/2006/ole">
            <mc:AlternateContent xmlns:mc="http://schemas.openxmlformats.org/markup-compatibility/2006">
              <mc:Choice xmlns:v="urn:schemas-microsoft-com:vml" Requires="v">
                <p:oleObj spid="_x0000_s944432" name="公式" r:id="rId9" imgW="57912000" imgH="4876800" progId="Equation.3">
                  <p:embed/>
                </p:oleObj>
              </mc:Choice>
              <mc:Fallback>
                <p:oleObj name="公式" r:id="rId9" imgW="57912000" imgH="4876800" progId="Equation.3">
                  <p:embed/>
                  <p:pic>
                    <p:nvPicPr>
                      <p:cNvPr id="0" name="图片 944401"/>
                      <p:cNvPicPr/>
                      <p:nvPr/>
                    </p:nvPicPr>
                    <p:blipFill>
                      <a:blip r:embed="rId10"/>
                      <a:stretch>
                        <a:fillRect/>
                      </a:stretch>
                    </p:blipFill>
                    <p:spPr>
                      <a:xfrm>
                        <a:off x="87415" y="4508388"/>
                        <a:ext cx="4208463" cy="354012"/>
                      </a:xfrm>
                      <a:prstGeom prst="rect">
                        <a:avLst/>
                      </a:prstGeom>
                    </p:spPr>
                  </p:pic>
                </p:oleObj>
              </mc:Fallback>
            </mc:AlternateContent>
          </a:graphicData>
        </a:graphic>
      </p:graphicFrame>
      <p:graphicFrame>
        <p:nvGraphicFramePr>
          <p:cNvPr id="14" name="对象 13"/>
          <p:cNvGraphicFramePr>
            <a:graphicFrameLocks noChangeAspect="1"/>
          </p:cNvGraphicFramePr>
          <p:nvPr/>
        </p:nvGraphicFramePr>
        <p:xfrm>
          <a:off x="69850" y="4953629"/>
          <a:ext cx="4107151" cy="392087"/>
        </p:xfrm>
        <a:graphic>
          <a:graphicData uri="http://schemas.openxmlformats.org/presentationml/2006/ole">
            <mc:AlternateContent xmlns:mc="http://schemas.openxmlformats.org/markup-compatibility/2006">
              <mc:Choice xmlns:v="urn:schemas-microsoft-com:vml" Requires="v">
                <p:oleObj spid="_x0000_s944433" name="公式" r:id="rId11" imgW="51206400" imgH="4876800" progId="Equation.3">
                  <p:embed/>
                </p:oleObj>
              </mc:Choice>
              <mc:Fallback>
                <p:oleObj name="公式" r:id="rId11" imgW="51206400" imgH="4876800" progId="Equation.3">
                  <p:embed/>
                  <p:pic>
                    <p:nvPicPr>
                      <p:cNvPr id="0" name="图片 944402"/>
                      <p:cNvPicPr/>
                      <p:nvPr/>
                    </p:nvPicPr>
                    <p:blipFill>
                      <a:blip r:embed="rId12"/>
                      <a:stretch>
                        <a:fillRect/>
                      </a:stretch>
                    </p:blipFill>
                    <p:spPr>
                      <a:xfrm>
                        <a:off x="69850" y="4953629"/>
                        <a:ext cx="4107151" cy="392087"/>
                      </a:xfrm>
                      <a:prstGeom prst="rect">
                        <a:avLst/>
                      </a:prstGeom>
                    </p:spPr>
                  </p:pic>
                </p:oleObj>
              </mc:Fallback>
            </mc:AlternateContent>
          </a:graphicData>
        </a:graphic>
      </p:graphicFrame>
      <p:graphicFrame>
        <p:nvGraphicFramePr>
          <p:cNvPr id="19" name="对象 18"/>
          <p:cNvGraphicFramePr>
            <a:graphicFrameLocks noChangeAspect="1"/>
          </p:cNvGraphicFramePr>
          <p:nvPr/>
        </p:nvGraphicFramePr>
        <p:xfrm>
          <a:off x="82550" y="5481646"/>
          <a:ext cx="4146550" cy="687388"/>
        </p:xfrm>
        <a:graphic>
          <a:graphicData uri="http://schemas.openxmlformats.org/presentationml/2006/ole">
            <mc:AlternateContent xmlns:mc="http://schemas.openxmlformats.org/markup-compatibility/2006">
              <mc:Choice xmlns:v="urn:schemas-microsoft-com:vml" Requires="v">
                <p:oleObj spid="_x0000_s944434" name="公式" r:id="rId13" imgW="56997600" imgH="9448800" progId="Equation.3">
                  <p:embed/>
                </p:oleObj>
              </mc:Choice>
              <mc:Fallback>
                <p:oleObj name="公式" r:id="rId13" imgW="56997600" imgH="9448800" progId="Equation.3">
                  <p:embed/>
                  <p:pic>
                    <p:nvPicPr>
                      <p:cNvPr id="0" name="图片 944403"/>
                      <p:cNvPicPr/>
                      <p:nvPr/>
                    </p:nvPicPr>
                    <p:blipFill>
                      <a:blip r:embed="rId14"/>
                      <a:stretch>
                        <a:fillRect/>
                      </a:stretch>
                    </p:blipFill>
                    <p:spPr>
                      <a:xfrm>
                        <a:off x="82550" y="5481646"/>
                        <a:ext cx="4146550" cy="687388"/>
                      </a:xfrm>
                      <a:prstGeom prst="rect">
                        <a:avLst/>
                      </a:prstGeom>
                    </p:spPr>
                  </p:pic>
                </p:oleObj>
              </mc:Fallback>
            </mc:AlternateContent>
          </a:graphicData>
        </a:graphic>
      </p:graphicFrame>
      <p:graphicFrame>
        <p:nvGraphicFramePr>
          <p:cNvPr id="20" name="对象 19"/>
          <p:cNvGraphicFramePr>
            <a:graphicFrameLocks noChangeAspect="1"/>
          </p:cNvGraphicFramePr>
          <p:nvPr/>
        </p:nvGraphicFramePr>
        <p:xfrm>
          <a:off x="1356029" y="2722752"/>
          <a:ext cx="1738313" cy="407987"/>
        </p:xfrm>
        <a:graphic>
          <a:graphicData uri="http://schemas.openxmlformats.org/presentationml/2006/ole">
            <mc:AlternateContent xmlns:mc="http://schemas.openxmlformats.org/markup-compatibility/2006">
              <mc:Choice xmlns:v="urn:schemas-microsoft-com:vml" Requires="v">
                <p:oleObj spid="_x0000_s944435" name="公式" r:id="rId15" imgW="20726400" imgH="4876800" progId="Equation.3">
                  <p:embed/>
                </p:oleObj>
              </mc:Choice>
              <mc:Fallback>
                <p:oleObj name="公式" r:id="rId15" imgW="20726400" imgH="4876800" progId="Equation.3">
                  <p:embed/>
                  <p:pic>
                    <p:nvPicPr>
                      <p:cNvPr id="0" name="图片 944404"/>
                      <p:cNvPicPr/>
                      <p:nvPr/>
                    </p:nvPicPr>
                    <p:blipFill>
                      <a:blip r:embed="rId16"/>
                      <a:stretch>
                        <a:fillRect/>
                      </a:stretch>
                    </p:blipFill>
                    <p:spPr>
                      <a:xfrm>
                        <a:off x="1356029" y="2722752"/>
                        <a:ext cx="1738313" cy="407987"/>
                      </a:xfrm>
                      <a:prstGeom prst="rect">
                        <a:avLst/>
                      </a:prstGeom>
                    </p:spPr>
                  </p:pic>
                </p:oleObj>
              </mc:Fallback>
            </mc:AlternateContent>
          </a:graphicData>
        </a:graphic>
      </p:graphicFrame>
      <p:graphicFrame>
        <p:nvGraphicFramePr>
          <p:cNvPr id="21" name="对象 20"/>
          <p:cNvGraphicFramePr>
            <a:graphicFrameLocks noChangeAspect="1"/>
          </p:cNvGraphicFramePr>
          <p:nvPr/>
        </p:nvGraphicFramePr>
        <p:xfrm>
          <a:off x="111633" y="1815950"/>
          <a:ext cx="2250925" cy="743425"/>
        </p:xfrm>
        <a:graphic>
          <a:graphicData uri="http://schemas.openxmlformats.org/presentationml/2006/ole">
            <mc:AlternateContent xmlns:mc="http://schemas.openxmlformats.org/markup-compatibility/2006">
              <mc:Choice xmlns:v="urn:schemas-microsoft-com:vml" Requires="v">
                <p:oleObj spid="_x0000_s944436" name="公式" r:id="rId17" imgW="33223200" imgH="10972800" progId="Equation.3">
                  <p:embed/>
                </p:oleObj>
              </mc:Choice>
              <mc:Fallback>
                <p:oleObj name="公式" r:id="rId17" imgW="33223200" imgH="10972800" progId="Equation.3">
                  <p:embed/>
                  <p:pic>
                    <p:nvPicPr>
                      <p:cNvPr id="0" name="图片 944405"/>
                      <p:cNvPicPr/>
                      <p:nvPr/>
                    </p:nvPicPr>
                    <p:blipFill>
                      <a:blip r:embed="rId18"/>
                      <a:stretch>
                        <a:fillRect/>
                      </a:stretch>
                    </p:blipFill>
                    <p:spPr>
                      <a:xfrm>
                        <a:off x="111633" y="1815950"/>
                        <a:ext cx="2250925" cy="743425"/>
                      </a:xfrm>
                      <a:prstGeom prst="rect">
                        <a:avLst/>
                      </a:prstGeom>
                      <a:solidFill>
                        <a:srgbClr val="FFC000"/>
                      </a:solidFill>
                    </p:spPr>
                  </p:pic>
                </p:oleObj>
              </mc:Fallback>
            </mc:AlternateContent>
          </a:graphicData>
        </a:graphic>
      </p:graphicFrame>
      <p:sp>
        <p:nvSpPr>
          <p:cNvPr id="18" name="矩形 17"/>
          <p:cNvSpPr/>
          <p:nvPr/>
        </p:nvSpPr>
        <p:spPr>
          <a:xfrm>
            <a:off x="138023" y="2671044"/>
            <a:ext cx="1099073" cy="48783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t>内生性</a:t>
            </a:r>
          </a:p>
        </p:txBody>
      </p:sp>
      <mc:AlternateContent xmlns:mc="http://schemas.openxmlformats.org/markup-compatibility/2006" xmlns:a14="http://schemas.microsoft.com/office/drawing/2010/main">
        <mc:Choice Requires="a14">
          <p:sp>
            <p:nvSpPr>
              <p:cNvPr id="22" name="矩形 21"/>
              <p:cNvSpPr/>
              <p:nvPr/>
            </p:nvSpPr>
            <p:spPr>
              <a:xfrm>
                <a:off x="114452" y="6270296"/>
                <a:ext cx="3870952" cy="48783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a:t>W</a:t>
                </a:r>
                <a:r>
                  <a:rPr lang="zh-CN" altLang="en-US" sz="2000" b="1" dirty="0"/>
                  <a:t>内生变量，参数</a:t>
                </a:r>
                <a14:m>
                  <m:oMath xmlns:m="http://schemas.openxmlformats.org/officeDocument/2006/math">
                    <m:r>
                      <a:rPr lang="en-US" altLang="zh-CN" sz="2000" b="1" i="1" smtClean="0">
                        <a:latin typeface="Cambria Math" panose="02040503050406030204" pitchFamily="18" charset="0"/>
                      </a:rPr>
                      <m:t>𝜷</m:t>
                    </m:r>
                  </m:oMath>
                </a14:m>
                <a:r>
                  <a:rPr lang="zh-CN" altLang="en-US" sz="2000" b="1" dirty="0"/>
                  <a:t>无法识别</a:t>
                </a:r>
              </a:p>
            </p:txBody>
          </p:sp>
        </mc:Choice>
        <mc:Fallback xmlns="">
          <p:sp>
            <p:nvSpPr>
              <p:cNvPr id="22" name="矩形 21"/>
              <p:cNvSpPr>
                <a:spLocks noRot="1" noChangeAspect="1" noMove="1" noResize="1" noEditPoints="1" noAdjustHandles="1" noChangeArrowheads="1" noChangeShapeType="1" noTextEdit="1"/>
              </p:cNvSpPr>
              <p:nvPr/>
            </p:nvSpPr>
            <p:spPr>
              <a:xfrm>
                <a:off x="114452" y="6270296"/>
                <a:ext cx="3870952" cy="487831"/>
              </a:xfrm>
              <a:prstGeom prst="rect">
                <a:avLst/>
              </a:prstGeom>
              <a:blipFill rotWithShape="0">
                <a:blip r:embed="rId19"/>
                <a:stretch>
                  <a:fillRect l="-1570" b="-12195"/>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500"/>
                                        <p:tgtEl>
                                          <p:spTgt spid="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500"/>
                                        <p:tgtEl>
                                          <p:spTgt spid="1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fade">
                                      <p:cBhvr>
                                        <p:cTn id="72" dur="500"/>
                                        <p:tgtEl>
                                          <p:spTgt spid="16"/>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fade">
                                      <p:cBhvr>
                                        <p:cTn id="7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animBg="1"/>
      <p:bldP spid="16" grpId="0" animBg="1"/>
      <p:bldP spid="8" grpId="0" animBg="1"/>
      <p:bldP spid="18" grpId="0" animBg="1"/>
      <p:bldP spid="22"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976777" y="890342"/>
            <a:ext cx="5054134" cy="830997"/>
          </a:xfrm>
          <a:prstGeom prst="rect">
            <a:avLst/>
          </a:prstGeom>
          <a:solidFill>
            <a:schemeClr val="accent6">
              <a:lumMod val="60000"/>
              <a:lumOff val="40000"/>
            </a:schemeClr>
          </a:solidFill>
        </p:spPr>
        <p:txBody>
          <a:bodyPr wrap="square">
            <a:spAutoFit/>
          </a:bodyPr>
          <a:lstStyle/>
          <a:p>
            <a:r>
              <a:rPr lang="zh-CN" altLang="en-US" sz="2400" b="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a=1,</a:t>
            </a:r>
            <a:r>
              <a:rPr lang="el-GR" altLang="zh-CN" sz="2400" b="1" dirty="0">
                <a:latin typeface="Times New Roman" panose="02020603050405020304" pitchFamily="18" charset="0"/>
                <a:cs typeface="Times New Roman" panose="02020603050405020304" pitchFamily="18" charset="0"/>
              </a:rPr>
              <a:t>β</a:t>
            </a:r>
            <a:r>
              <a:rPr lang="en-US" altLang="zh-CN" sz="2400" b="1" dirty="0">
                <a:latin typeface="Times New Roman" panose="02020603050405020304" pitchFamily="18" charset="0"/>
                <a:cs typeface="Times New Roman" panose="02020603050405020304" pitchFamily="18" charset="0"/>
              </a:rPr>
              <a:t>=0.3,</a:t>
            </a:r>
            <a:r>
              <a:rPr lang="el-GR" altLang="zh-CN" sz="2400" b="1" dirty="0">
                <a:latin typeface="Times New Roman" panose="02020603050405020304" pitchFamily="18" charset="0"/>
                <a:cs typeface="Times New Roman" panose="02020603050405020304" pitchFamily="18" charset="0"/>
              </a:rPr>
              <a:t>γ</a:t>
            </a:r>
            <a:r>
              <a:rPr lang="en-US" altLang="zh-CN" sz="2400" b="1" dirty="0">
                <a:latin typeface="Times New Roman" panose="02020603050405020304" pitchFamily="18" charset="0"/>
                <a:cs typeface="Times New Roman" panose="02020603050405020304" pitchFamily="18" charset="0"/>
              </a:rPr>
              <a:t>=1,</a:t>
            </a:r>
            <a:r>
              <a:rPr lang="el-GR" altLang="zh-CN" sz="2400" b="1" dirty="0">
                <a:latin typeface="Times New Roman" panose="02020603050405020304" pitchFamily="18" charset="0"/>
                <a:cs typeface="Times New Roman" panose="02020603050405020304" pitchFamily="18" charset="0"/>
              </a:rPr>
              <a:t> ρ</a:t>
            </a:r>
            <a:r>
              <a:rPr lang="en-US" altLang="zh-CN" sz="2400" b="1" dirty="0">
                <a:latin typeface="Times New Roman" panose="02020603050405020304" pitchFamily="18" charset="0"/>
                <a:cs typeface="Times New Roman" panose="02020603050405020304" pitchFamily="18" charset="0"/>
              </a:rPr>
              <a:t>=-0.8 ,</a:t>
            </a:r>
            <a:r>
              <a:rPr lang="el-GR" altLang="zh-CN" sz="2400" b="1" dirty="0">
                <a:latin typeface="Times New Roman" panose="02020603050405020304" pitchFamily="18" charset="0"/>
                <a:cs typeface="Times New Roman" panose="02020603050405020304" pitchFamily="18" charset="0"/>
              </a:rPr>
              <a:t>σ</a:t>
            </a:r>
            <a:r>
              <a:rPr lang="en-US" altLang="zh-CN" sz="2400" b="1" dirty="0">
                <a:latin typeface="Times New Roman" panose="02020603050405020304" pitchFamily="18" charset="0"/>
                <a:cs typeface="Times New Roman" panose="02020603050405020304" pitchFamily="18" charset="0"/>
              </a:rPr>
              <a:t>=1</a:t>
            </a:r>
          </a:p>
          <a:p>
            <a:r>
              <a:rPr lang="en-US" altLang="zh-CN" sz="2400" b="1" dirty="0" err="1">
                <a:latin typeface="Times New Roman" panose="02020603050405020304" pitchFamily="18" charset="0"/>
                <a:cs typeface="Times New Roman" panose="02020603050405020304" pitchFamily="18" charset="0"/>
              </a:rPr>
              <a:t>reg</a:t>
            </a:r>
            <a:r>
              <a:rPr lang="en-US" altLang="zh-CN" sz="2400" b="1" dirty="0">
                <a:latin typeface="Times New Roman" panose="02020603050405020304" pitchFamily="18" charset="0"/>
                <a:cs typeface="Times New Roman" panose="02020603050405020304" pitchFamily="18" charset="0"/>
              </a:rPr>
              <a:t>  w  z   </a:t>
            </a:r>
          </a:p>
        </p:txBody>
      </p:sp>
      <p:sp>
        <p:nvSpPr>
          <p:cNvPr id="2" name="日期占位符 1"/>
          <p:cNvSpPr>
            <a:spLocks noGrp="1"/>
          </p:cNvSpPr>
          <p:nvPr>
            <p:ph type="dt" sz="half" idx="10"/>
          </p:nvPr>
        </p:nvSpPr>
        <p:spPr/>
        <p:txBody>
          <a:bodyPr/>
          <a:lstStyle/>
          <a:p>
            <a:fld id="{7188E5CE-F230-4BD1-940F-85FCBCA58052}" type="datetime1">
              <a:rPr lang="zh-CN" altLang="en-US" smtClean="0"/>
              <a:t>2021/3/2</a:t>
            </a:fld>
            <a:endParaRPr lang="zh-CN" altLang="en-US"/>
          </a:p>
        </p:txBody>
      </p:sp>
      <p:graphicFrame>
        <p:nvGraphicFramePr>
          <p:cNvPr id="19" name="对象 18"/>
          <p:cNvGraphicFramePr>
            <a:graphicFrameLocks noChangeAspect="1"/>
          </p:cNvGraphicFramePr>
          <p:nvPr/>
        </p:nvGraphicFramePr>
        <p:xfrm>
          <a:off x="462757" y="872031"/>
          <a:ext cx="2116328" cy="1788684"/>
        </p:xfrm>
        <a:graphic>
          <a:graphicData uri="http://schemas.openxmlformats.org/presentationml/2006/ole">
            <mc:AlternateContent xmlns:mc="http://schemas.openxmlformats.org/markup-compatibility/2006">
              <mc:Choice xmlns:v="urn:schemas-microsoft-com:vml" Requires="v">
                <p:oleObj spid="_x0000_s908951" name="公式" r:id="rId3" imgW="33223200" imgH="28041600" progId="Equation.3">
                  <p:embed/>
                </p:oleObj>
              </mc:Choice>
              <mc:Fallback>
                <p:oleObj name="公式" r:id="rId3" imgW="33223200" imgH="28041600" progId="Equation.3">
                  <p:embed/>
                  <p:pic>
                    <p:nvPicPr>
                      <p:cNvPr id="0" name="图片 908932"/>
                      <p:cNvPicPr/>
                      <p:nvPr/>
                    </p:nvPicPr>
                    <p:blipFill>
                      <a:blip r:embed="rId4"/>
                      <a:stretch>
                        <a:fillRect/>
                      </a:stretch>
                    </p:blipFill>
                    <p:spPr>
                      <a:xfrm>
                        <a:off x="462757" y="872031"/>
                        <a:ext cx="2116328" cy="1788684"/>
                      </a:xfrm>
                      <a:prstGeom prst="rect">
                        <a:avLst/>
                      </a:prstGeom>
                      <a:noFill/>
                    </p:spPr>
                  </p:pic>
                </p:oleObj>
              </mc:Fallback>
            </mc:AlternateContent>
          </a:graphicData>
        </a:graphic>
      </p:graphicFrame>
      <p:sp>
        <p:nvSpPr>
          <p:cNvPr id="22" name="矩形 21"/>
          <p:cNvSpPr/>
          <p:nvPr/>
        </p:nvSpPr>
        <p:spPr>
          <a:xfrm>
            <a:off x="1390650" y="84550"/>
            <a:ext cx="5676900" cy="584775"/>
          </a:xfrm>
          <a:prstGeom prst="rect">
            <a:avLst/>
          </a:prstGeom>
        </p:spPr>
        <p:txBody>
          <a:bodyPr wrap="square">
            <a:spAutoFit/>
          </a:bodyPr>
          <a:lstStyle/>
          <a:p>
            <a:pPr algn="ctr"/>
            <a:r>
              <a:rPr lang="en-US" altLang="zh-CN" sz="3200" dirty="0">
                <a:latin typeface="华文琥珀" panose="02010800040101010101" pitchFamily="2" charset="-122"/>
                <a:ea typeface="华文琥珀" panose="02010800040101010101" pitchFamily="2" charset="-122"/>
              </a:rPr>
              <a:t>ERM</a:t>
            </a:r>
            <a:r>
              <a:rPr lang="zh-CN" altLang="en-US" sz="3200" dirty="0">
                <a:latin typeface="华文琥珀" panose="02010800040101010101" pitchFamily="2" charset="-122"/>
                <a:ea typeface="华文琥珀" panose="02010800040101010101" pitchFamily="2" charset="-122"/>
              </a:rPr>
              <a:t>原理：两阶段估计</a:t>
            </a:r>
          </a:p>
        </p:txBody>
      </p:sp>
      <p:graphicFrame>
        <p:nvGraphicFramePr>
          <p:cNvPr id="15" name="对象 14"/>
          <p:cNvGraphicFramePr>
            <a:graphicFrameLocks noChangeAspect="1"/>
          </p:cNvGraphicFramePr>
          <p:nvPr/>
        </p:nvGraphicFramePr>
        <p:xfrm>
          <a:off x="407973" y="4455094"/>
          <a:ext cx="1884363" cy="1016000"/>
        </p:xfrm>
        <a:graphic>
          <a:graphicData uri="http://schemas.openxmlformats.org/presentationml/2006/ole">
            <mc:AlternateContent xmlns:mc="http://schemas.openxmlformats.org/markup-compatibility/2006">
              <mc:Choice xmlns:v="urn:schemas-microsoft-com:vml" Requires="v">
                <p:oleObj spid="_x0000_s908952" name="公式" r:id="rId5" imgW="27736800" imgH="14935200" progId="Equation.3">
                  <p:embed/>
                </p:oleObj>
              </mc:Choice>
              <mc:Fallback>
                <p:oleObj name="公式" r:id="rId5" imgW="27736800" imgH="14935200" progId="Equation.3">
                  <p:embed/>
                  <p:pic>
                    <p:nvPicPr>
                      <p:cNvPr id="0" name="图片 908933"/>
                      <p:cNvPicPr/>
                      <p:nvPr/>
                    </p:nvPicPr>
                    <p:blipFill>
                      <a:blip r:embed="rId6"/>
                      <a:stretch>
                        <a:fillRect/>
                      </a:stretch>
                    </p:blipFill>
                    <p:spPr>
                      <a:xfrm>
                        <a:off x="407973" y="4455094"/>
                        <a:ext cx="1884363" cy="1016000"/>
                      </a:xfrm>
                      <a:prstGeom prst="rect">
                        <a:avLst/>
                      </a:prstGeom>
                      <a:solidFill>
                        <a:srgbClr val="FFC000"/>
                      </a:solidFill>
                    </p:spPr>
                  </p:pic>
                </p:oleObj>
              </mc:Fallback>
            </mc:AlternateContent>
          </a:graphicData>
        </a:graphic>
      </p:graphicFrame>
      <p:pic>
        <p:nvPicPr>
          <p:cNvPr id="5" name="图片 4"/>
          <p:cNvPicPr>
            <a:picLocks noChangeAspect="1"/>
          </p:cNvPicPr>
          <p:nvPr/>
        </p:nvPicPr>
        <p:blipFill>
          <a:blip r:embed="rId7"/>
          <a:stretch>
            <a:fillRect/>
          </a:stretch>
        </p:blipFill>
        <p:spPr>
          <a:xfrm>
            <a:off x="4022581" y="1766373"/>
            <a:ext cx="4962525" cy="1211642"/>
          </a:xfrm>
          <a:prstGeom prst="rect">
            <a:avLst/>
          </a:prstGeom>
        </p:spPr>
      </p:pic>
      <p:pic>
        <p:nvPicPr>
          <p:cNvPr id="7" name="图片 6"/>
          <p:cNvPicPr>
            <a:picLocks noChangeAspect="1"/>
          </p:cNvPicPr>
          <p:nvPr/>
        </p:nvPicPr>
        <p:blipFill>
          <a:blip r:embed="rId8"/>
          <a:stretch>
            <a:fillRect/>
          </a:stretch>
        </p:blipFill>
        <p:spPr>
          <a:xfrm>
            <a:off x="3750200" y="3905923"/>
            <a:ext cx="5393799" cy="2815552"/>
          </a:xfrm>
          <a:prstGeom prst="rect">
            <a:avLst/>
          </a:prstGeom>
        </p:spPr>
      </p:pic>
      <p:sp>
        <p:nvSpPr>
          <p:cNvPr id="16" name="矩形 15"/>
          <p:cNvSpPr/>
          <p:nvPr/>
        </p:nvSpPr>
        <p:spPr>
          <a:xfrm>
            <a:off x="3750202" y="5378539"/>
            <a:ext cx="5393798" cy="3084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2623160" y="3885274"/>
            <a:ext cx="1437995" cy="48783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a:t>v</a:t>
            </a:r>
            <a:r>
              <a:rPr lang="zh-CN" altLang="en-US" sz="2000" b="1" dirty="0"/>
              <a:t>不可观测</a:t>
            </a:r>
          </a:p>
        </p:txBody>
      </p:sp>
      <p:graphicFrame>
        <p:nvGraphicFramePr>
          <p:cNvPr id="8" name="对象 7"/>
          <p:cNvGraphicFramePr>
            <a:graphicFrameLocks noChangeAspect="1"/>
          </p:cNvGraphicFramePr>
          <p:nvPr/>
        </p:nvGraphicFramePr>
        <p:xfrm>
          <a:off x="257850" y="2769402"/>
          <a:ext cx="2526141" cy="1473582"/>
        </p:xfrm>
        <a:graphic>
          <a:graphicData uri="http://schemas.openxmlformats.org/presentationml/2006/ole">
            <mc:AlternateContent xmlns:mc="http://schemas.openxmlformats.org/markup-compatibility/2006">
              <mc:Choice xmlns:v="urn:schemas-microsoft-com:vml" Requires="v">
                <p:oleObj spid="_x0000_s908953" name="公式" r:id="rId9" imgW="36576000" imgH="21336000" progId="Equation.3">
                  <p:embed/>
                </p:oleObj>
              </mc:Choice>
              <mc:Fallback>
                <p:oleObj name="公式" r:id="rId9" imgW="36576000" imgH="21336000" progId="Equation.3">
                  <p:embed/>
                  <p:pic>
                    <p:nvPicPr>
                      <p:cNvPr id="0" name="图片 908934"/>
                      <p:cNvPicPr/>
                      <p:nvPr/>
                    </p:nvPicPr>
                    <p:blipFill>
                      <a:blip r:embed="rId10"/>
                      <a:stretch>
                        <a:fillRect/>
                      </a:stretch>
                    </p:blipFill>
                    <p:spPr>
                      <a:xfrm>
                        <a:off x="257850" y="2769402"/>
                        <a:ext cx="2526141" cy="1473582"/>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326461" y="5683204"/>
          <a:ext cx="2047385" cy="1187483"/>
        </p:xfrm>
        <a:graphic>
          <a:graphicData uri="http://schemas.openxmlformats.org/presentationml/2006/ole">
            <mc:AlternateContent xmlns:mc="http://schemas.openxmlformats.org/markup-compatibility/2006">
              <mc:Choice xmlns:v="urn:schemas-microsoft-com:vml" Requires="v">
                <p:oleObj spid="_x0000_s908954" name="公式" r:id="rId11" imgW="30480000" imgH="17678400" progId="Equation.3">
                  <p:embed/>
                </p:oleObj>
              </mc:Choice>
              <mc:Fallback>
                <p:oleObj name="公式" r:id="rId11" imgW="30480000" imgH="17678400" progId="Equation.3">
                  <p:embed/>
                  <p:pic>
                    <p:nvPicPr>
                      <p:cNvPr id="0" name="图片 908935"/>
                      <p:cNvPicPr/>
                      <p:nvPr/>
                    </p:nvPicPr>
                    <p:blipFill>
                      <a:blip r:embed="rId12"/>
                      <a:stretch>
                        <a:fillRect/>
                      </a:stretch>
                    </p:blipFill>
                    <p:spPr>
                      <a:xfrm>
                        <a:off x="326461" y="5683204"/>
                        <a:ext cx="2047385" cy="1187483"/>
                      </a:xfrm>
                      <a:prstGeom prst="rect">
                        <a:avLst/>
                      </a:prstGeom>
                      <a:solidFill>
                        <a:srgbClr val="FFFF00"/>
                      </a:solidFill>
                    </p:spPr>
                  </p:pic>
                </p:oleObj>
              </mc:Fallback>
            </mc:AlternateContent>
          </a:graphicData>
        </a:graphic>
      </p:graphicFrame>
      <mc:AlternateContent xmlns:mc="http://schemas.openxmlformats.org/markup-compatibility/2006" xmlns:a14="http://schemas.microsoft.com/office/drawing/2010/main">
        <mc:Choice Requires="a14">
          <p:sp>
            <p:nvSpPr>
              <p:cNvPr id="24" name="矩形 23"/>
              <p:cNvSpPr/>
              <p:nvPr/>
            </p:nvSpPr>
            <p:spPr>
              <a:xfrm>
                <a:off x="2548098" y="4548604"/>
                <a:ext cx="1437995" cy="155777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t>若</a:t>
                </a:r>
                <a14:m>
                  <m:oMath xmlns:m="http://schemas.openxmlformats.org/officeDocument/2006/math">
                    <m:r>
                      <a:rPr lang="en-US" altLang="zh-CN" sz="2000" b="1" i="1">
                        <a:latin typeface="Cambria Math" panose="02040503050406030204" pitchFamily="18" charset="0"/>
                      </a:rPr>
                      <m:t>𝜸</m:t>
                    </m:r>
                  </m:oMath>
                </a14:m>
                <a:r>
                  <a:rPr lang="zh-CN" altLang="en-US" sz="2000" b="1" dirty="0"/>
                  <a:t>可一致估计则𝒗亦可一致估计</a:t>
                </a:r>
                <a:endParaRPr lang="en-US" altLang="zh-CN" sz="2000" b="1" i="1" dirty="0">
                  <a:latin typeface="Cambria Math" panose="02040503050406030204" pitchFamily="18" charset="0"/>
                </a:endParaRPr>
              </a:p>
            </p:txBody>
          </p:sp>
        </mc:Choice>
        <mc:Fallback xmlns="">
          <p:sp>
            <p:nvSpPr>
              <p:cNvPr id="24" name="矩形 23"/>
              <p:cNvSpPr>
                <a:spLocks noRot="1" noChangeAspect="1" noMove="1" noResize="1" noEditPoints="1" noAdjustHandles="1" noChangeArrowheads="1" noChangeShapeType="1" noTextEdit="1"/>
              </p:cNvSpPr>
              <p:nvPr/>
            </p:nvSpPr>
            <p:spPr>
              <a:xfrm>
                <a:off x="2548098" y="4548604"/>
                <a:ext cx="1437995" cy="1557776"/>
              </a:xfrm>
              <a:prstGeom prst="rect">
                <a:avLst/>
              </a:prstGeom>
              <a:blipFill rotWithShape="0">
                <a:blip r:embed="rId13"/>
                <a:stretch>
                  <a:fillRect l="-4202"/>
                </a:stretch>
              </a:blipFill>
            </p:spPr>
            <p:txBody>
              <a:bodyPr/>
              <a:lstStyle/>
              <a:p>
                <a:r>
                  <a:rPr lang="zh-CN" altLang="en-US">
                    <a:noFill/>
                  </a:rPr>
                  <a:t> </a:t>
                </a:r>
                <a:endParaRPr lang="zh-CN" altLang="en-US">
                  <a:noFill/>
                </a:endParaRPr>
              </a:p>
            </p:txBody>
          </p:sp>
        </mc:Fallback>
      </mc:AlternateContent>
      <p:sp>
        <p:nvSpPr>
          <p:cNvPr id="11" name="矩形 10"/>
          <p:cNvSpPr/>
          <p:nvPr/>
        </p:nvSpPr>
        <p:spPr>
          <a:xfrm>
            <a:off x="4061155" y="3080040"/>
            <a:ext cx="5082844" cy="727909"/>
          </a:xfrm>
          <a:prstGeom prst="rect">
            <a:avLst/>
          </a:prstGeom>
          <a:solidFill>
            <a:schemeClr val="accent6">
              <a:lumMod val="40000"/>
              <a:lumOff val="60000"/>
            </a:schemeClr>
          </a:solid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predict </a:t>
            </a:r>
            <a:r>
              <a:rPr lang="en-US" altLang="zh-CN" sz="2000" b="1" dirty="0" err="1">
                <a:latin typeface="Times New Roman" panose="02020603050405020304" pitchFamily="18" charset="0"/>
                <a:cs typeface="Times New Roman" panose="02020603050405020304" pitchFamily="18" charset="0"/>
              </a:rPr>
              <a:t>hv,res</a:t>
            </a:r>
            <a:r>
              <a:rPr lang="en-US" altLang="zh-CN" sz="2000" b="1" dirty="0">
                <a:latin typeface="Times New Roman" panose="02020603050405020304" pitchFamily="18" charset="0"/>
                <a:cs typeface="Times New Roman" panose="02020603050405020304" pitchFamily="18" charset="0"/>
              </a:rPr>
              <a:t> </a:t>
            </a:r>
          </a:p>
          <a:p>
            <a:r>
              <a:rPr lang="en-US" altLang="zh-CN" sz="2000" b="1" dirty="0" err="1">
                <a:latin typeface="Times New Roman" panose="02020603050405020304" pitchFamily="18" charset="0"/>
                <a:cs typeface="Times New Roman" panose="02020603050405020304" pitchFamily="18" charset="0"/>
              </a:rPr>
              <a:t>reg</a:t>
            </a:r>
            <a:r>
              <a:rPr lang="en-US" altLang="zh-CN" sz="2000" b="1" dirty="0">
                <a:latin typeface="Times New Roman" panose="02020603050405020304" pitchFamily="18" charset="0"/>
                <a:cs typeface="Times New Roman" panose="02020603050405020304" pitchFamily="18" charset="0"/>
              </a:rPr>
              <a:t>  y  x  w  </a:t>
            </a:r>
            <a:r>
              <a:rPr lang="en-US" altLang="zh-CN" sz="2000" b="1" dirty="0" err="1">
                <a:latin typeface="Times New Roman" panose="02020603050405020304" pitchFamily="18" charset="0"/>
                <a:cs typeface="Times New Roman" panose="02020603050405020304" pitchFamily="18" charset="0"/>
              </a:rPr>
              <a:t>hv</a:t>
            </a:r>
            <a:r>
              <a:rPr lang="en-US" altLang="zh-CN" sz="2000" b="1" dirty="0">
                <a:latin typeface="Times New Roman" panose="02020603050405020304" pitchFamily="18" charset="0"/>
                <a:cs typeface="Times New Roman" panose="02020603050405020304" pitchFamily="18" charset="0"/>
              </a:rPr>
              <a:t>   </a:t>
            </a:r>
            <a:endParaRPr lang="zh-CN" altLang="en-US" sz="2000"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animBg="1"/>
      <p:bldP spid="23" grpId="0" animBg="1"/>
      <p:bldP spid="24" grpId="0" animBg="1"/>
      <p:bldP spid="11"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3261270" y="2660715"/>
            <a:ext cx="5795439" cy="4197285"/>
          </a:xfrm>
          <a:prstGeom prst="rect">
            <a:avLst/>
          </a:prstGeom>
        </p:spPr>
      </p:pic>
      <p:sp>
        <p:nvSpPr>
          <p:cNvPr id="6" name="矩形 5"/>
          <p:cNvSpPr/>
          <p:nvPr/>
        </p:nvSpPr>
        <p:spPr>
          <a:xfrm>
            <a:off x="0" y="3099137"/>
            <a:ext cx="3234906" cy="1015663"/>
          </a:xfrm>
          <a:prstGeom prst="rect">
            <a:avLst/>
          </a:prstGeom>
          <a:solidFill>
            <a:schemeClr val="accent6">
              <a:lumMod val="60000"/>
              <a:lumOff val="40000"/>
            </a:schemeClr>
          </a:solidFill>
        </p:spPr>
        <p:txBody>
          <a:bodyPr wrap="square">
            <a:spAutoFit/>
          </a:bodyPr>
          <a:lstStyle/>
          <a:p>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a=1,</a:t>
            </a:r>
            <a:r>
              <a:rPr lang="el-GR" altLang="zh-CN" sz="2000" b="1" dirty="0">
                <a:latin typeface="Times New Roman" panose="02020603050405020304" pitchFamily="18" charset="0"/>
                <a:cs typeface="Times New Roman" panose="02020603050405020304" pitchFamily="18" charset="0"/>
              </a:rPr>
              <a:t>β</a:t>
            </a:r>
            <a:r>
              <a:rPr lang="en-US" altLang="zh-CN" sz="2000" b="1" dirty="0">
                <a:latin typeface="Times New Roman" panose="02020603050405020304" pitchFamily="18" charset="0"/>
                <a:cs typeface="Times New Roman" panose="02020603050405020304" pitchFamily="18" charset="0"/>
              </a:rPr>
              <a:t>=0.3,</a:t>
            </a:r>
            <a:r>
              <a:rPr lang="el-GR" altLang="zh-CN" sz="2000" b="1" dirty="0">
                <a:latin typeface="Times New Roman" panose="02020603050405020304" pitchFamily="18" charset="0"/>
                <a:cs typeface="Times New Roman" panose="02020603050405020304" pitchFamily="18" charset="0"/>
              </a:rPr>
              <a:t>γ</a:t>
            </a:r>
            <a:r>
              <a:rPr lang="en-US" altLang="zh-CN" sz="2000" b="1" dirty="0">
                <a:latin typeface="Times New Roman" panose="02020603050405020304" pitchFamily="18" charset="0"/>
                <a:cs typeface="Times New Roman" panose="02020603050405020304" pitchFamily="18" charset="0"/>
              </a:rPr>
              <a:t>=1,</a:t>
            </a:r>
            <a:r>
              <a:rPr lang="el-GR" altLang="zh-CN" sz="2000" b="1" dirty="0">
                <a:latin typeface="Times New Roman" panose="02020603050405020304" pitchFamily="18" charset="0"/>
                <a:cs typeface="Times New Roman" panose="02020603050405020304" pitchFamily="18" charset="0"/>
              </a:rPr>
              <a:t> ρ</a:t>
            </a:r>
            <a:r>
              <a:rPr lang="en-US" altLang="zh-CN" sz="2000" b="1" dirty="0">
                <a:latin typeface="Times New Roman" panose="02020603050405020304" pitchFamily="18" charset="0"/>
                <a:cs typeface="Times New Roman" panose="02020603050405020304" pitchFamily="18" charset="0"/>
              </a:rPr>
              <a:t>=-0.8 ,</a:t>
            </a:r>
            <a:r>
              <a:rPr lang="el-GR" altLang="zh-CN" sz="2000" b="1" dirty="0">
                <a:latin typeface="Times New Roman" panose="02020603050405020304" pitchFamily="18" charset="0"/>
                <a:cs typeface="Times New Roman" panose="02020603050405020304" pitchFamily="18" charset="0"/>
              </a:rPr>
              <a:t>σ</a:t>
            </a:r>
            <a:r>
              <a:rPr lang="en-US" altLang="zh-CN" sz="2000" b="1" dirty="0">
                <a:latin typeface="Times New Roman" panose="02020603050405020304" pitchFamily="18" charset="0"/>
                <a:cs typeface="Times New Roman" panose="02020603050405020304" pitchFamily="18" charset="0"/>
              </a:rPr>
              <a:t>=1</a:t>
            </a:r>
          </a:p>
          <a:p>
            <a:r>
              <a:rPr lang="en-US" altLang="zh-CN" sz="2000" b="1" dirty="0" err="1">
                <a:latin typeface="Times New Roman" panose="02020603050405020304" pitchFamily="18" charset="0"/>
                <a:cs typeface="Times New Roman" panose="02020603050405020304" pitchFamily="18" charset="0"/>
              </a:rPr>
              <a:t>eregress</a:t>
            </a:r>
            <a:r>
              <a:rPr lang="en-US" altLang="zh-CN" sz="2000" b="1" dirty="0">
                <a:latin typeface="Times New Roman" panose="02020603050405020304" pitchFamily="18" charset="0"/>
                <a:cs typeface="Times New Roman" panose="02020603050405020304" pitchFamily="18" charset="0"/>
              </a:rPr>
              <a:t> y ,</a:t>
            </a:r>
            <a:r>
              <a:rPr lang="en-US" altLang="zh-CN" sz="2000" b="1" dirty="0" err="1">
                <a:latin typeface="Times New Roman" panose="02020603050405020304" pitchFamily="18" charset="0"/>
                <a:cs typeface="Times New Roman" panose="02020603050405020304" pitchFamily="18" charset="0"/>
              </a:rPr>
              <a:t>endog</a:t>
            </a:r>
            <a:r>
              <a:rPr lang="en-US" altLang="zh-CN" sz="2000" b="1" dirty="0">
                <a:latin typeface="Times New Roman" panose="02020603050405020304" pitchFamily="18" charset="0"/>
                <a:cs typeface="Times New Roman" panose="02020603050405020304" pitchFamily="18" charset="0"/>
              </a:rPr>
              <a:t>(w=z)        </a:t>
            </a:r>
          </a:p>
          <a:p>
            <a:r>
              <a:rPr lang="en-US" altLang="zh-CN" sz="2000" b="1" dirty="0" err="1">
                <a:latin typeface="Times New Roman" panose="02020603050405020304" pitchFamily="18" charset="0"/>
                <a:cs typeface="Times New Roman" panose="02020603050405020304" pitchFamily="18" charset="0"/>
              </a:rPr>
              <a:t>ivregress</a:t>
            </a:r>
            <a:r>
              <a:rPr lang="en-US" altLang="zh-CN" sz="2000" b="1" dirty="0">
                <a:latin typeface="Times New Roman" panose="02020603050405020304" pitchFamily="18" charset="0"/>
                <a:cs typeface="Times New Roman" panose="02020603050405020304" pitchFamily="18" charset="0"/>
              </a:rPr>
              <a:t> </a:t>
            </a:r>
            <a:r>
              <a:rPr lang="en-US" altLang="zh-CN" sz="2000" b="1" dirty="0" err="1">
                <a:latin typeface="Times New Roman" panose="02020603050405020304" pitchFamily="18" charset="0"/>
                <a:cs typeface="Times New Roman" panose="02020603050405020304" pitchFamily="18" charset="0"/>
              </a:rPr>
              <a:t>liml</a:t>
            </a:r>
            <a:r>
              <a:rPr lang="en-US" altLang="zh-CN" sz="2000" b="1" dirty="0">
                <a:latin typeface="Times New Roman" panose="02020603050405020304" pitchFamily="18" charset="0"/>
                <a:cs typeface="Times New Roman" panose="02020603050405020304" pitchFamily="18" charset="0"/>
              </a:rPr>
              <a:t> y (w=z),first   </a:t>
            </a:r>
          </a:p>
        </p:txBody>
      </p:sp>
      <p:sp>
        <p:nvSpPr>
          <p:cNvPr id="2" name="日期占位符 1"/>
          <p:cNvSpPr>
            <a:spLocks noGrp="1"/>
          </p:cNvSpPr>
          <p:nvPr>
            <p:ph type="dt" sz="half" idx="10"/>
          </p:nvPr>
        </p:nvSpPr>
        <p:spPr/>
        <p:txBody>
          <a:bodyPr/>
          <a:lstStyle/>
          <a:p>
            <a:fld id="{7188E5CE-F230-4BD1-940F-85FCBCA58052}" type="datetime1">
              <a:rPr lang="zh-CN" altLang="en-US" smtClean="0"/>
              <a:t>2021/3/2</a:t>
            </a:fld>
            <a:endParaRPr lang="zh-CN" altLang="en-US"/>
          </a:p>
        </p:txBody>
      </p:sp>
      <p:sp>
        <p:nvSpPr>
          <p:cNvPr id="17" name="矩形 16"/>
          <p:cNvSpPr/>
          <p:nvPr/>
        </p:nvSpPr>
        <p:spPr>
          <a:xfrm>
            <a:off x="3807060" y="3806373"/>
            <a:ext cx="5336939" cy="3084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9" name="对象 18"/>
          <p:cNvGraphicFramePr>
            <a:graphicFrameLocks noChangeAspect="1"/>
          </p:cNvGraphicFramePr>
          <p:nvPr/>
        </p:nvGraphicFramePr>
        <p:xfrm>
          <a:off x="40347" y="854340"/>
          <a:ext cx="2915427" cy="1983752"/>
        </p:xfrm>
        <a:graphic>
          <a:graphicData uri="http://schemas.openxmlformats.org/presentationml/2006/ole">
            <mc:AlternateContent xmlns:mc="http://schemas.openxmlformats.org/markup-compatibility/2006">
              <mc:Choice xmlns:v="urn:schemas-microsoft-com:vml" Requires="v">
                <p:oleObj spid="_x0000_s879052" name="公式" r:id="rId4" imgW="33223200" imgH="22555200" progId="Equation.3">
                  <p:embed/>
                </p:oleObj>
              </mc:Choice>
              <mc:Fallback>
                <p:oleObj name="公式" r:id="rId4" imgW="33223200" imgH="22555200" progId="Equation.3">
                  <p:embed/>
                  <p:pic>
                    <p:nvPicPr>
                      <p:cNvPr id="0" name="图片 879041"/>
                      <p:cNvPicPr/>
                      <p:nvPr/>
                    </p:nvPicPr>
                    <p:blipFill>
                      <a:blip r:embed="rId5"/>
                      <a:stretch>
                        <a:fillRect/>
                      </a:stretch>
                    </p:blipFill>
                    <p:spPr>
                      <a:xfrm>
                        <a:off x="40347" y="854340"/>
                        <a:ext cx="2915427" cy="1983752"/>
                      </a:xfrm>
                      <a:prstGeom prst="rect">
                        <a:avLst/>
                      </a:prstGeom>
                      <a:solidFill>
                        <a:srgbClr val="FFC000"/>
                      </a:solidFill>
                    </p:spPr>
                  </p:pic>
                </p:oleObj>
              </mc:Fallback>
            </mc:AlternateContent>
          </a:graphicData>
        </a:graphic>
      </p:graphicFrame>
      <p:sp>
        <p:nvSpPr>
          <p:cNvPr id="9" name="矩形 8"/>
          <p:cNvSpPr/>
          <p:nvPr/>
        </p:nvSpPr>
        <p:spPr>
          <a:xfrm>
            <a:off x="48824" y="4272677"/>
            <a:ext cx="3057006" cy="2585323"/>
          </a:xfrm>
          <a:prstGeom prst="rect">
            <a:avLst/>
          </a:prstGeom>
          <a:solidFill>
            <a:schemeClr val="accent6">
              <a:lumMod val="40000"/>
              <a:lumOff val="60000"/>
            </a:schemeClr>
          </a:solidFill>
        </p:spPr>
        <p:txBody>
          <a:bodyPr wrap="square">
            <a:spAutoFit/>
          </a:bodyPr>
          <a:lstStyle/>
          <a:p>
            <a:r>
              <a:rPr lang="en-US" altLang="zh-CN" dirty="0" err="1"/>
              <a:t>mlexp</a:t>
            </a:r>
            <a:r>
              <a:rPr lang="en-US" altLang="zh-CN" dirty="0"/>
              <a:t> (</a:t>
            </a:r>
            <a:r>
              <a:rPr lang="en-US" altLang="zh-CN" dirty="0" err="1"/>
              <a:t>lnnormalden</a:t>
            </a:r>
            <a:r>
              <a:rPr lang="en-US" altLang="zh-CN" dirty="0"/>
              <a:t>(y,{a}*x+{b}*w+{p}*(w-{c}*z),</a:t>
            </a:r>
            <a:r>
              <a:rPr lang="en-US" altLang="zh-CN" dirty="0" err="1"/>
              <a:t>sqrt</a:t>
            </a:r>
            <a:r>
              <a:rPr lang="en-US" altLang="zh-CN" dirty="0"/>
              <a:t>(1-{p}^2))+</a:t>
            </a:r>
            <a:r>
              <a:rPr lang="en-US" altLang="zh-CN" dirty="0" err="1"/>
              <a:t>lnnormalden</a:t>
            </a:r>
            <a:r>
              <a:rPr lang="en-US" altLang="zh-CN" dirty="0"/>
              <a:t>(w-{c}*z))</a:t>
            </a:r>
          </a:p>
          <a:p>
            <a:endParaRPr lang="en-US" altLang="zh-CN" dirty="0"/>
          </a:p>
          <a:p>
            <a:r>
              <a:rPr lang="en-US" altLang="zh-CN" dirty="0" err="1"/>
              <a:t>mlexp</a:t>
            </a:r>
            <a:r>
              <a:rPr lang="en-US" altLang="zh-CN" dirty="0"/>
              <a:t> (-0.5*</a:t>
            </a:r>
            <a:r>
              <a:rPr lang="en-US" altLang="zh-CN" dirty="0" err="1"/>
              <a:t>ln</a:t>
            </a:r>
            <a:r>
              <a:rPr lang="en-US" altLang="zh-CN" dirty="0"/>
              <a:t>(1-{p}^2)-0.5*((y-{cx}-{</a:t>
            </a:r>
            <a:r>
              <a:rPr lang="en-US" altLang="zh-CN" dirty="0" err="1"/>
              <a:t>bx</a:t>
            </a:r>
            <a:r>
              <a:rPr lang="en-US" altLang="zh-CN" dirty="0"/>
              <a:t>}*x-{</a:t>
            </a:r>
            <a:r>
              <a:rPr lang="en-US" altLang="zh-CN" dirty="0" err="1"/>
              <a:t>bw</a:t>
            </a:r>
            <a:r>
              <a:rPr lang="en-US" altLang="zh-CN" dirty="0"/>
              <a:t>}*w-{p}*(w-{</a:t>
            </a:r>
            <a:r>
              <a:rPr lang="en-US" altLang="zh-CN" dirty="0" err="1"/>
              <a:t>cz</a:t>
            </a:r>
            <a:r>
              <a:rPr lang="en-US" altLang="zh-CN" dirty="0"/>
              <a:t>}-{</a:t>
            </a:r>
            <a:r>
              <a:rPr lang="en-US" altLang="zh-CN" dirty="0" err="1"/>
              <a:t>bz</a:t>
            </a:r>
            <a:r>
              <a:rPr lang="en-US" altLang="zh-CN" dirty="0"/>
              <a:t>}*z))^2)/(1-{p}^2))</a:t>
            </a:r>
          </a:p>
        </p:txBody>
      </p:sp>
      <p:sp>
        <p:nvSpPr>
          <p:cNvPr id="22" name="矩形 21"/>
          <p:cNvSpPr/>
          <p:nvPr/>
        </p:nvSpPr>
        <p:spPr>
          <a:xfrm>
            <a:off x="1657350" y="75736"/>
            <a:ext cx="5676900" cy="584775"/>
          </a:xfrm>
          <a:prstGeom prst="rect">
            <a:avLst/>
          </a:prstGeom>
        </p:spPr>
        <p:txBody>
          <a:bodyPr wrap="square">
            <a:spAutoFit/>
          </a:bodyPr>
          <a:lstStyle/>
          <a:p>
            <a:pPr algn="ctr"/>
            <a:r>
              <a:rPr lang="en-US" altLang="zh-CN" sz="3200" dirty="0">
                <a:latin typeface="华文琥珀" panose="02010800040101010101" pitchFamily="2" charset="-122"/>
                <a:ea typeface="华文琥珀" panose="02010800040101010101" pitchFamily="2" charset="-122"/>
              </a:rPr>
              <a:t>ERM</a:t>
            </a:r>
            <a:r>
              <a:rPr lang="zh-CN" altLang="en-US" sz="3200" dirty="0">
                <a:latin typeface="华文琥珀" panose="02010800040101010101" pitchFamily="2" charset="-122"/>
                <a:ea typeface="华文琥珀" panose="02010800040101010101" pitchFamily="2" charset="-122"/>
              </a:rPr>
              <a:t>原理：极大似然估计</a:t>
            </a:r>
          </a:p>
        </p:txBody>
      </p:sp>
      <p:graphicFrame>
        <p:nvGraphicFramePr>
          <p:cNvPr id="14" name="对象 13"/>
          <p:cNvGraphicFramePr>
            <a:graphicFrameLocks noChangeAspect="1"/>
          </p:cNvGraphicFramePr>
          <p:nvPr/>
        </p:nvGraphicFramePr>
        <p:xfrm>
          <a:off x="3234907" y="913934"/>
          <a:ext cx="5776174" cy="1610257"/>
        </p:xfrm>
        <a:graphic>
          <a:graphicData uri="http://schemas.openxmlformats.org/presentationml/2006/ole">
            <mc:AlternateContent xmlns:mc="http://schemas.openxmlformats.org/markup-compatibility/2006">
              <mc:Choice xmlns:v="urn:schemas-microsoft-com:vml" Requires="v">
                <p:oleObj spid="_x0000_s879053" name="公式" r:id="rId6" imgW="87477600" imgH="24384000" progId="Equation.3">
                  <p:embed/>
                </p:oleObj>
              </mc:Choice>
              <mc:Fallback>
                <p:oleObj name="公式" r:id="rId6" imgW="87477600" imgH="24384000" progId="Equation.3">
                  <p:embed/>
                  <p:pic>
                    <p:nvPicPr>
                      <p:cNvPr id="0" name="图片 879042"/>
                      <p:cNvPicPr/>
                      <p:nvPr/>
                    </p:nvPicPr>
                    <p:blipFill>
                      <a:blip r:embed="rId7"/>
                      <a:stretch>
                        <a:fillRect/>
                      </a:stretch>
                    </p:blipFill>
                    <p:spPr>
                      <a:xfrm>
                        <a:off x="3234907" y="913934"/>
                        <a:ext cx="5776174" cy="1610257"/>
                      </a:xfrm>
                      <a:prstGeom prst="rect">
                        <a:avLst/>
                      </a:prstGeom>
                      <a:solidFill>
                        <a:srgbClr val="FFC000"/>
                      </a:solidFill>
                    </p:spPr>
                  </p:pic>
                </p:oleObj>
              </mc:Fallback>
            </mc:AlternateContent>
          </a:graphicData>
        </a:graphic>
      </p:graphicFrame>
      <p:pic>
        <p:nvPicPr>
          <p:cNvPr id="3" name="图片 2"/>
          <p:cNvPicPr>
            <a:picLocks noChangeAspect="1"/>
          </p:cNvPicPr>
          <p:nvPr/>
        </p:nvPicPr>
        <p:blipFill>
          <a:blip r:embed="rId8"/>
          <a:stretch>
            <a:fillRect/>
          </a:stretch>
        </p:blipFill>
        <p:spPr>
          <a:xfrm>
            <a:off x="35642" y="5619750"/>
            <a:ext cx="3212446" cy="1238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P spid="9"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188E5CE-F230-4BD1-940F-85FCBCA58052}" type="datetime1">
              <a:rPr lang="zh-CN" altLang="en-US" smtClean="0"/>
              <a:t>2021/3/2</a:t>
            </a:fld>
            <a:endParaRPr lang="zh-CN" altLang="en-US"/>
          </a:p>
        </p:txBody>
      </p:sp>
      <p:sp>
        <p:nvSpPr>
          <p:cNvPr id="3" name="页脚占位符 2"/>
          <p:cNvSpPr>
            <a:spLocks noGrp="1"/>
          </p:cNvSpPr>
          <p:nvPr>
            <p:ph type="ftr" sz="quarter" idx="11"/>
          </p:nvPr>
        </p:nvSpPr>
        <p:spPr/>
        <p:txBody>
          <a:bodyPr/>
          <a:lstStyle/>
          <a:p>
            <a:r>
              <a:rPr lang="zh-CN" altLang="en-US"/>
              <a:t>中国人民大学，陈传波</a:t>
            </a:r>
          </a:p>
        </p:txBody>
      </p:sp>
      <p:sp>
        <p:nvSpPr>
          <p:cNvPr id="6" name="矩形 5"/>
          <p:cNvSpPr/>
          <p:nvPr/>
        </p:nvSpPr>
        <p:spPr>
          <a:xfrm>
            <a:off x="177999" y="65033"/>
            <a:ext cx="9144000" cy="646331"/>
          </a:xfrm>
          <a:prstGeom prst="rect">
            <a:avLst/>
          </a:prstGeom>
        </p:spPr>
        <p:txBody>
          <a:bodyPr wrap="square">
            <a:spAutoFit/>
          </a:bodyPr>
          <a:lstStyle/>
          <a:p>
            <a:pPr algn="ctr"/>
            <a:r>
              <a:rPr lang="zh-CN" altLang="en-US" sz="3600" b="1" dirty="0">
                <a:latin typeface="微软雅黑" panose="020B0503020204020204" pitchFamily="34" charset="-122"/>
                <a:ea typeface="微软雅黑" panose="020B0503020204020204" pitchFamily="34" charset="-122"/>
              </a:rPr>
              <a:t>一般二元正态分布密度函数的分解</a:t>
            </a:r>
            <a:endParaRPr lang="en-US" altLang="zh-CN" sz="3600" b="1" dirty="0">
              <a:latin typeface="微软雅黑" panose="020B0503020204020204" pitchFamily="34" charset="-122"/>
              <a:ea typeface="微软雅黑" panose="020B0503020204020204" pitchFamily="34" charset="-122"/>
            </a:endParaRPr>
          </a:p>
        </p:txBody>
      </p:sp>
      <p:graphicFrame>
        <p:nvGraphicFramePr>
          <p:cNvPr id="11" name="对象 10"/>
          <p:cNvGraphicFramePr>
            <a:graphicFrameLocks noChangeAspect="1"/>
          </p:cNvGraphicFramePr>
          <p:nvPr/>
        </p:nvGraphicFramePr>
        <p:xfrm>
          <a:off x="177999" y="1038502"/>
          <a:ext cx="8729286" cy="872786"/>
        </p:xfrm>
        <a:graphic>
          <a:graphicData uri="http://schemas.openxmlformats.org/presentationml/2006/ole">
            <mc:AlternateContent xmlns:mc="http://schemas.openxmlformats.org/markup-compatibility/2006">
              <mc:Choice xmlns:v="urn:schemas-microsoft-com:vml" Requires="v">
                <p:oleObj spid="_x0000_s914091" name="公式" r:id="rId3" imgW="137769600" imgH="14325600" progId="Equation.3">
                  <p:embed/>
                </p:oleObj>
              </mc:Choice>
              <mc:Fallback>
                <p:oleObj name="公式" r:id="rId3" imgW="137769600" imgH="14325600" progId="Equation.3">
                  <p:embed/>
                  <p:pic>
                    <p:nvPicPr>
                      <p:cNvPr id="0" name="图片 914068"/>
                      <p:cNvPicPr/>
                      <p:nvPr/>
                    </p:nvPicPr>
                    <p:blipFill>
                      <a:blip r:embed="rId4"/>
                      <a:stretch>
                        <a:fillRect/>
                      </a:stretch>
                    </p:blipFill>
                    <p:spPr>
                      <a:xfrm>
                        <a:off x="177999" y="1038502"/>
                        <a:ext cx="8729286" cy="872786"/>
                      </a:xfrm>
                      <a:prstGeom prst="rect">
                        <a:avLst/>
                      </a:prstGeom>
                      <a:noFill/>
                    </p:spPr>
                  </p:pic>
                </p:oleObj>
              </mc:Fallback>
            </mc:AlternateContent>
          </a:graphicData>
        </a:graphic>
      </p:graphicFrame>
      <p:graphicFrame>
        <p:nvGraphicFramePr>
          <p:cNvPr id="8" name="对象 7"/>
          <p:cNvGraphicFramePr>
            <a:graphicFrameLocks noChangeAspect="1"/>
          </p:cNvGraphicFramePr>
          <p:nvPr/>
        </p:nvGraphicFramePr>
        <p:xfrm>
          <a:off x="877828" y="3478686"/>
          <a:ext cx="6125886" cy="765509"/>
        </p:xfrm>
        <a:graphic>
          <a:graphicData uri="http://schemas.openxmlformats.org/presentationml/2006/ole">
            <mc:AlternateContent xmlns:mc="http://schemas.openxmlformats.org/markup-compatibility/2006">
              <mc:Choice xmlns:v="urn:schemas-microsoft-com:vml" Requires="v">
                <p:oleObj spid="_x0000_s914092" name="公式" r:id="rId5" imgW="87782400" imgH="10972800" progId="Equation.3">
                  <p:embed/>
                </p:oleObj>
              </mc:Choice>
              <mc:Fallback>
                <p:oleObj name="公式" r:id="rId5" imgW="87782400" imgH="10972800" progId="Equation.3">
                  <p:embed/>
                  <p:pic>
                    <p:nvPicPr>
                      <p:cNvPr id="0" name="图片 914069"/>
                      <p:cNvPicPr/>
                      <p:nvPr/>
                    </p:nvPicPr>
                    <p:blipFill>
                      <a:blip r:embed="rId6"/>
                      <a:stretch>
                        <a:fillRect/>
                      </a:stretch>
                    </p:blipFill>
                    <p:spPr>
                      <a:xfrm>
                        <a:off x="877828" y="3478686"/>
                        <a:ext cx="6125886" cy="765509"/>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877828" y="4837169"/>
          <a:ext cx="3786398" cy="1364044"/>
        </p:xfrm>
        <a:graphic>
          <a:graphicData uri="http://schemas.openxmlformats.org/presentationml/2006/ole">
            <mc:AlternateContent xmlns:mc="http://schemas.openxmlformats.org/markup-compatibility/2006">
              <mc:Choice xmlns:v="urn:schemas-microsoft-com:vml" Requires="v">
                <p:oleObj spid="_x0000_s914093" name="公式" r:id="rId7" imgW="49072800" imgH="17678400" progId="Equation.3">
                  <p:embed/>
                </p:oleObj>
              </mc:Choice>
              <mc:Fallback>
                <p:oleObj name="公式" r:id="rId7" imgW="49072800" imgH="17678400" progId="Equation.3">
                  <p:embed/>
                  <p:pic>
                    <p:nvPicPr>
                      <p:cNvPr id="0" name="图片 914070"/>
                      <p:cNvPicPr/>
                      <p:nvPr/>
                    </p:nvPicPr>
                    <p:blipFill>
                      <a:blip r:embed="rId8"/>
                      <a:stretch>
                        <a:fillRect/>
                      </a:stretch>
                    </p:blipFill>
                    <p:spPr>
                      <a:xfrm>
                        <a:off x="877828" y="4837169"/>
                        <a:ext cx="3786398" cy="1364044"/>
                      </a:xfrm>
                      <a:prstGeom prst="rect">
                        <a:avLst/>
                      </a:prstGeom>
                      <a:solidFill>
                        <a:srgbClr val="FFC000"/>
                      </a:solidFill>
                    </p:spPr>
                  </p:pic>
                </p:oleObj>
              </mc:Fallback>
            </mc:AlternateContent>
          </a:graphicData>
        </a:graphic>
      </p:graphicFrame>
      <p:graphicFrame>
        <p:nvGraphicFramePr>
          <p:cNvPr id="10" name="对象 9"/>
          <p:cNvGraphicFramePr>
            <a:graphicFrameLocks noChangeAspect="1"/>
          </p:cNvGraphicFramePr>
          <p:nvPr/>
        </p:nvGraphicFramePr>
        <p:xfrm>
          <a:off x="250377" y="2071209"/>
          <a:ext cx="5724525" cy="1198562"/>
        </p:xfrm>
        <a:graphic>
          <a:graphicData uri="http://schemas.openxmlformats.org/presentationml/2006/ole">
            <mc:AlternateContent xmlns:mc="http://schemas.openxmlformats.org/markup-compatibility/2006">
              <mc:Choice xmlns:v="urn:schemas-microsoft-com:vml" Requires="v">
                <p:oleObj spid="_x0000_s914094" name="公式" r:id="rId9" imgW="96012000" imgH="20116800" progId="Equation.3">
                  <p:embed/>
                </p:oleObj>
              </mc:Choice>
              <mc:Fallback>
                <p:oleObj name="公式" r:id="rId9" imgW="96012000" imgH="20116800" progId="Equation.3">
                  <p:embed/>
                  <p:pic>
                    <p:nvPicPr>
                      <p:cNvPr id="0" name="图片 914071"/>
                      <p:cNvPicPr/>
                      <p:nvPr/>
                    </p:nvPicPr>
                    <p:blipFill>
                      <a:blip r:embed="rId10"/>
                      <a:stretch>
                        <a:fillRect/>
                      </a:stretch>
                    </p:blipFill>
                    <p:spPr>
                      <a:xfrm>
                        <a:off x="250377" y="2071209"/>
                        <a:ext cx="5724525" cy="1198562"/>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5570784" y="4946019"/>
          <a:ext cx="2865860" cy="1146344"/>
        </p:xfrm>
        <a:graphic>
          <a:graphicData uri="http://schemas.openxmlformats.org/presentationml/2006/ole">
            <mc:AlternateContent xmlns:mc="http://schemas.openxmlformats.org/markup-compatibility/2006">
              <mc:Choice xmlns:v="urn:schemas-microsoft-com:vml" Requires="v">
                <p:oleObj spid="_x0000_s914095" name="公式" r:id="rId11" imgW="28956000" imgH="11582400" progId="Equation.3">
                  <p:embed/>
                </p:oleObj>
              </mc:Choice>
              <mc:Fallback>
                <p:oleObj name="公式" r:id="rId11" imgW="28956000" imgH="11582400" progId="Equation.3">
                  <p:embed/>
                  <p:pic>
                    <p:nvPicPr>
                      <p:cNvPr id="0" name="图片 914072"/>
                      <p:cNvPicPr/>
                      <p:nvPr/>
                    </p:nvPicPr>
                    <p:blipFill>
                      <a:blip r:embed="rId12"/>
                      <a:stretch>
                        <a:fillRect/>
                      </a:stretch>
                    </p:blipFill>
                    <p:spPr>
                      <a:xfrm>
                        <a:off x="5570784" y="4946019"/>
                        <a:ext cx="2865860" cy="1146344"/>
                      </a:xfrm>
                      <a:prstGeom prst="rect">
                        <a:avLst/>
                      </a:prstGeom>
                      <a:solidFill>
                        <a:srgbClr val="FFFF00"/>
                      </a:solidFill>
                    </p:spPr>
                  </p:pic>
                </p:oleObj>
              </mc:Fallback>
            </mc:AlternateContent>
          </a:graphicData>
        </a:graphic>
      </p:graphicFrame>
      <p:sp>
        <p:nvSpPr>
          <p:cNvPr id="5" name="矩形 4"/>
          <p:cNvSpPr/>
          <p:nvPr/>
        </p:nvSpPr>
        <p:spPr>
          <a:xfrm>
            <a:off x="877828" y="4347749"/>
            <a:ext cx="2031325"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一般二元正态分布</a:t>
            </a:r>
            <a:endParaRPr lang="zh-CN" altLang="en-US" dirty="0"/>
          </a:p>
        </p:txBody>
      </p:sp>
      <p:sp>
        <p:nvSpPr>
          <p:cNvPr id="14" name="矩形 13"/>
          <p:cNvSpPr/>
          <p:nvPr/>
        </p:nvSpPr>
        <p:spPr>
          <a:xfrm>
            <a:off x="5570784" y="4458210"/>
            <a:ext cx="2031325"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标准二元正态分布</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2041"/>
            <a:ext cx="9144000" cy="584775"/>
          </a:xfrm>
          <a:prstGeom prst="rect">
            <a:avLst/>
          </a:prstGeom>
        </p:spPr>
        <p:txBody>
          <a:bodyPr wrap="square">
            <a:spAutoFit/>
          </a:bodyPr>
          <a:lstStyle/>
          <a:p>
            <a:pPr algn="ctr"/>
            <a:r>
              <a:rPr kumimoji="1" lang="zh-CN" altLang="en-US" sz="3200" b="1" dirty="0">
                <a:latin typeface="微软雅黑" panose="020B0503020204020204" pitchFamily="34" charset="-122"/>
                <a:ea typeface="微软雅黑" panose="020B0503020204020204" pitchFamily="34" charset="-122"/>
              </a:rPr>
              <a:t>中心极限定理：均值渐近正态分布</a:t>
            </a:r>
            <a:endParaRPr lang="en-US" altLang="zh-CN" sz="3200" b="1" dirty="0">
              <a:latin typeface="微软雅黑" panose="020B0503020204020204" pitchFamily="34" charset="-122"/>
              <a:ea typeface="微软雅黑" panose="020B0503020204020204" pitchFamily="34" charset="-122"/>
            </a:endParaRPr>
          </a:p>
        </p:txBody>
      </p:sp>
      <p:sp>
        <p:nvSpPr>
          <p:cNvPr id="4" name="内容占位符 2"/>
          <p:cNvSpPr txBox="1"/>
          <p:nvPr/>
        </p:nvSpPr>
        <p:spPr>
          <a:xfrm>
            <a:off x="13038" y="894480"/>
            <a:ext cx="3283123" cy="204113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000" dirty="0">
                <a:solidFill>
                  <a:srgbClr val="FF0000"/>
                </a:solidFill>
              </a:rPr>
              <a:t>不服从正态分布怎么办？</a:t>
            </a:r>
            <a:endParaRPr lang="en-US" altLang="zh-CN" sz="2000" dirty="0">
              <a:solidFill>
                <a:srgbClr val="FF0000"/>
              </a:solidFill>
            </a:endParaRPr>
          </a:p>
          <a:p>
            <a:pPr>
              <a:lnSpc>
                <a:spcPct val="150000"/>
              </a:lnSpc>
            </a:pPr>
            <a:r>
              <a:rPr lang="zh-CN" altLang="en-US" sz="2000" dirty="0"/>
              <a:t>在一定条件下（如有限方差），</a:t>
            </a:r>
            <a:r>
              <a:rPr lang="en-US" altLang="zh-CN" sz="2000" dirty="0" err="1"/>
              <a:t>当样本趋于无穷时，无论原总体服从什么分布</a:t>
            </a:r>
            <a:r>
              <a:rPr lang="en-US" altLang="zh-CN" sz="2000" dirty="0"/>
              <a:t>，</a:t>
            </a:r>
            <a:r>
              <a:rPr lang="zh-CN" altLang="en-US" sz="2000" dirty="0"/>
              <a:t>样本</a:t>
            </a:r>
            <a:r>
              <a:rPr lang="en-US" altLang="zh-CN" sz="2000" dirty="0" err="1"/>
              <a:t>均值将近似于正态分布</a:t>
            </a:r>
            <a:endParaRPr kumimoji="1" lang="zh-CN" altLang="en-US" sz="2000" dirty="0"/>
          </a:p>
        </p:txBody>
      </p:sp>
      <p:pic>
        <p:nvPicPr>
          <p:cNvPr id="6" name="图片 5"/>
          <p:cNvPicPr>
            <a:picLocks noChangeAspect="1"/>
          </p:cNvPicPr>
          <p:nvPr/>
        </p:nvPicPr>
        <p:blipFill>
          <a:blip r:embed="rId2" cstate="print"/>
          <a:stretch>
            <a:fillRect/>
          </a:stretch>
        </p:blipFill>
        <p:spPr>
          <a:xfrm>
            <a:off x="3678197" y="952196"/>
            <a:ext cx="5465803" cy="5905804"/>
          </a:xfrm>
          <a:prstGeom prst="rect">
            <a:avLst/>
          </a:prstGeom>
        </p:spPr>
      </p:pic>
      <p:pic>
        <p:nvPicPr>
          <p:cNvPr id="7" name="图片 6" descr="Clt_in_action.gi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910137"/>
            <a:ext cx="3443324" cy="29478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188E5CE-F230-4BD1-940F-85FCBCA58052}" type="datetime1">
              <a:rPr lang="zh-CN" altLang="en-US" smtClean="0"/>
              <a:t>2021/3/2</a:t>
            </a:fld>
            <a:endParaRPr lang="zh-CN" altLang="en-US"/>
          </a:p>
        </p:txBody>
      </p:sp>
      <p:sp>
        <p:nvSpPr>
          <p:cNvPr id="5" name="矩形 4"/>
          <p:cNvSpPr/>
          <p:nvPr/>
        </p:nvSpPr>
        <p:spPr>
          <a:xfrm>
            <a:off x="0" y="192041"/>
            <a:ext cx="9144000" cy="584775"/>
          </a:xfrm>
          <a:prstGeom prst="rect">
            <a:avLst/>
          </a:prstGeom>
        </p:spPr>
        <p:txBody>
          <a:bodyPr wrap="square">
            <a:spAutoFit/>
          </a:bodyPr>
          <a:lstStyle/>
          <a:p>
            <a:pPr algn="ctr"/>
            <a:r>
              <a:rPr lang="zh-CN" altLang="en-US" sz="3200" dirty="0"/>
              <a:t>一般的二元正态分布密度函数分解与外生性</a:t>
            </a:r>
          </a:p>
        </p:txBody>
      </p:sp>
      <p:graphicFrame>
        <p:nvGraphicFramePr>
          <p:cNvPr id="6" name="对象 5"/>
          <p:cNvGraphicFramePr>
            <a:graphicFrameLocks noChangeAspect="1"/>
          </p:cNvGraphicFramePr>
          <p:nvPr/>
        </p:nvGraphicFramePr>
        <p:xfrm>
          <a:off x="387831" y="942855"/>
          <a:ext cx="8211014" cy="1636443"/>
        </p:xfrm>
        <a:graphic>
          <a:graphicData uri="http://schemas.openxmlformats.org/presentationml/2006/ole">
            <mc:AlternateContent xmlns:mc="http://schemas.openxmlformats.org/markup-compatibility/2006">
              <mc:Choice xmlns:v="urn:schemas-microsoft-com:vml" Requires="v">
                <p:oleObj spid="_x0000_s735832" name="公式" r:id="rId3" imgW="147218400" imgH="30480000" progId="Equation.3">
                  <p:embed/>
                </p:oleObj>
              </mc:Choice>
              <mc:Fallback>
                <p:oleObj name="公式" r:id="rId3" imgW="147218400" imgH="30480000" progId="Equation.3">
                  <p:embed/>
                  <p:pic>
                    <p:nvPicPr>
                      <p:cNvPr id="0" name="图片 735825"/>
                      <p:cNvPicPr/>
                      <p:nvPr/>
                    </p:nvPicPr>
                    <p:blipFill>
                      <a:blip r:embed="rId4"/>
                      <a:stretch>
                        <a:fillRect/>
                      </a:stretch>
                    </p:blipFill>
                    <p:spPr>
                      <a:xfrm>
                        <a:off x="387831" y="942855"/>
                        <a:ext cx="8211014" cy="1636443"/>
                      </a:xfrm>
                      <a:prstGeom prst="rect">
                        <a:avLst/>
                      </a:prstGeom>
                      <a:noFill/>
                    </p:spPr>
                  </p:pic>
                </p:oleObj>
              </mc:Fallback>
            </mc:AlternateContent>
          </a:graphicData>
        </a:graphic>
      </p:graphicFrame>
      <p:sp>
        <p:nvSpPr>
          <p:cNvPr id="7" name="矩形 6"/>
          <p:cNvSpPr/>
          <p:nvPr/>
        </p:nvSpPr>
        <p:spPr>
          <a:xfrm>
            <a:off x="3856008" y="2056686"/>
            <a:ext cx="5287993" cy="4524315"/>
          </a:xfrm>
          <a:prstGeom prst="rect">
            <a:avLst/>
          </a:prstGeom>
          <a:solidFill>
            <a:schemeClr val="accent6">
              <a:lumMod val="60000"/>
              <a:lumOff val="40000"/>
            </a:schemeClr>
          </a:solidFill>
        </p:spPr>
        <p:txBody>
          <a:bodyPr wrap="square">
            <a:spAutoFit/>
          </a:bodyPr>
          <a:lstStyle/>
          <a:p>
            <a:r>
              <a:rPr lang="en-US" altLang="zh-CN" b="1" dirty="0">
                <a:latin typeface="Times New Roman" panose="02020603050405020304" pitchFamily="18" charset="0"/>
                <a:cs typeface="Times New Roman" panose="02020603050405020304" pitchFamily="18" charset="0"/>
              </a:rPr>
              <a:t>scalar p=0.8</a:t>
            </a:r>
          </a:p>
          <a:p>
            <a:r>
              <a:rPr lang="en-US" altLang="zh-CN" b="1" dirty="0">
                <a:latin typeface="Times New Roman" panose="02020603050405020304" pitchFamily="18" charset="0"/>
                <a:cs typeface="Times New Roman" panose="02020603050405020304" pitchFamily="18" charset="0"/>
              </a:rPr>
              <a:t>scalar mx=1</a:t>
            </a:r>
          </a:p>
          <a:p>
            <a:r>
              <a:rPr lang="en-US" altLang="zh-CN" b="1" dirty="0">
                <a:latin typeface="Times New Roman" panose="02020603050405020304" pitchFamily="18" charset="0"/>
                <a:cs typeface="Times New Roman" panose="02020603050405020304" pitchFamily="18" charset="0"/>
              </a:rPr>
              <a:t>scalar my=-1</a:t>
            </a:r>
          </a:p>
          <a:p>
            <a:r>
              <a:rPr lang="en-US" altLang="zh-CN" b="1" dirty="0">
                <a:latin typeface="Times New Roman" panose="02020603050405020304" pitchFamily="18" charset="0"/>
                <a:cs typeface="Times New Roman" panose="02020603050405020304" pitchFamily="18" charset="0"/>
              </a:rPr>
              <a:t>scalar </a:t>
            </a:r>
            <a:r>
              <a:rPr lang="en-US" altLang="zh-CN" b="1" dirty="0" err="1">
                <a:latin typeface="Times New Roman" panose="02020603050405020304" pitchFamily="18" charset="0"/>
                <a:cs typeface="Times New Roman" panose="02020603050405020304" pitchFamily="18" charset="0"/>
              </a:rPr>
              <a:t>sx</a:t>
            </a:r>
            <a:r>
              <a:rPr lang="en-US" altLang="zh-CN" b="1" dirty="0">
                <a:latin typeface="Times New Roman" panose="02020603050405020304" pitchFamily="18" charset="0"/>
                <a:cs typeface="Times New Roman" panose="02020603050405020304" pitchFamily="18" charset="0"/>
              </a:rPr>
              <a:t>=2</a:t>
            </a:r>
          </a:p>
          <a:p>
            <a:r>
              <a:rPr lang="en-US" altLang="zh-CN" b="1" dirty="0">
                <a:latin typeface="Times New Roman" panose="02020603050405020304" pitchFamily="18" charset="0"/>
                <a:cs typeface="Times New Roman" panose="02020603050405020304" pitchFamily="18" charset="0"/>
              </a:rPr>
              <a:t>scalar </a:t>
            </a:r>
            <a:r>
              <a:rPr lang="en-US" altLang="zh-CN" b="1" dirty="0" err="1">
                <a:latin typeface="Times New Roman" panose="02020603050405020304" pitchFamily="18" charset="0"/>
                <a:cs typeface="Times New Roman" panose="02020603050405020304" pitchFamily="18" charset="0"/>
              </a:rPr>
              <a:t>sy</a:t>
            </a:r>
            <a:r>
              <a:rPr lang="en-US" altLang="zh-CN" b="1" dirty="0">
                <a:latin typeface="Times New Roman" panose="02020603050405020304" pitchFamily="18" charset="0"/>
                <a:cs typeface="Times New Roman" panose="02020603050405020304" pitchFamily="18" charset="0"/>
              </a:rPr>
              <a:t>=3</a:t>
            </a:r>
          </a:p>
          <a:p>
            <a:r>
              <a:rPr lang="en-US" altLang="zh-CN" b="1" dirty="0">
                <a:latin typeface="Times New Roman" panose="02020603050405020304" pitchFamily="18" charset="0"/>
                <a:cs typeface="Times New Roman" panose="02020603050405020304" pitchFamily="18" charset="0"/>
              </a:rPr>
              <a:t>scalar </a:t>
            </a:r>
            <a:r>
              <a:rPr lang="en-US" altLang="zh-CN" b="1" dirty="0" err="1">
                <a:latin typeface="Times New Roman" panose="02020603050405020304" pitchFamily="18" charset="0"/>
                <a:cs typeface="Times New Roman" panose="02020603050405020304" pitchFamily="18" charset="0"/>
              </a:rPr>
              <a:t>sd</a:t>
            </a:r>
            <a:r>
              <a:rPr lang="en-US" altLang="zh-CN" b="1" dirty="0">
                <a:latin typeface="Times New Roman" panose="02020603050405020304" pitchFamily="18" charset="0"/>
                <a:cs typeface="Times New Roman" panose="02020603050405020304" pitchFamily="18" charset="0"/>
              </a:rPr>
              <a:t>=</a:t>
            </a:r>
            <a:r>
              <a:rPr lang="en-US" altLang="zh-CN" b="1" dirty="0" err="1">
                <a:latin typeface="Times New Roman" panose="02020603050405020304" pitchFamily="18" charset="0"/>
                <a:cs typeface="Times New Roman" panose="02020603050405020304" pitchFamily="18" charset="0"/>
              </a:rPr>
              <a:t>sqrt</a:t>
            </a:r>
            <a:r>
              <a:rPr lang="en-US" altLang="zh-CN" b="1" dirty="0">
                <a:latin typeface="Times New Roman" panose="02020603050405020304" pitchFamily="18" charset="0"/>
                <a:cs typeface="Times New Roman" panose="02020603050405020304" pitchFamily="18" charset="0"/>
              </a:rPr>
              <a:t>((1-p^2)*sy^2)</a:t>
            </a:r>
          </a:p>
          <a:p>
            <a:r>
              <a:rPr lang="en-US" altLang="zh-CN" b="1" dirty="0" err="1">
                <a:latin typeface="Times New Roman" panose="02020603050405020304" pitchFamily="18" charset="0"/>
                <a:cs typeface="Times New Roman" panose="02020603050405020304" pitchFamily="18" charset="0"/>
              </a:rPr>
              <a:t>drawnorm</a:t>
            </a:r>
            <a:r>
              <a:rPr lang="en-US" altLang="zh-CN" b="1" dirty="0">
                <a:latin typeface="Times New Roman" panose="02020603050405020304" pitchFamily="18" charset="0"/>
                <a:cs typeface="Times New Roman" panose="02020603050405020304" pitchFamily="18" charset="0"/>
              </a:rPr>
              <a:t> </a:t>
            </a:r>
            <a:r>
              <a:rPr lang="en-US" altLang="zh-CN" b="1" dirty="0" err="1">
                <a:latin typeface="Times New Roman" panose="02020603050405020304" pitchFamily="18" charset="0"/>
                <a:cs typeface="Times New Roman" panose="02020603050405020304" pitchFamily="18" charset="0"/>
              </a:rPr>
              <a:t>x,n</a:t>
            </a:r>
            <a:r>
              <a:rPr lang="en-US" altLang="zh-CN" b="1" dirty="0">
                <a:latin typeface="Times New Roman" panose="02020603050405020304" pitchFamily="18" charset="0"/>
                <a:cs typeface="Times New Roman" panose="02020603050405020304" pitchFamily="18" charset="0"/>
              </a:rPr>
              <a:t>(1000) m(1) </a:t>
            </a:r>
            <a:r>
              <a:rPr lang="en-US" altLang="zh-CN" b="1" dirty="0" err="1">
                <a:latin typeface="Times New Roman" panose="02020603050405020304" pitchFamily="18" charset="0"/>
                <a:cs typeface="Times New Roman" panose="02020603050405020304" pitchFamily="18" charset="0"/>
              </a:rPr>
              <a:t>cov</a:t>
            </a:r>
            <a:r>
              <a:rPr lang="en-US" altLang="zh-CN" b="1" dirty="0">
                <a:latin typeface="Times New Roman" panose="02020603050405020304" pitchFamily="18" charset="0"/>
                <a:cs typeface="Times New Roman" panose="02020603050405020304" pitchFamily="18" charset="0"/>
              </a:rPr>
              <a:t>(4) clear seed(1)</a:t>
            </a:r>
          </a:p>
          <a:p>
            <a:r>
              <a:rPr lang="en-US" altLang="zh-CN" b="1" dirty="0">
                <a:latin typeface="Times New Roman" panose="02020603050405020304" pitchFamily="18" charset="0"/>
                <a:cs typeface="Times New Roman" panose="02020603050405020304" pitchFamily="18" charset="0"/>
              </a:rPr>
              <a:t>g y=</a:t>
            </a:r>
            <a:r>
              <a:rPr lang="en-US" altLang="zh-CN" b="1" dirty="0" err="1">
                <a:latin typeface="Times New Roman" panose="02020603050405020304" pitchFamily="18" charset="0"/>
                <a:cs typeface="Times New Roman" panose="02020603050405020304" pitchFamily="18" charset="0"/>
              </a:rPr>
              <a:t>rnormal</a:t>
            </a:r>
            <a:r>
              <a:rPr lang="en-US" altLang="zh-CN" b="1" dirty="0">
                <a:latin typeface="Times New Roman" panose="02020603050405020304" pitchFamily="18" charset="0"/>
                <a:cs typeface="Times New Roman" panose="02020603050405020304" pitchFamily="18" charset="0"/>
              </a:rPr>
              <a:t>(</a:t>
            </a:r>
            <a:r>
              <a:rPr lang="en-US" altLang="zh-CN" b="1" dirty="0" err="1">
                <a:latin typeface="Times New Roman" panose="02020603050405020304" pitchFamily="18" charset="0"/>
                <a:cs typeface="Times New Roman" panose="02020603050405020304" pitchFamily="18" charset="0"/>
              </a:rPr>
              <a:t>my+p</a:t>
            </a:r>
            <a:r>
              <a:rPr lang="en-US" altLang="zh-CN" b="1" dirty="0">
                <a:latin typeface="Times New Roman" panose="02020603050405020304" pitchFamily="18" charset="0"/>
                <a:cs typeface="Times New Roman" panose="02020603050405020304" pitchFamily="18" charset="0"/>
              </a:rPr>
              <a:t>*</a:t>
            </a:r>
            <a:r>
              <a:rPr lang="en-US" altLang="zh-CN" b="1" dirty="0" err="1">
                <a:latin typeface="Times New Roman" panose="02020603050405020304" pitchFamily="18" charset="0"/>
                <a:cs typeface="Times New Roman" panose="02020603050405020304" pitchFamily="18" charset="0"/>
              </a:rPr>
              <a:t>sy</a:t>
            </a:r>
            <a:r>
              <a:rPr lang="en-US" altLang="zh-CN" b="1" dirty="0">
                <a:latin typeface="Times New Roman" panose="02020603050405020304" pitchFamily="18" charset="0"/>
                <a:cs typeface="Times New Roman" panose="02020603050405020304" pitchFamily="18" charset="0"/>
              </a:rPr>
              <a:t>/</a:t>
            </a:r>
            <a:r>
              <a:rPr lang="en-US" altLang="zh-CN" b="1" dirty="0" err="1">
                <a:latin typeface="Times New Roman" panose="02020603050405020304" pitchFamily="18" charset="0"/>
                <a:cs typeface="Times New Roman" panose="02020603050405020304" pitchFamily="18" charset="0"/>
              </a:rPr>
              <a:t>sx</a:t>
            </a:r>
            <a:r>
              <a:rPr lang="en-US" altLang="zh-CN" b="1" dirty="0">
                <a:latin typeface="Times New Roman" panose="02020603050405020304" pitchFamily="18" charset="0"/>
                <a:cs typeface="Times New Roman" panose="02020603050405020304" pitchFamily="18" charset="0"/>
              </a:rPr>
              <a:t>*(x[1]-mx),</a:t>
            </a:r>
            <a:r>
              <a:rPr lang="en-US" altLang="zh-CN" b="1" dirty="0" err="1">
                <a:latin typeface="Times New Roman" panose="02020603050405020304" pitchFamily="18" charset="0"/>
                <a:cs typeface="Times New Roman" panose="02020603050405020304" pitchFamily="18" charset="0"/>
              </a:rPr>
              <a:t>sd</a:t>
            </a:r>
            <a:r>
              <a:rPr lang="en-US" altLang="zh-CN" b="1" dirty="0">
                <a:latin typeface="Times New Roman" panose="02020603050405020304" pitchFamily="18" charset="0"/>
                <a:cs typeface="Times New Roman" panose="02020603050405020304" pitchFamily="18" charset="0"/>
              </a:rPr>
              <a:t>) in 1</a:t>
            </a:r>
          </a:p>
          <a:p>
            <a:r>
              <a:rPr lang="en-US" altLang="zh-CN" b="1" dirty="0">
                <a:latin typeface="Times New Roman" panose="02020603050405020304" pitchFamily="18" charset="0"/>
                <a:cs typeface="Times New Roman" panose="02020603050405020304" pitchFamily="18" charset="0"/>
              </a:rPr>
              <a:t>qui </a:t>
            </a:r>
            <a:r>
              <a:rPr lang="en-US" altLang="zh-CN" b="1" dirty="0" err="1">
                <a:latin typeface="Times New Roman" panose="02020603050405020304" pitchFamily="18" charset="0"/>
                <a:cs typeface="Times New Roman" panose="02020603050405020304" pitchFamily="18" charset="0"/>
              </a:rPr>
              <a:t>forv</a:t>
            </a:r>
            <a:r>
              <a:rPr lang="en-US" altLang="zh-CN" b="1" dirty="0">
                <a:latin typeface="Times New Roman" panose="02020603050405020304" pitchFamily="18" charset="0"/>
                <a:cs typeface="Times New Roman" panose="02020603050405020304" pitchFamily="18" charset="0"/>
              </a:rPr>
              <a:t> </a:t>
            </a:r>
            <a:r>
              <a:rPr lang="en-US" altLang="zh-CN" b="1" dirty="0" err="1">
                <a:latin typeface="Times New Roman" panose="02020603050405020304" pitchFamily="18" charset="0"/>
                <a:cs typeface="Times New Roman" panose="02020603050405020304" pitchFamily="18" charset="0"/>
              </a:rPr>
              <a:t>i</a:t>
            </a:r>
            <a:r>
              <a:rPr lang="en-US" altLang="zh-CN" b="1" dirty="0">
                <a:latin typeface="Times New Roman" panose="02020603050405020304" pitchFamily="18" charset="0"/>
                <a:cs typeface="Times New Roman" panose="02020603050405020304" pitchFamily="18" charset="0"/>
              </a:rPr>
              <a:t>=2/1000 {</a:t>
            </a:r>
          </a:p>
          <a:p>
            <a:r>
              <a:rPr lang="en-US" altLang="zh-CN" b="1" dirty="0">
                <a:latin typeface="Times New Roman" panose="02020603050405020304" pitchFamily="18" charset="0"/>
                <a:cs typeface="Times New Roman" panose="02020603050405020304" pitchFamily="18" charset="0"/>
              </a:rPr>
              <a:t>replace y=</a:t>
            </a:r>
            <a:r>
              <a:rPr lang="en-US" altLang="zh-CN" b="1" dirty="0" err="1">
                <a:latin typeface="Times New Roman" panose="02020603050405020304" pitchFamily="18" charset="0"/>
                <a:cs typeface="Times New Roman" panose="02020603050405020304" pitchFamily="18" charset="0"/>
              </a:rPr>
              <a:t>rnormal</a:t>
            </a:r>
            <a:r>
              <a:rPr lang="en-US" altLang="zh-CN" b="1" dirty="0">
                <a:latin typeface="Times New Roman" panose="02020603050405020304" pitchFamily="18" charset="0"/>
                <a:cs typeface="Times New Roman" panose="02020603050405020304" pitchFamily="18" charset="0"/>
              </a:rPr>
              <a:t>(</a:t>
            </a:r>
            <a:r>
              <a:rPr lang="en-US" altLang="zh-CN" b="1" dirty="0" err="1">
                <a:latin typeface="Times New Roman" panose="02020603050405020304" pitchFamily="18" charset="0"/>
                <a:cs typeface="Times New Roman" panose="02020603050405020304" pitchFamily="18" charset="0"/>
              </a:rPr>
              <a:t>my+p</a:t>
            </a:r>
            <a:r>
              <a:rPr lang="en-US" altLang="zh-CN" b="1" dirty="0">
                <a:latin typeface="Times New Roman" panose="02020603050405020304" pitchFamily="18" charset="0"/>
                <a:cs typeface="Times New Roman" panose="02020603050405020304" pitchFamily="18" charset="0"/>
              </a:rPr>
              <a:t>*</a:t>
            </a:r>
            <a:r>
              <a:rPr lang="en-US" altLang="zh-CN" b="1" dirty="0" err="1">
                <a:latin typeface="Times New Roman" panose="02020603050405020304" pitchFamily="18" charset="0"/>
                <a:cs typeface="Times New Roman" panose="02020603050405020304" pitchFamily="18" charset="0"/>
              </a:rPr>
              <a:t>sy</a:t>
            </a:r>
            <a:r>
              <a:rPr lang="en-US" altLang="zh-CN" b="1" dirty="0">
                <a:latin typeface="Times New Roman" panose="02020603050405020304" pitchFamily="18" charset="0"/>
                <a:cs typeface="Times New Roman" panose="02020603050405020304" pitchFamily="18" charset="0"/>
              </a:rPr>
              <a:t>/</a:t>
            </a:r>
            <a:r>
              <a:rPr lang="en-US" altLang="zh-CN" b="1" dirty="0" err="1">
                <a:latin typeface="Times New Roman" panose="02020603050405020304" pitchFamily="18" charset="0"/>
                <a:cs typeface="Times New Roman" panose="02020603050405020304" pitchFamily="18" charset="0"/>
              </a:rPr>
              <a:t>sx</a:t>
            </a:r>
            <a:r>
              <a:rPr lang="en-US" altLang="zh-CN" b="1" dirty="0">
                <a:latin typeface="Times New Roman" panose="02020603050405020304" pitchFamily="18" charset="0"/>
                <a:cs typeface="Times New Roman" panose="02020603050405020304" pitchFamily="18" charset="0"/>
              </a:rPr>
              <a:t>*(</a:t>
            </a:r>
            <a:r>
              <a:rPr lang="en-US" altLang="zh-CN" b="1" dirty="0">
                <a:solidFill>
                  <a:srgbClr val="FF0000"/>
                </a:solidFill>
                <a:latin typeface="Times New Roman" panose="02020603050405020304" pitchFamily="18" charset="0"/>
                <a:cs typeface="Times New Roman" panose="02020603050405020304" pitchFamily="18" charset="0"/>
              </a:rPr>
              <a:t>x[`</a:t>
            </a:r>
            <a:r>
              <a:rPr lang="en-US" altLang="zh-CN" b="1" dirty="0" err="1">
                <a:solidFill>
                  <a:srgbClr val="FF0000"/>
                </a:solidFill>
                <a:latin typeface="Times New Roman" panose="02020603050405020304" pitchFamily="18" charset="0"/>
                <a:cs typeface="Times New Roman" panose="02020603050405020304" pitchFamily="18" charset="0"/>
              </a:rPr>
              <a:t>i</a:t>
            </a:r>
            <a:r>
              <a:rPr lang="en-US" altLang="zh-CN" b="1" dirty="0">
                <a:solidFill>
                  <a:srgbClr val="FF0000"/>
                </a:solidFill>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-mx),</a:t>
            </a:r>
            <a:r>
              <a:rPr lang="en-US" altLang="zh-CN" b="1" dirty="0" err="1">
                <a:latin typeface="Times New Roman" panose="02020603050405020304" pitchFamily="18" charset="0"/>
                <a:cs typeface="Times New Roman" panose="02020603050405020304" pitchFamily="18" charset="0"/>
              </a:rPr>
              <a:t>sd</a:t>
            </a:r>
            <a:r>
              <a:rPr lang="en-US" altLang="zh-CN" b="1" dirty="0">
                <a:latin typeface="Times New Roman" panose="02020603050405020304" pitchFamily="18" charset="0"/>
                <a:cs typeface="Times New Roman" panose="02020603050405020304" pitchFamily="18" charset="0"/>
              </a:rPr>
              <a:t>) in `</a:t>
            </a:r>
            <a:r>
              <a:rPr lang="en-US" altLang="zh-CN" b="1" dirty="0" err="1">
                <a:latin typeface="Times New Roman" panose="02020603050405020304" pitchFamily="18" charset="0"/>
                <a:cs typeface="Times New Roman" panose="02020603050405020304" pitchFamily="18" charset="0"/>
              </a:rPr>
              <a:t>i</a:t>
            </a:r>
            <a:r>
              <a:rPr lang="en-US" altLang="zh-CN" b="1" dirty="0">
                <a:latin typeface="Times New Roman" panose="02020603050405020304" pitchFamily="18" charset="0"/>
                <a:cs typeface="Times New Roman" panose="02020603050405020304" pitchFamily="18" charset="0"/>
              </a:rPr>
              <a:t>'</a:t>
            </a:r>
          </a:p>
          <a:p>
            <a:r>
              <a:rPr lang="en-US" altLang="zh-CN" b="1" dirty="0">
                <a:latin typeface="Times New Roman" panose="02020603050405020304" pitchFamily="18" charset="0"/>
                <a:cs typeface="Times New Roman" panose="02020603050405020304" pitchFamily="18" charset="0"/>
              </a:rPr>
              <a:t>}</a:t>
            </a:r>
          </a:p>
          <a:p>
            <a:r>
              <a:rPr lang="en-US" altLang="zh-CN" b="1" dirty="0">
                <a:latin typeface="Times New Roman" panose="02020603050405020304" pitchFamily="18" charset="0"/>
                <a:cs typeface="Times New Roman" panose="02020603050405020304" pitchFamily="18" charset="0"/>
              </a:rPr>
              <a:t>mat m=(1,-1)</a:t>
            </a:r>
          </a:p>
          <a:p>
            <a:r>
              <a:rPr lang="en-US" altLang="zh-CN" b="1" dirty="0">
                <a:latin typeface="Times New Roman" panose="02020603050405020304" pitchFamily="18" charset="0"/>
                <a:cs typeface="Times New Roman" panose="02020603050405020304" pitchFamily="18" charset="0"/>
              </a:rPr>
              <a:t>mat v=(4,4.8 \ 4.8,9)</a:t>
            </a:r>
          </a:p>
          <a:p>
            <a:r>
              <a:rPr lang="en-US" altLang="zh-CN" b="1" dirty="0" err="1">
                <a:latin typeface="Times New Roman" panose="02020603050405020304" pitchFamily="18" charset="0"/>
                <a:cs typeface="Times New Roman" panose="02020603050405020304" pitchFamily="18" charset="0"/>
              </a:rPr>
              <a:t>drawnorm</a:t>
            </a:r>
            <a:r>
              <a:rPr lang="en-US" altLang="zh-CN" b="1" dirty="0">
                <a:latin typeface="Times New Roman" panose="02020603050405020304" pitchFamily="18" charset="0"/>
                <a:cs typeface="Times New Roman" panose="02020603050405020304" pitchFamily="18" charset="0"/>
              </a:rPr>
              <a:t> x1 y1,n(1000) m(m) </a:t>
            </a:r>
            <a:r>
              <a:rPr lang="en-US" altLang="zh-CN" b="1" dirty="0" err="1">
                <a:latin typeface="Times New Roman" panose="02020603050405020304" pitchFamily="18" charset="0"/>
                <a:cs typeface="Times New Roman" panose="02020603050405020304" pitchFamily="18" charset="0"/>
              </a:rPr>
              <a:t>cov</a:t>
            </a:r>
            <a:r>
              <a:rPr lang="en-US" altLang="zh-CN" b="1" dirty="0">
                <a:latin typeface="Times New Roman" panose="02020603050405020304" pitchFamily="18" charset="0"/>
                <a:cs typeface="Times New Roman" panose="02020603050405020304" pitchFamily="18" charset="0"/>
              </a:rPr>
              <a:t>(v) seed(1)</a:t>
            </a:r>
          </a:p>
          <a:p>
            <a:r>
              <a:rPr lang="en-US" altLang="zh-CN" b="1" dirty="0" err="1">
                <a:latin typeface="Times New Roman" panose="02020603050405020304" pitchFamily="18" charset="0"/>
                <a:cs typeface="Times New Roman" panose="02020603050405020304" pitchFamily="18" charset="0"/>
              </a:rPr>
              <a:t>su</a:t>
            </a:r>
            <a:endParaRPr lang="en-US"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list x x1 y y1 in 1/10</a:t>
            </a:r>
          </a:p>
        </p:txBody>
      </p:sp>
      <p:pic>
        <p:nvPicPr>
          <p:cNvPr id="3" name="图片 2"/>
          <p:cNvPicPr>
            <a:picLocks noChangeAspect="1"/>
          </p:cNvPicPr>
          <p:nvPr/>
        </p:nvPicPr>
        <p:blipFill>
          <a:blip r:embed="rId5"/>
          <a:stretch>
            <a:fillRect/>
          </a:stretch>
        </p:blipFill>
        <p:spPr>
          <a:xfrm>
            <a:off x="180075" y="3927156"/>
            <a:ext cx="3675933" cy="2930844"/>
          </a:xfrm>
          <a:prstGeom prst="rect">
            <a:avLst/>
          </a:prstGeom>
        </p:spPr>
      </p:pic>
      <p:sp>
        <p:nvSpPr>
          <p:cNvPr id="8" name="文本框 1"/>
          <p:cNvSpPr txBox="1"/>
          <p:nvPr/>
        </p:nvSpPr>
        <p:spPr>
          <a:xfrm>
            <a:off x="93845" y="2745337"/>
            <a:ext cx="3748145" cy="1015663"/>
          </a:xfrm>
          <a:prstGeom prst="rect">
            <a:avLst/>
          </a:prstGeom>
          <a:solidFill>
            <a:srgbClr val="FFC000"/>
          </a:solidFill>
        </p:spPr>
        <p:txBody>
          <a:bodyPr wrap="square" rtlCol="0">
            <a:spAutoFit/>
          </a:bodyPr>
          <a:lstStyle/>
          <a:p>
            <a:pPr>
              <a:lnSpc>
                <a:spcPct val="150000"/>
              </a:lnSpc>
            </a:pPr>
            <a:r>
              <a:rPr lang="zh-CN" altLang="en-US" sz="2000" b="1" dirty="0">
                <a:solidFill>
                  <a:srgbClr val="FF0000"/>
                </a:solidFill>
                <a:latin typeface="微软雅黑" panose="020B0503020204020204" pitchFamily="34" charset="-122"/>
                <a:ea typeface="微软雅黑" panose="020B0503020204020204" pitchFamily="34" charset="-122"/>
                <a:cs typeface="+mj-cs"/>
              </a:rPr>
              <a:t>外生性：</a:t>
            </a:r>
            <a:r>
              <a:rPr lang="en-US" altLang="zh-CN" sz="2000" b="1" dirty="0">
                <a:solidFill>
                  <a:srgbClr val="FF0000"/>
                </a:solidFill>
                <a:latin typeface="微软雅黑" panose="020B0503020204020204" pitchFamily="34" charset="-122"/>
                <a:ea typeface="微软雅黑" panose="020B0503020204020204" pitchFamily="34" charset="-122"/>
                <a:cs typeface="+mj-cs"/>
              </a:rPr>
              <a:t>x</a:t>
            </a:r>
            <a:r>
              <a:rPr lang="zh-CN" altLang="en-US" sz="2000" b="1" dirty="0">
                <a:solidFill>
                  <a:srgbClr val="FF0000"/>
                </a:solidFill>
                <a:latin typeface="微软雅黑" panose="020B0503020204020204" pitchFamily="34" charset="-122"/>
                <a:ea typeface="微软雅黑" panose="020B0503020204020204" pitchFamily="34" charset="-122"/>
                <a:cs typeface="+mj-cs"/>
              </a:rPr>
              <a:t>与</a:t>
            </a:r>
            <a:r>
              <a:rPr lang="en-US" altLang="zh-CN" sz="2000" b="1" dirty="0">
                <a:solidFill>
                  <a:srgbClr val="FF0000"/>
                </a:solidFill>
                <a:latin typeface="微软雅黑" panose="020B0503020204020204" pitchFamily="34" charset="-122"/>
                <a:ea typeface="微软雅黑" panose="020B0503020204020204" pitchFamily="34" charset="-122"/>
                <a:cs typeface="+mj-cs"/>
              </a:rPr>
              <a:t>ρ,</a:t>
            </a:r>
            <a:r>
              <a:rPr lang="el-GR" altLang="zh-CN" sz="2000" b="1" dirty="0">
                <a:solidFill>
                  <a:srgbClr val="FF0000"/>
                </a:solidFill>
                <a:latin typeface="微软雅黑" panose="020B0503020204020204" pitchFamily="34" charset="-122"/>
                <a:ea typeface="微软雅黑" panose="020B0503020204020204" pitchFamily="34" charset="-122"/>
              </a:rPr>
              <a:t>σ</a:t>
            </a:r>
            <a:r>
              <a:rPr lang="en-US" altLang="zh-CN" sz="2000" b="1" baseline="-25000" dirty="0">
                <a:solidFill>
                  <a:srgbClr val="FF0000"/>
                </a:solidFill>
                <a:latin typeface="微软雅黑" panose="020B0503020204020204" pitchFamily="34" charset="-122"/>
                <a:ea typeface="微软雅黑" panose="020B0503020204020204" pitchFamily="34" charset="-122"/>
              </a:rPr>
              <a:t>y</a:t>
            </a:r>
            <a:r>
              <a:rPr lang="en-US" altLang="zh-CN" sz="2000" b="1" dirty="0">
                <a:solidFill>
                  <a:srgbClr val="FF0000"/>
                </a:solidFill>
                <a:latin typeface="微软雅黑" panose="020B0503020204020204" pitchFamily="34" charset="-122"/>
                <a:ea typeface="微软雅黑" panose="020B0503020204020204" pitchFamily="34" charset="-122"/>
              </a:rPr>
              <a:t>,</a:t>
            </a:r>
            <a:r>
              <a:rPr lang="el-GR" altLang="zh-CN" sz="2000" b="1" dirty="0">
                <a:solidFill>
                  <a:srgbClr val="FF0000"/>
                </a:solidFill>
                <a:latin typeface="微软雅黑" panose="020B0503020204020204" pitchFamily="34" charset="-122"/>
                <a:ea typeface="微软雅黑" panose="020B0503020204020204" pitchFamily="34" charset="-122"/>
              </a:rPr>
              <a:t>μ</a:t>
            </a:r>
            <a:r>
              <a:rPr lang="en-US" altLang="zh-CN" sz="2000" b="1" baseline="-25000" dirty="0">
                <a:solidFill>
                  <a:srgbClr val="FF0000"/>
                </a:solidFill>
                <a:latin typeface="微软雅黑" panose="020B0503020204020204" pitchFamily="34" charset="-122"/>
                <a:ea typeface="微软雅黑" panose="020B0503020204020204" pitchFamily="34" charset="-122"/>
              </a:rPr>
              <a:t>y</a:t>
            </a:r>
            <a:r>
              <a:rPr lang="zh-CN" altLang="en-US" sz="2000" b="1" dirty="0">
                <a:solidFill>
                  <a:srgbClr val="FF0000"/>
                </a:solidFill>
                <a:latin typeface="微软雅黑" panose="020B0503020204020204" pitchFamily="34" charset="-122"/>
                <a:ea typeface="微软雅黑" panose="020B0503020204020204" pitchFamily="34" charset="-122"/>
              </a:rPr>
              <a:t>等参数独立，不由这些参数决定</a:t>
            </a:r>
            <a:endParaRPr lang="en-US" altLang="zh-CN" sz="2000" b="1" dirty="0">
              <a:solidFill>
                <a:srgbClr val="FF0000"/>
              </a:solidFill>
              <a:latin typeface="微软雅黑" panose="020B0503020204020204" pitchFamily="34" charset="-122"/>
              <a:ea typeface="微软雅黑" panose="020B0503020204020204" pitchFamily="34"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188E5CE-F230-4BD1-940F-85FCBCA58052}" type="datetime1">
              <a:rPr lang="zh-CN" altLang="en-US" smtClean="0"/>
              <a:t>2021/3/2</a:t>
            </a:fld>
            <a:endParaRPr lang="zh-CN" altLang="en-US"/>
          </a:p>
        </p:txBody>
      </p:sp>
      <p:sp>
        <p:nvSpPr>
          <p:cNvPr id="3" name="页脚占位符 2"/>
          <p:cNvSpPr>
            <a:spLocks noGrp="1"/>
          </p:cNvSpPr>
          <p:nvPr>
            <p:ph type="ftr" sz="quarter" idx="11"/>
          </p:nvPr>
        </p:nvSpPr>
        <p:spPr/>
        <p:txBody>
          <a:bodyPr/>
          <a:lstStyle/>
          <a:p>
            <a:r>
              <a:rPr lang="zh-CN" altLang="en-US"/>
              <a:t>中国人民大学，陈传波</a:t>
            </a:r>
          </a:p>
        </p:txBody>
      </p:sp>
      <p:sp>
        <p:nvSpPr>
          <p:cNvPr id="5" name="矩形 4"/>
          <p:cNvSpPr/>
          <p:nvPr/>
        </p:nvSpPr>
        <p:spPr>
          <a:xfrm>
            <a:off x="0" y="192041"/>
            <a:ext cx="9144000" cy="584775"/>
          </a:xfrm>
          <a:prstGeom prst="rect">
            <a:avLst/>
          </a:prstGeom>
        </p:spPr>
        <p:txBody>
          <a:bodyPr wrap="square">
            <a:spAutoFit/>
          </a:bodyPr>
          <a:lstStyle/>
          <a:p>
            <a:pPr algn="ctr"/>
            <a:r>
              <a:rPr lang="zh-CN" altLang="en-US" sz="3200" dirty="0"/>
              <a:t>多元正态分布的分解</a:t>
            </a:r>
          </a:p>
        </p:txBody>
      </p:sp>
      <p:pic>
        <p:nvPicPr>
          <p:cNvPr id="8" name="图片 7"/>
          <p:cNvPicPr>
            <a:picLocks noChangeAspect="1"/>
          </p:cNvPicPr>
          <p:nvPr/>
        </p:nvPicPr>
        <p:blipFill>
          <a:blip r:embed="rId3"/>
          <a:stretch>
            <a:fillRect/>
          </a:stretch>
        </p:blipFill>
        <p:spPr>
          <a:xfrm>
            <a:off x="979732" y="1304666"/>
            <a:ext cx="1859802" cy="424165"/>
          </a:xfrm>
          <a:prstGeom prst="rect">
            <a:avLst/>
          </a:prstGeom>
        </p:spPr>
      </p:pic>
      <p:pic>
        <p:nvPicPr>
          <p:cNvPr id="9" name="图片 8"/>
          <p:cNvPicPr>
            <a:picLocks noChangeAspect="1"/>
          </p:cNvPicPr>
          <p:nvPr/>
        </p:nvPicPr>
        <p:blipFill>
          <a:blip r:embed="rId4"/>
          <a:stretch>
            <a:fillRect/>
          </a:stretch>
        </p:blipFill>
        <p:spPr>
          <a:xfrm>
            <a:off x="1000124" y="1873668"/>
            <a:ext cx="3678819" cy="1305124"/>
          </a:xfrm>
          <a:prstGeom prst="rect">
            <a:avLst/>
          </a:prstGeom>
        </p:spPr>
      </p:pic>
      <p:pic>
        <p:nvPicPr>
          <p:cNvPr id="10" name="图片 9"/>
          <p:cNvPicPr>
            <a:picLocks noChangeAspect="1"/>
          </p:cNvPicPr>
          <p:nvPr/>
        </p:nvPicPr>
        <p:blipFill>
          <a:blip r:embed="rId5"/>
          <a:stretch>
            <a:fillRect/>
          </a:stretch>
        </p:blipFill>
        <p:spPr>
          <a:xfrm>
            <a:off x="5711423" y="1922610"/>
            <a:ext cx="2455265" cy="1207240"/>
          </a:xfrm>
          <a:prstGeom prst="rect">
            <a:avLst/>
          </a:prstGeom>
        </p:spPr>
      </p:pic>
      <p:pic>
        <p:nvPicPr>
          <p:cNvPr id="11" name="图片 10"/>
          <p:cNvPicPr>
            <a:picLocks noChangeAspect="1"/>
          </p:cNvPicPr>
          <p:nvPr/>
        </p:nvPicPr>
        <p:blipFill>
          <a:blip r:embed="rId6"/>
          <a:stretch>
            <a:fillRect/>
          </a:stretch>
        </p:blipFill>
        <p:spPr>
          <a:xfrm>
            <a:off x="1009650" y="3451894"/>
            <a:ext cx="1500893" cy="505736"/>
          </a:xfrm>
          <a:prstGeom prst="rect">
            <a:avLst/>
          </a:prstGeom>
        </p:spPr>
      </p:pic>
      <p:pic>
        <p:nvPicPr>
          <p:cNvPr id="12" name="图片 11"/>
          <p:cNvPicPr>
            <a:picLocks noChangeAspect="1"/>
          </p:cNvPicPr>
          <p:nvPr/>
        </p:nvPicPr>
        <p:blipFill>
          <a:blip r:embed="rId7"/>
          <a:stretch>
            <a:fillRect/>
          </a:stretch>
        </p:blipFill>
        <p:spPr>
          <a:xfrm>
            <a:off x="916026" y="4163681"/>
            <a:ext cx="1827174" cy="448636"/>
          </a:xfrm>
          <a:prstGeom prst="rect">
            <a:avLst/>
          </a:prstGeom>
        </p:spPr>
      </p:pic>
      <p:pic>
        <p:nvPicPr>
          <p:cNvPr id="13" name="图片 12"/>
          <p:cNvPicPr>
            <a:picLocks noChangeAspect="1"/>
          </p:cNvPicPr>
          <p:nvPr/>
        </p:nvPicPr>
        <p:blipFill>
          <a:blip r:embed="rId8"/>
          <a:stretch>
            <a:fillRect/>
          </a:stretch>
        </p:blipFill>
        <p:spPr>
          <a:xfrm>
            <a:off x="275953" y="5028056"/>
            <a:ext cx="5505993" cy="505736"/>
          </a:xfrm>
          <a:prstGeom prst="rect">
            <a:avLst/>
          </a:prstGeom>
        </p:spPr>
      </p:pic>
      <p:pic>
        <p:nvPicPr>
          <p:cNvPr id="14" name="图片 13"/>
          <p:cNvPicPr>
            <a:picLocks noChangeAspect="1"/>
          </p:cNvPicPr>
          <p:nvPr/>
        </p:nvPicPr>
        <p:blipFill>
          <a:blip r:embed="rId9"/>
          <a:stretch>
            <a:fillRect/>
          </a:stretch>
        </p:blipFill>
        <p:spPr>
          <a:xfrm>
            <a:off x="265991" y="5774829"/>
            <a:ext cx="5147084" cy="440479"/>
          </a:xfrm>
          <a:prstGeom prst="rect">
            <a:avLst/>
          </a:prstGeom>
        </p:spPr>
      </p:pic>
      <p:sp>
        <p:nvSpPr>
          <p:cNvPr id="4" name="矩形 3"/>
          <p:cNvSpPr/>
          <p:nvPr/>
        </p:nvSpPr>
        <p:spPr>
          <a:xfrm>
            <a:off x="405082" y="798201"/>
            <a:ext cx="8027765" cy="369332"/>
          </a:xfrm>
          <a:prstGeom prst="rect">
            <a:avLst/>
          </a:prstGeom>
        </p:spPr>
        <p:txBody>
          <a:bodyPr wrap="square">
            <a:spAutoFit/>
          </a:bodyPr>
          <a:lstStyle/>
          <a:p>
            <a:r>
              <a:rPr lang="zh-CN" altLang="en-US" dirty="0"/>
              <a:t>http://fourier.eng.hmc.edu/e161/lectures/gaussianprocess/node5.html</a:t>
            </a:r>
          </a:p>
        </p:txBody>
      </p:sp>
      <p:sp>
        <p:nvSpPr>
          <p:cNvPr id="15" name="矩形 14"/>
          <p:cNvSpPr/>
          <p:nvPr/>
        </p:nvSpPr>
        <p:spPr>
          <a:xfrm>
            <a:off x="3164815" y="3996517"/>
            <a:ext cx="5375335" cy="707886"/>
          </a:xfrm>
          <a:prstGeom prst="rect">
            <a:avLst/>
          </a:prstGeom>
          <a:solidFill>
            <a:srgbClr val="FFC000"/>
          </a:solidFill>
        </p:spPr>
        <p:txBody>
          <a:bodyPr wrap="square">
            <a:spAutoFit/>
          </a:bodyPr>
          <a:lstStyle/>
          <a:p>
            <a:r>
              <a:rPr lang="zh-CN" altLang="en-US" sz="2000" b="1" dirty="0">
                <a:latin typeface="宋体" panose="02010600030101010101" pitchFamily="2" charset="-122"/>
              </a:rPr>
              <a:t>多元正态分布任意分量组合构成的条件分布仍然服从正态分布</a:t>
            </a:r>
            <a:endParaRPr lang="en-US" altLang="zh-CN" sz="2000" b="1" dirty="0">
              <a:latin typeface="宋体" panose="02010600030101010101" pitchFamily="2" charset="-122"/>
            </a:endParaRPr>
          </a:p>
        </p:txBody>
      </p:sp>
      <p:sp>
        <p:nvSpPr>
          <p:cNvPr id="16" name="矩形 15"/>
          <p:cNvSpPr/>
          <p:nvPr/>
        </p:nvSpPr>
        <p:spPr>
          <a:xfrm>
            <a:off x="3164815" y="3271126"/>
            <a:ext cx="5375335" cy="400110"/>
          </a:xfrm>
          <a:prstGeom prst="rect">
            <a:avLst/>
          </a:prstGeom>
          <a:solidFill>
            <a:srgbClr val="FFC000"/>
          </a:solidFill>
        </p:spPr>
        <p:txBody>
          <a:bodyPr wrap="square">
            <a:spAutoFit/>
          </a:bodyPr>
          <a:lstStyle/>
          <a:p>
            <a:r>
              <a:rPr lang="zh-CN" altLang="en-US" sz="2000" b="1" dirty="0">
                <a:latin typeface="宋体" panose="02010600030101010101" pitchFamily="2" charset="-122"/>
              </a:rPr>
              <a:t>多元正态分布任意分量仍然服从正态分布</a:t>
            </a:r>
            <a:endParaRPr lang="en-US" altLang="zh-CN" sz="2000" b="1" dirty="0">
              <a:latin typeface="宋体" panose="02010600030101010101" pitchFamily="2" charset="-122"/>
            </a:endParaRPr>
          </a:p>
        </p:txBody>
      </p:sp>
      <p:graphicFrame>
        <p:nvGraphicFramePr>
          <p:cNvPr id="17" name="对象 16"/>
          <p:cNvGraphicFramePr>
            <a:graphicFrameLocks noChangeAspect="1"/>
          </p:cNvGraphicFramePr>
          <p:nvPr/>
        </p:nvGraphicFramePr>
        <p:xfrm>
          <a:off x="6225486" y="4981102"/>
          <a:ext cx="2767012" cy="1098550"/>
        </p:xfrm>
        <a:graphic>
          <a:graphicData uri="http://schemas.openxmlformats.org/presentationml/2006/ole">
            <mc:AlternateContent xmlns:mc="http://schemas.openxmlformats.org/markup-compatibility/2006">
              <mc:Choice xmlns:v="urn:schemas-microsoft-com:vml" Requires="v">
                <p:oleObj spid="_x0000_s901324" name="公式" r:id="rId10" imgW="44500800" imgH="17678400" progId="Equation.3">
                  <p:embed/>
                </p:oleObj>
              </mc:Choice>
              <mc:Fallback>
                <p:oleObj name="公式" r:id="rId10" imgW="44500800" imgH="17678400" progId="Equation.3">
                  <p:embed/>
                  <p:pic>
                    <p:nvPicPr>
                      <p:cNvPr id="0" name="图片 901317"/>
                      <p:cNvPicPr/>
                      <p:nvPr/>
                    </p:nvPicPr>
                    <p:blipFill>
                      <a:blip r:embed="rId11"/>
                      <a:stretch>
                        <a:fillRect/>
                      </a:stretch>
                    </p:blipFill>
                    <p:spPr>
                      <a:xfrm>
                        <a:off x="6225486" y="4981102"/>
                        <a:ext cx="2767012" cy="1098550"/>
                      </a:xfrm>
                      <a:prstGeom prst="rect">
                        <a:avLst/>
                      </a:prstGeom>
                      <a:solidFill>
                        <a:srgbClr val="FFC000"/>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6675" y="79048"/>
            <a:ext cx="9144000" cy="646331"/>
          </a:xfrm>
          <a:prstGeom prst="rect">
            <a:avLst/>
          </a:prstGeom>
        </p:spPr>
        <p:txBody>
          <a:bodyPr wrap="square">
            <a:spAutoFit/>
          </a:bodyPr>
          <a:lstStyle/>
          <a:p>
            <a:pPr algn="ctr"/>
            <a:r>
              <a:rPr lang="zh-CN" altLang="en-US" sz="3600" b="1" dirty="0">
                <a:latin typeface="微软雅黑" panose="020B0503020204020204" pitchFamily="34" charset="-122"/>
                <a:ea typeface="微软雅黑" panose="020B0503020204020204" pitchFamily="34" charset="-122"/>
              </a:rPr>
              <a:t>内生变量：</a:t>
            </a:r>
            <a:r>
              <a:rPr lang="en-US" altLang="zh-CN" sz="3600" b="1" dirty="0" err="1">
                <a:latin typeface="微软雅黑" panose="020B0503020204020204" pitchFamily="34" charset="-122"/>
                <a:ea typeface="微软雅黑" panose="020B0503020204020204" pitchFamily="34" charset="-122"/>
              </a:rPr>
              <a:t>eregress</a:t>
            </a:r>
            <a:r>
              <a:rPr lang="en-US" altLang="zh-CN" sz="3600" b="1" dirty="0">
                <a:latin typeface="微软雅黑" panose="020B0503020204020204" pitchFamily="34" charset="-122"/>
                <a:ea typeface="微软雅黑" panose="020B0503020204020204" pitchFamily="34" charset="-122"/>
              </a:rPr>
              <a:t> y </a:t>
            </a:r>
            <a:r>
              <a:rPr lang="en-US" altLang="zh-CN" sz="3600" b="1" dirty="0" err="1">
                <a:latin typeface="微软雅黑" panose="020B0503020204020204" pitchFamily="34" charset="-122"/>
                <a:ea typeface="微软雅黑" panose="020B0503020204020204" pitchFamily="34" charset="-122"/>
              </a:rPr>
              <a:t>x,endog</a:t>
            </a:r>
            <a:r>
              <a:rPr lang="en-US" altLang="zh-CN" sz="3600" b="1" dirty="0">
                <a:latin typeface="微软雅黑" panose="020B0503020204020204" pitchFamily="34" charset="-122"/>
                <a:ea typeface="微软雅黑" panose="020B0503020204020204" pitchFamily="34" charset="-122"/>
              </a:rPr>
              <a:t>(w=z)</a:t>
            </a:r>
          </a:p>
        </p:txBody>
      </p:sp>
      <p:sp>
        <p:nvSpPr>
          <p:cNvPr id="10" name="页脚占位符 9"/>
          <p:cNvSpPr>
            <a:spLocks noGrp="1"/>
          </p:cNvSpPr>
          <p:nvPr>
            <p:ph type="ftr" sz="quarter" idx="11"/>
          </p:nvPr>
        </p:nvSpPr>
        <p:spPr/>
        <p:txBody>
          <a:bodyPr/>
          <a:lstStyle/>
          <a:p>
            <a:r>
              <a:rPr lang="zh-CN" altLang="en-US" dirty="0"/>
              <a:t>中国人民大学，陈传波</a:t>
            </a:r>
          </a:p>
        </p:txBody>
      </p:sp>
      <p:sp>
        <p:nvSpPr>
          <p:cNvPr id="13" name="日期占位符 12"/>
          <p:cNvSpPr>
            <a:spLocks noGrp="1"/>
          </p:cNvSpPr>
          <p:nvPr>
            <p:ph type="dt" sz="half" idx="10"/>
          </p:nvPr>
        </p:nvSpPr>
        <p:spPr/>
        <p:txBody>
          <a:bodyPr/>
          <a:lstStyle/>
          <a:p>
            <a:fld id="{49ED3173-9AD2-4E5F-AFB6-E1EDBEB5AAAA}" type="datetime1">
              <a:rPr lang="zh-CN" altLang="en-US" smtClean="0"/>
              <a:t>2021/3/2</a:t>
            </a:fld>
            <a:endParaRPr lang="zh-CN" altLang="en-US"/>
          </a:p>
        </p:txBody>
      </p:sp>
      <p:sp>
        <p:nvSpPr>
          <p:cNvPr id="14" name="灯片编号占位符 13"/>
          <p:cNvSpPr>
            <a:spLocks noGrp="1"/>
          </p:cNvSpPr>
          <p:nvPr>
            <p:ph type="sldNum" sz="quarter" idx="12"/>
          </p:nvPr>
        </p:nvSpPr>
        <p:spPr/>
        <p:txBody>
          <a:bodyPr/>
          <a:lstStyle/>
          <a:p>
            <a:fld id="{56EE4887-718C-4F6C-B633-5C6D1B02979E}" type="slidenum">
              <a:rPr lang="zh-CN" altLang="en-US" smtClean="0"/>
              <a:t>162</a:t>
            </a:fld>
            <a:endParaRPr lang="zh-CN" altLang="en-US" dirty="0"/>
          </a:p>
        </p:txBody>
      </p:sp>
      <p:graphicFrame>
        <p:nvGraphicFramePr>
          <p:cNvPr id="15" name="对象 14"/>
          <p:cNvGraphicFramePr>
            <a:graphicFrameLocks noChangeAspect="1"/>
          </p:cNvGraphicFramePr>
          <p:nvPr/>
        </p:nvGraphicFramePr>
        <p:xfrm>
          <a:off x="477096" y="975984"/>
          <a:ext cx="2790765" cy="1784990"/>
        </p:xfrm>
        <a:graphic>
          <a:graphicData uri="http://schemas.openxmlformats.org/presentationml/2006/ole">
            <mc:AlternateContent xmlns:mc="http://schemas.openxmlformats.org/markup-compatibility/2006">
              <mc:Choice xmlns:v="urn:schemas-microsoft-com:vml" Requires="v">
                <p:oleObj spid="_x0000_s916095" name="公式" r:id="rId4" imgW="35356800" imgH="22555200" progId="Equation.3">
                  <p:embed/>
                </p:oleObj>
              </mc:Choice>
              <mc:Fallback>
                <p:oleObj name="公式" r:id="rId4" imgW="35356800" imgH="22555200" progId="Equation.3">
                  <p:embed/>
                  <p:pic>
                    <p:nvPicPr>
                      <p:cNvPr id="0" name="图片 916072"/>
                      <p:cNvPicPr>
                        <a:picLocks noChangeAspect="1" noChangeArrowheads="1"/>
                      </p:cNvPicPr>
                      <p:nvPr/>
                    </p:nvPicPr>
                    <p:blipFill>
                      <a:blip r:embed="rId5"/>
                      <a:srcRect/>
                      <a:stretch>
                        <a:fillRect/>
                      </a:stretch>
                    </p:blipFill>
                    <p:spPr bwMode="auto">
                      <a:xfrm>
                        <a:off x="477096" y="975984"/>
                        <a:ext cx="2790765" cy="1784990"/>
                      </a:xfrm>
                      <a:prstGeom prst="rect">
                        <a:avLst/>
                      </a:prstGeom>
                      <a:noFill/>
                    </p:spPr>
                  </p:pic>
                </p:oleObj>
              </mc:Fallback>
            </mc:AlternateContent>
          </a:graphicData>
        </a:graphic>
      </p:graphicFrame>
      <p:pic>
        <p:nvPicPr>
          <p:cNvPr id="7" name="图片 6"/>
          <p:cNvPicPr>
            <a:picLocks noChangeAspect="1"/>
          </p:cNvPicPr>
          <p:nvPr/>
        </p:nvPicPr>
        <p:blipFill>
          <a:blip r:embed="rId6"/>
          <a:stretch>
            <a:fillRect/>
          </a:stretch>
        </p:blipFill>
        <p:spPr>
          <a:xfrm>
            <a:off x="5589916" y="1969267"/>
            <a:ext cx="2868136" cy="494576"/>
          </a:xfrm>
          <a:prstGeom prst="rect">
            <a:avLst/>
          </a:prstGeom>
        </p:spPr>
      </p:pic>
      <p:pic>
        <p:nvPicPr>
          <p:cNvPr id="8" name="图片 7"/>
          <p:cNvPicPr>
            <a:picLocks noChangeAspect="1"/>
          </p:cNvPicPr>
          <p:nvPr/>
        </p:nvPicPr>
        <p:blipFill>
          <a:blip r:embed="rId7"/>
          <a:stretch>
            <a:fillRect/>
          </a:stretch>
        </p:blipFill>
        <p:spPr>
          <a:xfrm>
            <a:off x="6932811" y="946497"/>
            <a:ext cx="1777611" cy="874041"/>
          </a:xfrm>
          <a:prstGeom prst="rect">
            <a:avLst/>
          </a:prstGeom>
        </p:spPr>
      </p:pic>
      <p:pic>
        <p:nvPicPr>
          <p:cNvPr id="11" name="图片 10"/>
          <p:cNvPicPr>
            <a:picLocks noChangeAspect="1"/>
          </p:cNvPicPr>
          <p:nvPr/>
        </p:nvPicPr>
        <p:blipFill>
          <a:blip r:embed="rId8"/>
          <a:stretch>
            <a:fillRect/>
          </a:stretch>
        </p:blipFill>
        <p:spPr>
          <a:xfrm>
            <a:off x="3900302" y="902356"/>
            <a:ext cx="2740876" cy="972373"/>
          </a:xfrm>
          <a:prstGeom prst="rect">
            <a:avLst/>
          </a:prstGeom>
        </p:spPr>
      </p:pic>
      <p:graphicFrame>
        <p:nvGraphicFramePr>
          <p:cNvPr id="5" name="对象 4"/>
          <p:cNvGraphicFramePr>
            <a:graphicFrameLocks noChangeAspect="1"/>
          </p:cNvGraphicFramePr>
          <p:nvPr/>
        </p:nvGraphicFramePr>
        <p:xfrm>
          <a:off x="282784" y="3000652"/>
          <a:ext cx="4987956" cy="891078"/>
        </p:xfrm>
        <a:graphic>
          <a:graphicData uri="http://schemas.openxmlformats.org/presentationml/2006/ole">
            <mc:AlternateContent xmlns:mc="http://schemas.openxmlformats.org/markup-compatibility/2006">
              <mc:Choice xmlns:v="urn:schemas-microsoft-com:vml" Requires="v">
                <p:oleObj spid="_x0000_s916096" name="公式" r:id="rId9" imgW="64922400" imgH="11582400" progId="Equation.3">
                  <p:embed/>
                </p:oleObj>
              </mc:Choice>
              <mc:Fallback>
                <p:oleObj name="公式" r:id="rId9" imgW="64922400" imgH="11582400" progId="Equation.3">
                  <p:embed/>
                  <p:pic>
                    <p:nvPicPr>
                      <p:cNvPr id="0" name="图片 916073"/>
                      <p:cNvPicPr/>
                      <p:nvPr/>
                    </p:nvPicPr>
                    <p:blipFill>
                      <a:blip r:embed="rId10"/>
                      <a:stretch>
                        <a:fillRect/>
                      </a:stretch>
                    </p:blipFill>
                    <p:spPr>
                      <a:xfrm>
                        <a:off x="282784" y="3000652"/>
                        <a:ext cx="4987956" cy="891078"/>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288928" y="4881824"/>
          <a:ext cx="7532688" cy="449262"/>
        </p:xfrm>
        <a:graphic>
          <a:graphicData uri="http://schemas.openxmlformats.org/presentationml/2006/ole">
            <mc:AlternateContent xmlns:mc="http://schemas.openxmlformats.org/markup-compatibility/2006">
              <mc:Choice xmlns:v="urn:schemas-microsoft-com:vml" Requires="v">
                <p:oleObj spid="_x0000_s916097" name="公式" r:id="rId11" imgW="102412800" imgH="6096000" progId="Equation.3">
                  <p:embed/>
                </p:oleObj>
              </mc:Choice>
              <mc:Fallback>
                <p:oleObj name="公式" r:id="rId11" imgW="102412800" imgH="6096000" progId="Equation.3">
                  <p:embed/>
                  <p:pic>
                    <p:nvPicPr>
                      <p:cNvPr id="0" name="图片 916074"/>
                      <p:cNvPicPr/>
                      <p:nvPr/>
                    </p:nvPicPr>
                    <p:blipFill>
                      <a:blip r:embed="rId12"/>
                      <a:stretch>
                        <a:fillRect/>
                      </a:stretch>
                    </p:blipFill>
                    <p:spPr>
                      <a:xfrm>
                        <a:off x="288928" y="4881824"/>
                        <a:ext cx="7532688" cy="449262"/>
                      </a:xfrm>
                      <a:prstGeom prst="rect">
                        <a:avLst/>
                      </a:prstGeom>
                    </p:spPr>
                  </p:pic>
                </p:oleObj>
              </mc:Fallback>
            </mc:AlternateContent>
          </a:graphicData>
        </a:graphic>
      </p:graphicFrame>
      <p:pic>
        <p:nvPicPr>
          <p:cNvPr id="16" name="图片 15"/>
          <p:cNvPicPr>
            <a:picLocks noChangeAspect="1"/>
          </p:cNvPicPr>
          <p:nvPr/>
        </p:nvPicPr>
        <p:blipFill>
          <a:blip r:embed="rId13"/>
          <a:stretch>
            <a:fillRect/>
          </a:stretch>
        </p:blipFill>
        <p:spPr>
          <a:xfrm>
            <a:off x="5058290" y="2579157"/>
            <a:ext cx="3749041" cy="320837"/>
          </a:xfrm>
          <a:prstGeom prst="rect">
            <a:avLst/>
          </a:prstGeom>
        </p:spPr>
      </p:pic>
      <p:graphicFrame>
        <p:nvGraphicFramePr>
          <p:cNvPr id="9" name="对象 8"/>
          <p:cNvGraphicFramePr>
            <a:graphicFrameLocks noChangeAspect="1"/>
          </p:cNvGraphicFramePr>
          <p:nvPr/>
        </p:nvGraphicFramePr>
        <p:xfrm>
          <a:off x="268901" y="5486400"/>
          <a:ext cx="5656262" cy="1371600"/>
        </p:xfrm>
        <a:graphic>
          <a:graphicData uri="http://schemas.openxmlformats.org/presentationml/2006/ole">
            <mc:AlternateContent xmlns:mc="http://schemas.openxmlformats.org/markup-compatibility/2006">
              <mc:Choice xmlns:v="urn:schemas-microsoft-com:vml" Requires="v">
                <p:oleObj spid="_x0000_s916098" name="公式" r:id="rId14" imgW="71628000" imgH="17373600" progId="Equation.3">
                  <p:embed/>
                </p:oleObj>
              </mc:Choice>
              <mc:Fallback>
                <p:oleObj name="公式" r:id="rId14" imgW="71628000" imgH="17373600" progId="Equation.3">
                  <p:embed/>
                  <p:pic>
                    <p:nvPicPr>
                      <p:cNvPr id="0" name="图片 916075"/>
                      <p:cNvPicPr/>
                      <p:nvPr/>
                    </p:nvPicPr>
                    <p:blipFill>
                      <a:blip r:embed="rId15"/>
                      <a:stretch>
                        <a:fillRect/>
                      </a:stretch>
                    </p:blipFill>
                    <p:spPr>
                      <a:xfrm>
                        <a:off x="268901" y="5486400"/>
                        <a:ext cx="5656262" cy="1371600"/>
                      </a:xfrm>
                      <a:prstGeom prst="rect">
                        <a:avLst/>
                      </a:prstGeom>
                      <a:solidFill>
                        <a:srgbClr val="FFC000"/>
                      </a:solidFill>
                    </p:spPr>
                  </p:pic>
                </p:oleObj>
              </mc:Fallback>
            </mc:AlternateContent>
          </a:graphicData>
        </a:graphic>
      </p:graphicFrame>
      <p:graphicFrame>
        <p:nvGraphicFramePr>
          <p:cNvPr id="12" name="对象 11"/>
          <p:cNvGraphicFramePr>
            <a:graphicFrameLocks noChangeAspect="1"/>
          </p:cNvGraphicFramePr>
          <p:nvPr/>
        </p:nvGraphicFramePr>
        <p:xfrm>
          <a:off x="445801" y="3949944"/>
          <a:ext cx="4611728" cy="838496"/>
        </p:xfrm>
        <a:graphic>
          <a:graphicData uri="http://schemas.openxmlformats.org/presentationml/2006/ole">
            <mc:AlternateContent xmlns:mc="http://schemas.openxmlformats.org/markup-compatibility/2006">
              <mc:Choice xmlns:v="urn:schemas-microsoft-com:vml" Requires="v">
                <p:oleObj spid="_x0000_s916099" name="公式" r:id="rId16" imgW="70408800" imgH="12801600" progId="Equation.3">
                  <p:embed/>
                </p:oleObj>
              </mc:Choice>
              <mc:Fallback>
                <p:oleObj name="公式" r:id="rId16" imgW="70408800" imgH="12801600" progId="Equation.3">
                  <p:embed/>
                  <p:pic>
                    <p:nvPicPr>
                      <p:cNvPr id="0" name="图片 916076"/>
                      <p:cNvPicPr/>
                      <p:nvPr/>
                    </p:nvPicPr>
                    <p:blipFill>
                      <a:blip r:embed="rId17"/>
                      <a:stretch>
                        <a:fillRect/>
                      </a:stretch>
                    </p:blipFill>
                    <p:spPr>
                      <a:xfrm>
                        <a:off x="445801" y="3949944"/>
                        <a:ext cx="4611728" cy="838496"/>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6675" y="79048"/>
            <a:ext cx="9144000" cy="584775"/>
          </a:xfrm>
          <a:prstGeom prst="rect">
            <a:avLst/>
          </a:prstGeom>
        </p:spPr>
        <p:txBody>
          <a:bodyPr wrap="square">
            <a:spAutoFit/>
          </a:bodyPr>
          <a:lstStyle/>
          <a:p>
            <a:pPr algn="ctr"/>
            <a:r>
              <a:rPr lang="en-US" altLang="zh-CN" sz="3200" b="1" dirty="0" err="1">
                <a:latin typeface="微软雅黑" panose="020B0503020204020204" pitchFamily="34" charset="-122"/>
                <a:ea typeface="微软雅黑" panose="020B0503020204020204" pitchFamily="34" charset="-122"/>
              </a:rPr>
              <a:t>eregress</a:t>
            </a:r>
            <a:r>
              <a:rPr lang="en-US" altLang="zh-CN" sz="3200" b="1" dirty="0">
                <a:latin typeface="微软雅黑" panose="020B0503020204020204" pitchFamily="34" charset="-122"/>
                <a:ea typeface="微软雅黑" panose="020B0503020204020204" pitchFamily="34" charset="-122"/>
              </a:rPr>
              <a:t> y </a:t>
            </a:r>
            <a:r>
              <a:rPr lang="en-US" altLang="zh-CN" sz="3200" b="1" dirty="0" err="1">
                <a:latin typeface="微软雅黑" panose="020B0503020204020204" pitchFamily="34" charset="-122"/>
                <a:ea typeface="微软雅黑" panose="020B0503020204020204" pitchFamily="34" charset="-122"/>
              </a:rPr>
              <a:t>x,endog</a:t>
            </a:r>
            <a:r>
              <a:rPr lang="en-US" altLang="zh-CN" sz="3200" b="1" dirty="0">
                <a:latin typeface="微软雅黑" panose="020B0503020204020204" pitchFamily="34" charset="-122"/>
                <a:ea typeface="微软雅黑" panose="020B0503020204020204" pitchFamily="34" charset="-122"/>
              </a:rPr>
              <a:t>(w=z)</a:t>
            </a:r>
            <a:r>
              <a:rPr lang="zh-CN" altLang="en-US" sz="3200" b="1" dirty="0">
                <a:latin typeface="微软雅黑" panose="020B0503020204020204" pitchFamily="34" charset="-122"/>
                <a:ea typeface="微软雅黑" panose="020B0503020204020204" pitchFamily="34" charset="-122"/>
              </a:rPr>
              <a:t>：极大似然估计</a:t>
            </a:r>
            <a:endParaRPr lang="en-US" altLang="zh-CN" sz="3200" b="1" dirty="0">
              <a:latin typeface="微软雅黑" panose="020B0503020204020204" pitchFamily="34" charset="-122"/>
              <a:ea typeface="微软雅黑" panose="020B0503020204020204" pitchFamily="34" charset="-122"/>
            </a:endParaRPr>
          </a:p>
        </p:txBody>
      </p:sp>
      <p:sp>
        <p:nvSpPr>
          <p:cNvPr id="10" name="页脚占位符 9"/>
          <p:cNvSpPr>
            <a:spLocks noGrp="1"/>
          </p:cNvSpPr>
          <p:nvPr>
            <p:ph type="ftr" sz="quarter" idx="11"/>
          </p:nvPr>
        </p:nvSpPr>
        <p:spPr>
          <a:xfrm>
            <a:off x="3091980" y="6492875"/>
            <a:ext cx="3086100" cy="365125"/>
          </a:xfrm>
        </p:spPr>
        <p:txBody>
          <a:bodyPr/>
          <a:lstStyle/>
          <a:p>
            <a:r>
              <a:rPr lang="zh-CN" altLang="en-US" dirty="0"/>
              <a:t>中国人民大学，陈传波</a:t>
            </a:r>
          </a:p>
        </p:txBody>
      </p:sp>
      <p:sp>
        <p:nvSpPr>
          <p:cNvPr id="13" name="日期占位符 12"/>
          <p:cNvSpPr>
            <a:spLocks noGrp="1"/>
          </p:cNvSpPr>
          <p:nvPr>
            <p:ph type="dt" sz="half" idx="10"/>
          </p:nvPr>
        </p:nvSpPr>
        <p:spPr>
          <a:xfrm>
            <a:off x="559639" y="6492874"/>
            <a:ext cx="2057400" cy="365125"/>
          </a:xfrm>
        </p:spPr>
        <p:txBody>
          <a:bodyPr/>
          <a:lstStyle/>
          <a:p>
            <a:fld id="{49ED3173-9AD2-4E5F-AFB6-E1EDBEB5AAAA}" type="datetime1">
              <a:rPr lang="zh-CN" altLang="en-US" smtClean="0"/>
              <a:t>2021/3/2</a:t>
            </a:fld>
            <a:endParaRPr lang="zh-CN" altLang="en-US"/>
          </a:p>
        </p:txBody>
      </p:sp>
      <p:sp>
        <p:nvSpPr>
          <p:cNvPr id="14" name="灯片编号占位符 13"/>
          <p:cNvSpPr>
            <a:spLocks noGrp="1"/>
          </p:cNvSpPr>
          <p:nvPr>
            <p:ph type="sldNum" sz="quarter" idx="12"/>
          </p:nvPr>
        </p:nvSpPr>
        <p:spPr/>
        <p:txBody>
          <a:bodyPr/>
          <a:lstStyle/>
          <a:p>
            <a:fld id="{56EE4887-718C-4F6C-B633-5C6D1B02979E}" type="slidenum">
              <a:rPr lang="zh-CN" altLang="en-US" smtClean="0"/>
              <a:t>163</a:t>
            </a:fld>
            <a:endParaRPr lang="zh-CN" altLang="en-US" dirty="0"/>
          </a:p>
        </p:txBody>
      </p:sp>
      <p:graphicFrame>
        <p:nvGraphicFramePr>
          <p:cNvPr id="15" name="对象 14"/>
          <p:cNvGraphicFramePr>
            <a:graphicFrameLocks noChangeAspect="1"/>
          </p:cNvGraphicFramePr>
          <p:nvPr/>
        </p:nvGraphicFramePr>
        <p:xfrm>
          <a:off x="2392646" y="1010616"/>
          <a:ext cx="2532063" cy="1631950"/>
        </p:xfrm>
        <a:graphic>
          <a:graphicData uri="http://schemas.openxmlformats.org/presentationml/2006/ole">
            <mc:AlternateContent xmlns:mc="http://schemas.openxmlformats.org/markup-compatibility/2006">
              <mc:Choice xmlns:v="urn:schemas-microsoft-com:vml" Requires="v">
                <p:oleObj spid="_x0000_s903740" name="公式" r:id="rId4" imgW="35052000" imgH="22555200" progId="Equation.3">
                  <p:embed/>
                </p:oleObj>
              </mc:Choice>
              <mc:Fallback>
                <p:oleObj name="公式" r:id="rId4" imgW="35052000" imgH="22555200" progId="Equation.3">
                  <p:embed/>
                  <p:pic>
                    <p:nvPicPr>
                      <p:cNvPr id="0" name="图片 903725"/>
                      <p:cNvPicPr>
                        <a:picLocks noChangeAspect="1" noChangeArrowheads="1"/>
                      </p:cNvPicPr>
                      <p:nvPr/>
                    </p:nvPicPr>
                    <p:blipFill>
                      <a:blip r:embed="rId5"/>
                      <a:srcRect/>
                      <a:stretch>
                        <a:fillRect/>
                      </a:stretch>
                    </p:blipFill>
                    <p:spPr bwMode="auto">
                      <a:xfrm>
                        <a:off x="2392646" y="1010616"/>
                        <a:ext cx="2532063" cy="1631950"/>
                      </a:xfrm>
                      <a:prstGeom prst="rect">
                        <a:avLst/>
                      </a:prstGeom>
                      <a:noFill/>
                    </p:spPr>
                  </p:pic>
                </p:oleObj>
              </mc:Fallback>
            </mc:AlternateContent>
          </a:graphicData>
        </a:graphic>
      </p:graphicFrame>
      <p:graphicFrame>
        <p:nvGraphicFramePr>
          <p:cNvPr id="9" name="对象 8"/>
          <p:cNvGraphicFramePr>
            <a:graphicFrameLocks noChangeAspect="1"/>
          </p:cNvGraphicFramePr>
          <p:nvPr/>
        </p:nvGraphicFramePr>
        <p:xfrm>
          <a:off x="664692" y="4778268"/>
          <a:ext cx="7940675" cy="1227138"/>
        </p:xfrm>
        <a:graphic>
          <a:graphicData uri="http://schemas.openxmlformats.org/presentationml/2006/ole">
            <mc:AlternateContent xmlns:mc="http://schemas.openxmlformats.org/markup-compatibility/2006">
              <mc:Choice xmlns:v="urn:schemas-microsoft-com:vml" Requires="v">
                <p:oleObj spid="_x0000_s903741" name="公式" r:id="rId6" imgW="120396000" imgH="18592800" progId="Equation.3">
                  <p:embed/>
                </p:oleObj>
              </mc:Choice>
              <mc:Fallback>
                <p:oleObj name="公式" r:id="rId6" imgW="120396000" imgH="18592800" progId="Equation.3">
                  <p:embed/>
                  <p:pic>
                    <p:nvPicPr>
                      <p:cNvPr id="0" name="图片 903726"/>
                      <p:cNvPicPr/>
                      <p:nvPr/>
                    </p:nvPicPr>
                    <p:blipFill>
                      <a:blip r:embed="rId7"/>
                      <a:stretch>
                        <a:fillRect/>
                      </a:stretch>
                    </p:blipFill>
                    <p:spPr>
                      <a:xfrm>
                        <a:off x="664692" y="4778268"/>
                        <a:ext cx="7940675" cy="1227138"/>
                      </a:xfrm>
                      <a:prstGeom prst="rect">
                        <a:avLst/>
                      </a:prstGeom>
                    </p:spPr>
                  </p:pic>
                </p:oleObj>
              </mc:Fallback>
            </mc:AlternateContent>
          </a:graphicData>
        </a:graphic>
      </p:graphicFrame>
      <p:graphicFrame>
        <p:nvGraphicFramePr>
          <p:cNvPr id="3" name="对象 2"/>
          <p:cNvGraphicFramePr>
            <a:graphicFrameLocks noChangeAspect="1"/>
          </p:cNvGraphicFramePr>
          <p:nvPr/>
        </p:nvGraphicFramePr>
        <p:xfrm>
          <a:off x="2266470" y="2885842"/>
          <a:ext cx="2831782" cy="1505003"/>
        </p:xfrm>
        <a:graphic>
          <a:graphicData uri="http://schemas.openxmlformats.org/presentationml/2006/ole">
            <mc:AlternateContent xmlns:mc="http://schemas.openxmlformats.org/markup-compatibility/2006">
              <mc:Choice xmlns:v="urn:schemas-microsoft-com:vml" Requires="v">
                <p:oleObj spid="_x0000_s903742" name="公式" r:id="rId8" imgW="43586400" imgH="23164800" progId="Equation.3">
                  <p:embed/>
                </p:oleObj>
              </mc:Choice>
              <mc:Fallback>
                <p:oleObj name="公式" r:id="rId8" imgW="43586400" imgH="23164800" progId="Equation.3">
                  <p:embed/>
                  <p:pic>
                    <p:nvPicPr>
                      <p:cNvPr id="0" name="图片 903727"/>
                      <p:cNvPicPr/>
                      <p:nvPr/>
                    </p:nvPicPr>
                    <p:blipFill>
                      <a:blip r:embed="rId9"/>
                      <a:stretch>
                        <a:fillRect/>
                      </a:stretch>
                    </p:blipFill>
                    <p:spPr>
                      <a:xfrm>
                        <a:off x="2266470" y="2885842"/>
                        <a:ext cx="2831782" cy="1505003"/>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6675" y="79048"/>
            <a:ext cx="9144000" cy="584775"/>
          </a:xfrm>
          <a:prstGeom prst="rect">
            <a:avLst/>
          </a:prstGeom>
        </p:spPr>
        <p:txBody>
          <a:bodyPr wrap="square">
            <a:spAutoFit/>
          </a:bodyPr>
          <a:lstStyle/>
          <a:p>
            <a:pPr algn="ctr"/>
            <a:r>
              <a:rPr lang="en-US" altLang="zh-CN" sz="3200" b="1" dirty="0" err="1">
                <a:latin typeface="微软雅黑" panose="020B0503020204020204" pitchFamily="34" charset="-122"/>
                <a:ea typeface="微软雅黑" panose="020B0503020204020204" pitchFamily="34" charset="-122"/>
              </a:rPr>
              <a:t>eregress</a:t>
            </a:r>
            <a:r>
              <a:rPr lang="en-US" altLang="zh-CN" sz="3200" b="1" dirty="0">
                <a:latin typeface="微软雅黑" panose="020B0503020204020204" pitchFamily="34" charset="-122"/>
                <a:ea typeface="微软雅黑" panose="020B0503020204020204" pitchFamily="34" charset="-122"/>
              </a:rPr>
              <a:t> y </a:t>
            </a:r>
            <a:r>
              <a:rPr lang="en-US" altLang="zh-CN" sz="3200" b="1" dirty="0" err="1">
                <a:latin typeface="微软雅黑" panose="020B0503020204020204" pitchFamily="34" charset="-122"/>
                <a:ea typeface="微软雅黑" panose="020B0503020204020204" pitchFamily="34" charset="-122"/>
              </a:rPr>
              <a:t>x,endog</a:t>
            </a:r>
            <a:r>
              <a:rPr lang="en-US" altLang="zh-CN" sz="3200" b="1" dirty="0">
                <a:latin typeface="微软雅黑" panose="020B0503020204020204" pitchFamily="34" charset="-122"/>
                <a:ea typeface="微软雅黑" panose="020B0503020204020204" pitchFamily="34" charset="-122"/>
              </a:rPr>
              <a:t>(w=z)</a:t>
            </a:r>
            <a:r>
              <a:rPr lang="zh-CN" altLang="en-US" sz="3200" b="1" dirty="0">
                <a:latin typeface="微软雅黑" panose="020B0503020204020204" pitchFamily="34" charset="-122"/>
                <a:ea typeface="微软雅黑" panose="020B0503020204020204" pitchFamily="34" charset="-122"/>
              </a:rPr>
              <a:t>的极大似然估计</a:t>
            </a:r>
            <a:endParaRPr lang="en-US" altLang="zh-CN" sz="3200" b="1" dirty="0">
              <a:latin typeface="微软雅黑" panose="020B0503020204020204" pitchFamily="34" charset="-122"/>
              <a:ea typeface="微软雅黑" panose="020B0503020204020204" pitchFamily="34" charset="-122"/>
            </a:endParaRPr>
          </a:p>
        </p:txBody>
      </p:sp>
      <p:sp>
        <p:nvSpPr>
          <p:cNvPr id="10" name="页脚占位符 9"/>
          <p:cNvSpPr>
            <a:spLocks noGrp="1"/>
          </p:cNvSpPr>
          <p:nvPr>
            <p:ph type="ftr" sz="quarter" idx="11"/>
          </p:nvPr>
        </p:nvSpPr>
        <p:spPr>
          <a:xfrm>
            <a:off x="3091980" y="6492875"/>
            <a:ext cx="3086100" cy="365125"/>
          </a:xfrm>
        </p:spPr>
        <p:txBody>
          <a:bodyPr/>
          <a:lstStyle/>
          <a:p>
            <a:r>
              <a:rPr lang="zh-CN" altLang="en-US" dirty="0"/>
              <a:t>中国人民大学，陈传波</a:t>
            </a:r>
          </a:p>
        </p:txBody>
      </p:sp>
      <p:sp>
        <p:nvSpPr>
          <p:cNvPr id="13" name="日期占位符 12"/>
          <p:cNvSpPr>
            <a:spLocks noGrp="1"/>
          </p:cNvSpPr>
          <p:nvPr>
            <p:ph type="dt" sz="half" idx="10"/>
          </p:nvPr>
        </p:nvSpPr>
        <p:spPr>
          <a:xfrm>
            <a:off x="559639" y="6492874"/>
            <a:ext cx="2057400" cy="365125"/>
          </a:xfrm>
        </p:spPr>
        <p:txBody>
          <a:bodyPr/>
          <a:lstStyle/>
          <a:p>
            <a:fld id="{49ED3173-9AD2-4E5F-AFB6-E1EDBEB5AAAA}" type="datetime1">
              <a:rPr lang="zh-CN" altLang="en-US" smtClean="0"/>
              <a:t>2021/3/2</a:t>
            </a:fld>
            <a:endParaRPr lang="zh-CN" altLang="en-US"/>
          </a:p>
        </p:txBody>
      </p:sp>
      <p:sp>
        <p:nvSpPr>
          <p:cNvPr id="14" name="灯片编号占位符 13"/>
          <p:cNvSpPr>
            <a:spLocks noGrp="1"/>
          </p:cNvSpPr>
          <p:nvPr>
            <p:ph type="sldNum" sz="quarter" idx="12"/>
          </p:nvPr>
        </p:nvSpPr>
        <p:spPr/>
        <p:txBody>
          <a:bodyPr/>
          <a:lstStyle/>
          <a:p>
            <a:fld id="{56EE4887-718C-4F6C-B633-5C6D1B02979E}" type="slidenum">
              <a:rPr lang="zh-CN" altLang="en-US" smtClean="0"/>
              <a:t>164</a:t>
            </a:fld>
            <a:endParaRPr lang="zh-CN" altLang="en-US" dirty="0"/>
          </a:p>
        </p:txBody>
      </p:sp>
      <p:sp>
        <p:nvSpPr>
          <p:cNvPr id="11" name="矩形 10"/>
          <p:cNvSpPr/>
          <p:nvPr/>
        </p:nvSpPr>
        <p:spPr>
          <a:xfrm>
            <a:off x="0" y="674434"/>
            <a:ext cx="8770728" cy="3416320"/>
          </a:xfrm>
          <a:prstGeom prst="rect">
            <a:avLst/>
          </a:prstGeom>
          <a:solidFill>
            <a:schemeClr val="accent6">
              <a:lumMod val="40000"/>
              <a:lumOff val="60000"/>
            </a:schemeClr>
          </a:solidFill>
        </p:spPr>
        <p:txBody>
          <a:bodyPr wrap="square">
            <a:spAutoFit/>
          </a:bodyPr>
          <a:lstStyle/>
          <a:p>
            <a:r>
              <a:rPr lang="pl-PL" altLang="zh-CN" dirty="0"/>
              <a:t>clear</a:t>
            </a:r>
          </a:p>
          <a:p>
            <a:r>
              <a:rPr lang="pl-PL" altLang="zh-CN" dirty="0"/>
              <a:t>mat V = (3, 0.1, 0.2, 0.25 \ 0.1, 2, 0.3, 0.35 \ 0.2, 0.3, 1.2, 0.15 \ 0.25, 0.35, 0.15, 1.2)</a:t>
            </a:r>
          </a:p>
          <a:p>
            <a:r>
              <a:rPr lang="pl-PL" altLang="zh-CN" dirty="0"/>
              <a:t>drawnorm u v1 v2 v3, cov(V) n(1000) seed(123)</a:t>
            </a:r>
          </a:p>
          <a:p>
            <a:r>
              <a:rPr lang="pl-PL" altLang="zh-CN" dirty="0"/>
              <a:t>drawnorm x z1 z2 z3, cov(V) n(1000) seed(1)</a:t>
            </a:r>
          </a:p>
          <a:p>
            <a:r>
              <a:rPr lang="pl-PL" altLang="zh-CN" dirty="0"/>
              <a:t>g w1=z1+v1</a:t>
            </a:r>
          </a:p>
          <a:p>
            <a:r>
              <a:rPr lang="pl-PL" altLang="zh-CN" dirty="0"/>
              <a:t>g w2=-z2+v2</a:t>
            </a:r>
          </a:p>
          <a:p>
            <a:r>
              <a:rPr lang="pl-PL" altLang="zh-CN" dirty="0"/>
              <a:t>g w3=0.5*z3+v3</a:t>
            </a:r>
          </a:p>
          <a:p>
            <a:r>
              <a:rPr lang="pl-PL" altLang="zh-CN" dirty="0"/>
              <a:t>g y=x-w1+0.2*w2+3*w3+u</a:t>
            </a:r>
          </a:p>
          <a:p>
            <a:r>
              <a:rPr lang="pl-PL" altLang="zh-CN" dirty="0"/>
              <a:t>reg y x w1 w2 w3</a:t>
            </a:r>
          </a:p>
          <a:p>
            <a:r>
              <a:rPr lang="pl-PL" altLang="zh-CN" dirty="0"/>
              <a:t>eregress y x,endog(w1=z1) </a:t>
            </a:r>
            <a:r>
              <a:rPr lang="en-US" altLang="zh-CN" dirty="0"/>
              <a:t>  ///</a:t>
            </a:r>
          </a:p>
          <a:p>
            <a:r>
              <a:rPr lang="en-US" altLang="zh-CN" dirty="0"/>
              <a:t>	</a:t>
            </a:r>
            <a:r>
              <a:rPr lang="pl-PL" altLang="zh-CN" dirty="0"/>
              <a:t>endog(w2=z2) </a:t>
            </a:r>
            <a:r>
              <a:rPr lang="en-US" altLang="zh-CN" dirty="0"/>
              <a:t>     ///</a:t>
            </a:r>
          </a:p>
          <a:p>
            <a:r>
              <a:rPr lang="en-US" altLang="zh-CN" dirty="0"/>
              <a:t>	</a:t>
            </a:r>
            <a:r>
              <a:rPr lang="pl-PL" altLang="zh-CN" dirty="0"/>
              <a:t>endog(w3=z3) </a:t>
            </a:r>
            <a:endParaRPr lang="zh-CN" altLang="en-US" dirty="0"/>
          </a:p>
        </p:txBody>
      </p:sp>
      <p:pic>
        <p:nvPicPr>
          <p:cNvPr id="12" name="图片 11"/>
          <p:cNvPicPr>
            <a:picLocks noChangeAspect="1"/>
          </p:cNvPicPr>
          <p:nvPr/>
        </p:nvPicPr>
        <p:blipFill>
          <a:blip r:embed="rId4"/>
          <a:stretch>
            <a:fillRect/>
          </a:stretch>
        </p:blipFill>
        <p:spPr>
          <a:xfrm>
            <a:off x="4212027" y="1688635"/>
            <a:ext cx="4931973" cy="5180200"/>
          </a:xfrm>
          <a:prstGeom prst="rect">
            <a:avLst/>
          </a:prstGeom>
        </p:spPr>
      </p:pic>
      <p:graphicFrame>
        <p:nvGraphicFramePr>
          <p:cNvPr id="16" name="对象 15"/>
          <p:cNvGraphicFramePr>
            <a:graphicFrameLocks noChangeAspect="1"/>
          </p:cNvGraphicFramePr>
          <p:nvPr/>
        </p:nvGraphicFramePr>
        <p:xfrm>
          <a:off x="137267" y="4173425"/>
          <a:ext cx="3837289" cy="2695410"/>
        </p:xfrm>
        <a:graphic>
          <a:graphicData uri="http://schemas.openxmlformats.org/presentationml/2006/ole">
            <mc:AlternateContent xmlns:mc="http://schemas.openxmlformats.org/markup-compatibility/2006">
              <mc:Choice xmlns:v="urn:schemas-microsoft-com:vml" Requires="v">
                <p:oleObj spid="_x0000_s880876" name="公式" r:id="rId5" imgW="64312800" imgH="45110400" progId="Equation.3">
                  <p:embed/>
                </p:oleObj>
              </mc:Choice>
              <mc:Fallback>
                <p:oleObj name="公式" r:id="rId5" imgW="64312800" imgH="45110400" progId="Equation.3">
                  <p:embed/>
                  <p:pic>
                    <p:nvPicPr>
                      <p:cNvPr id="0" name="图片 880869"/>
                      <p:cNvPicPr>
                        <a:picLocks noChangeAspect="1" noChangeArrowheads="1"/>
                      </p:cNvPicPr>
                      <p:nvPr/>
                    </p:nvPicPr>
                    <p:blipFill>
                      <a:blip r:embed="rId6"/>
                      <a:srcRect/>
                      <a:stretch>
                        <a:fillRect/>
                      </a:stretch>
                    </p:blipFill>
                    <p:spPr bwMode="auto">
                      <a:xfrm>
                        <a:off x="137267" y="4173425"/>
                        <a:ext cx="3837289" cy="2695410"/>
                      </a:xfrm>
                      <a:prstGeom prst="rect">
                        <a:avLst/>
                      </a:prstGeom>
                      <a:solidFill>
                        <a:srgbClr val="FFFF00"/>
                      </a:solidFill>
                    </p:spPr>
                  </p:pic>
                </p:oleObj>
              </mc:Fallback>
            </mc:AlternateContent>
          </a:graphicData>
        </a:graphic>
      </p:graphicFrame>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188E5CE-F230-4BD1-940F-85FCBCA58052}" type="datetime1">
              <a:rPr lang="zh-CN" altLang="en-US" smtClean="0"/>
              <a:t>2021/3/2</a:t>
            </a:fld>
            <a:endParaRPr lang="zh-CN" altLang="en-US"/>
          </a:p>
        </p:txBody>
      </p:sp>
      <p:sp>
        <p:nvSpPr>
          <p:cNvPr id="3" name="页脚占位符 2"/>
          <p:cNvSpPr>
            <a:spLocks noGrp="1"/>
          </p:cNvSpPr>
          <p:nvPr>
            <p:ph type="ftr" sz="quarter" idx="11"/>
          </p:nvPr>
        </p:nvSpPr>
        <p:spPr/>
        <p:txBody>
          <a:bodyPr/>
          <a:lstStyle/>
          <a:p>
            <a:r>
              <a:rPr lang="zh-CN" altLang="en-US"/>
              <a:t>中国人民大学，陈传波</a:t>
            </a:r>
          </a:p>
        </p:txBody>
      </p:sp>
      <p:sp>
        <p:nvSpPr>
          <p:cNvPr id="4" name="矩形 3"/>
          <p:cNvSpPr/>
          <p:nvPr/>
        </p:nvSpPr>
        <p:spPr>
          <a:xfrm>
            <a:off x="628650" y="861399"/>
            <a:ext cx="5818909" cy="646331"/>
          </a:xfrm>
          <a:prstGeom prst="rect">
            <a:avLst/>
          </a:prstGeom>
        </p:spPr>
        <p:txBody>
          <a:bodyPr wrap="square">
            <a:spAutoFit/>
          </a:bodyPr>
          <a:lstStyle/>
          <a:p>
            <a:r>
              <a:rPr lang="zh-CN" altLang="en-US" dirty="0"/>
              <a:t>use </a:t>
            </a:r>
            <a:r>
              <a:rPr lang="zh-CN" altLang="en-US" dirty="0">
                <a:hlinkClick r:id="rId2"/>
              </a:rPr>
              <a:t>https://www.stata-press.com/data/r16/class10</a:t>
            </a:r>
            <a:endParaRPr lang="en-US" altLang="zh-CN" dirty="0"/>
          </a:p>
          <a:p>
            <a:r>
              <a:rPr lang="en-US" altLang="zh-CN" dirty="0" err="1"/>
              <a:t>eregress</a:t>
            </a:r>
            <a:r>
              <a:rPr lang="en-US" altLang="zh-CN" dirty="0"/>
              <a:t> </a:t>
            </a:r>
            <a:r>
              <a:rPr lang="en-US" altLang="zh-CN" dirty="0" err="1"/>
              <a:t>gpa</a:t>
            </a:r>
            <a:r>
              <a:rPr lang="en-US" altLang="zh-CN" dirty="0"/>
              <a:t> income, endogenous(</a:t>
            </a:r>
            <a:r>
              <a:rPr lang="en-US" altLang="zh-CN" dirty="0" err="1"/>
              <a:t>hsgpa</a:t>
            </a:r>
            <a:r>
              <a:rPr lang="en-US" altLang="zh-CN" dirty="0"/>
              <a:t> = income </a:t>
            </a:r>
            <a:r>
              <a:rPr lang="en-US" altLang="zh-CN" dirty="0" err="1"/>
              <a:t>i.hscomp</a:t>
            </a:r>
            <a:r>
              <a:rPr lang="en-US" altLang="zh-CN" dirty="0"/>
              <a:t>)</a:t>
            </a:r>
            <a:endParaRPr lang="zh-CN" altLang="en-US" dirty="0"/>
          </a:p>
        </p:txBody>
      </p:sp>
      <p:pic>
        <p:nvPicPr>
          <p:cNvPr id="5" name="图片 4"/>
          <p:cNvPicPr>
            <a:picLocks noChangeAspect="1"/>
          </p:cNvPicPr>
          <p:nvPr/>
        </p:nvPicPr>
        <p:blipFill>
          <a:blip r:embed="rId3"/>
          <a:stretch>
            <a:fillRect/>
          </a:stretch>
        </p:blipFill>
        <p:spPr>
          <a:xfrm>
            <a:off x="344383" y="1507730"/>
            <a:ext cx="5890161" cy="5246528"/>
          </a:xfrm>
          <a:prstGeom prst="rect">
            <a:avLst/>
          </a:prstGeom>
          <a:solidFill>
            <a:schemeClr val="bg1"/>
          </a:solidFill>
        </p:spPr>
      </p:pic>
      <p:sp>
        <p:nvSpPr>
          <p:cNvPr id="6" name="矩形 5"/>
          <p:cNvSpPr/>
          <p:nvPr/>
        </p:nvSpPr>
        <p:spPr>
          <a:xfrm>
            <a:off x="237647" y="68344"/>
            <a:ext cx="8752717" cy="584775"/>
          </a:xfrm>
          <a:prstGeom prst="rect">
            <a:avLst/>
          </a:prstGeom>
        </p:spPr>
        <p:txBody>
          <a:bodyPr wrap="none">
            <a:spAutoFit/>
          </a:bodyPr>
          <a:lstStyle/>
          <a:p>
            <a:r>
              <a:rPr lang="zh-CN" altLang="en-US" sz="3200" dirty="0"/>
              <a:t>内生变量：高中成绩hsgpa对大学成绩gpa的影响</a:t>
            </a:r>
          </a:p>
        </p:txBody>
      </p:sp>
      <p:sp>
        <p:nvSpPr>
          <p:cNvPr id="7" name="矩形 6"/>
          <p:cNvSpPr/>
          <p:nvPr/>
        </p:nvSpPr>
        <p:spPr>
          <a:xfrm>
            <a:off x="6424551" y="1029614"/>
            <a:ext cx="2719449" cy="2585323"/>
          </a:xfrm>
          <a:prstGeom prst="rect">
            <a:avLst/>
          </a:prstGeom>
        </p:spPr>
        <p:txBody>
          <a:bodyPr wrap="square">
            <a:spAutoFit/>
          </a:bodyPr>
          <a:lstStyle/>
          <a:p>
            <a:r>
              <a:rPr lang="zh-CN" altLang="en-US" dirty="0"/>
              <a:t>不可观察效应（如学生的上进心）同时影响高中成绩和大学成绩，即hsgpa为内生变量，以高中学校排名hscomp作为工具变量，</a:t>
            </a:r>
            <a:r>
              <a:rPr lang="en-US" altLang="zh-CN" dirty="0" err="1"/>
              <a:t>hscomp</a:t>
            </a:r>
            <a:r>
              <a:rPr lang="zh-CN" altLang="en-US" dirty="0"/>
              <a:t>影响到高中成绩，但不直接影响大学成绩，同时控制家庭背景income</a:t>
            </a:r>
            <a:r>
              <a:rPr lang="en-US" altLang="zh-CN" dirty="0"/>
              <a:t>.</a:t>
            </a:r>
            <a:endParaRPr lang="zh-CN" altLang="en-US" dirty="0"/>
          </a:p>
        </p:txBody>
      </p:sp>
      <p:sp>
        <p:nvSpPr>
          <p:cNvPr id="8" name="矩形 7"/>
          <p:cNvSpPr/>
          <p:nvPr/>
        </p:nvSpPr>
        <p:spPr>
          <a:xfrm>
            <a:off x="6518811" y="3783152"/>
            <a:ext cx="2471553" cy="2585323"/>
          </a:xfrm>
          <a:prstGeom prst="rect">
            <a:avLst/>
          </a:prstGeom>
        </p:spPr>
        <p:txBody>
          <a:bodyPr wrap="square">
            <a:spAutoFit/>
          </a:bodyPr>
          <a:lstStyle/>
          <a:p>
            <a:r>
              <a:rPr lang="zh-CN" altLang="en-US" dirty="0"/>
              <a:t>corr(e.hsgpa,e.gpa)=0.26并且在1%水平上显著异于零，说明不可观察的因素（误差）与高中和大学成绩均相关，存在内生性。</a:t>
            </a:r>
          </a:p>
          <a:p>
            <a:endParaRPr lang="zh-CN" altLang="en-US" dirty="0"/>
          </a:p>
          <a:p>
            <a:r>
              <a:rPr lang="zh-CN" altLang="en-US" dirty="0"/>
              <a:t>*高中成绩每增加1，大学成绩增加1.24</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188E5CE-F230-4BD1-940F-85FCBCA58052}" type="datetime1">
              <a:rPr lang="zh-CN" altLang="en-US" smtClean="0"/>
              <a:t>2021/3/2</a:t>
            </a:fld>
            <a:endParaRPr lang="zh-CN" altLang="en-US"/>
          </a:p>
        </p:txBody>
      </p:sp>
      <p:sp>
        <p:nvSpPr>
          <p:cNvPr id="3" name="页脚占位符 2"/>
          <p:cNvSpPr>
            <a:spLocks noGrp="1"/>
          </p:cNvSpPr>
          <p:nvPr>
            <p:ph type="ftr" sz="quarter" idx="11"/>
          </p:nvPr>
        </p:nvSpPr>
        <p:spPr/>
        <p:txBody>
          <a:bodyPr/>
          <a:lstStyle/>
          <a:p>
            <a:r>
              <a:rPr lang="zh-CN" altLang="en-US"/>
              <a:t>中国人民大学，陈传波</a:t>
            </a:r>
          </a:p>
        </p:txBody>
      </p:sp>
      <p:sp>
        <p:nvSpPr>
          <p:cNvPr id="4" name="矩形 3"/>
          <p:cNvSpPr/>
          <p:nvPr/>
        </p:nvSpPr>
        <p:spPr>
          <a:xfrm>
            <a:off x="628650" y="861399"/>
            <a:ext cx="6686550" cy="646331"/>
          </a:xfrm>
          <a:prstGeom prst="rect">
            <a:avLst/>
          </a:prstGeom>
        </p:spPr>
        <p:txBody>
          <a:bodyPr wrap="square">
            <a:spAutoFit/>
          </a:bodyPr>
          <a:lstStyle/>
          <a:p>
            <a:r>
              <a:rPr lang="zh-CN" altLang="en-US" dirty="0"/>
              <a:t>use </a:t>
            </a:r>
            <a:r>
              <a:rPr lang="zh-CN" altLang="en-US" dirty="0">
                <a:hlinkClick r:id="rId2"/>
              </a:rPr>
              <a:t>https://www.stata-press.com/data/r16/class10</a:t>
            </a:r>
            <a:endParaRPr lang="en-US" altLang="zh-CN" dirty="0"/>
          </a:p>
          <a:p>
            <a:r>
              <a:rPr lang="en-US" altLang="zh-CN" dirty="0" err="1">
                <a:solidFill>
                  <a:srgbClr val="FF0000"/>
                </a:solidFill>
              </a:rPr>
              <a:t>eintreg</a:t>
            </a:r>
            <a:r>
              <a:rPr lang="en-US" altLang="zh-CN" dirty="0">
                <a:solidFill>
                  <a:srgbClr val="FF0000"/>
                </a:solidFill>
              </a:rPr>
              <a:t> </a:t>
            </a:r>
            <a:r>
              <a:rPr lang="en-US" altLang="zh-CN" dirty="0" err="1">
                <a:solidFill>
                  <a:srgbClr val="FF0000"/>
                </a:solidFill>
              </a:rPr>
              <a:t>gpal</a:t>
            </a:r>
            <a:r>
              <a:rPr lang="en-US" altLang="zh-CN" dirty="0">
                <a:solidFill>
                  <a:srgbClr val="FF0000"/>
                </a:solidFill>
              </a:rPr>
              <a:t> </a:t>
            </a:r>
            <a:r>
              <a:rPr lang="en-US" altLang="zh-CN" dirty="0" err="1">
                <a:solidFill>
                  <a:srgbClr val="FF0000"/>
                </a:solidFill>
              </a:rPr>
              <a:t>gpau</a:t>
            </a:r>
            <a:r>
              <a:rPr lang="en-US" altLang="zh-CN" dirty="0">
                <a:solidFill>
                  <a:srgbClr val="FF0000"/>
                </a:solidFill>
              </a:rPr>
              <a:t> </a:t>
            </a:r>
            <a:r>
              <a:rPr lang="en-US" altLang="zh-CN" dirty="0"/>
              <a:t>income, endogenous(</a:t>
            </a:r>
            <a:r>
              <a:rPr lang="en-US" altLang="zh-CN" dirty="0" err="1"/>
              <a:t>hsgpa</a:t>
            </a:r>
            <a:r>
              <a:rPr lang="en-US" altLang="zh-CN" dirty="0"/>
              <a:t> = income </a:t>
            </a:r>
            <a:r>
              <a:rPr lang="en-US" altLang="zh-CN" dirty="0" err="1"/>
              <a:t>i.hscomp</a:t>
            </a:r>
            <a:r>
              <a:rPr lang="en-US" altLang="zh-CN" dirty="0"/>
              <a:t>)</a:t>
            </a:r>
            <a:endParaRPr lang="zh-CN" altLang="en-US" dirty="0"/>
          </a:p>
        </p:txBody>
      </p:sp>
      <p:sp>
        <p:nvSpPr>
          <p:cNvPr id="6" name="矩形 5"/>
          <p:cNvSpPr/>
          <p:nvPr/>
        </p:nvSpPr>
        <p:spPr>
          <a:xfrm>
            <a:off x="195641" y="68344"/>
            <a:ext cx="9163086" cy="584775"/>
          </a:xfrm>
          <a:prstGeom prst="rect">
            <a:avLst/>
          </a:prstGeom>
        </p:spPr>
        <p:txBody>
          <a:bodyPr wrap="none">
            <a:spAutoFit/>
          </a:bodyPr>
          <a:lstStyle/>
          <a:p>
            <a:r>
              <a:rPr lang="zh-CN" altLang="en-US" sz="3200" dirty="0"/>
              <a:t>区间因变量：高中成绩hsgpa对大学成绩gpa的影响</a:t>
            </a:r>
          </a:p>
        </p:txBody>
      </p:sp>
      <p:sp>
        <p:nvSpPr>
          <p:cNvPr id="7" name="矩形 6"/>
          <p:cNvSpPr/>
          <p:nvPr/>
        </p:nvSpPr>
        <p:spPr>
          <a:xfrm>
            <a:off x="498022" y="4048027"/>
            <a:ext cx="7779080" cy="2031325"/>
          </a:xfrm>
          <a:prstGeom prst="rect">
            <a:avLst/>
          </a:prstGeom>
        </p:spPr>
        <p:txBody>
          <a:bodyPr wrap="square">
            <a:spAutoFit/>
          </a:bodyPr>
          <a:lstStyle/>
          <a:p>
            <a:r>
              <a:rPr lang="zh-CN" altLang="en-US" dirty="0"/>
              <a:t>*入校时</a:t>
            </a:r>
            <a:r>
              <a:rPr lang="en-US" altLang="zh-CN" dirty="0"/>
              <a:t>2500</a:t>
            </a:r>
            <a:r>
              <a:rPr lang="zh-CN" altLang="en-US" dirty="0"/>
              <a:t>名学生，由于中途退学，最终只有</a:t>
            </a:r>
            <a:r>
              <a:rPr lang="en-US" altLang="zh-CN" dirty="0"/>
              <a:t>1500</a:t>
            </a:r>
            <a:r>
              <a:rPr lang="zh-CN" altLang="en-US" dirty="0"/>
              <a:t>名毕业，样本选择</a:t>
            </a:r>
          </a:p>
          <a:p>
            <a:r>
              <a:rPr lang="zh-CN" altLang="en-US" dirty="0"/>
              <a:t>*必须找到影响他是否退学（观察不到因变量），但不直接影响其</a:t>
            </a:r>
            <a:r>
              <a:rPr lang="en-US" altLang="zh-CN" dirty="0"/>
              <a:t>GPA</a:t>
            </a:r>
            <a:r>
              <a:rPr lang="zh-CN" altLang="en-US" dirty="0"/>
              <a:t>的变量</a:t>
            </a:r>
          </a:p>
          <a:p>
            <a:r>
              <a:rPr lang="zh-CN" altLang="en-US" dirty="0"/>
              <a:t>*若他的高中同宿舍的同学和他都上了同一所大学，那么他退学的概率会降低</a:t>
            </a:r>
          </a:p>
          <a:p>
            <a:r>
              <a:rPr lang="zh-CN" altLang="en-US" dirty="0"/>
              <a:t>*另一个</a:t>
            </a:r>
            <a:r>
              <a:rPr lang="en-US" altLang="zh-CN" dirty="0"/>
              <a:t>program</a:t>
            </a:r>
            <a:r>
              <a:rPr lang="zh-CN" altLang="en-US" dirty="0"/>
              <a:t>是否参与挽留项目？</a:t>
            </a:r>
          </a:p>
          <a:p>
            <a:r>
              <a:rPr lang="en-US" altLang="zh-CN" dirty="0" err="1"/>
              <a:t>eintreg</a:t>
            </a:r>
            <a:r>
              <a:rPr lang="en-US" altLang="zh-CN" dirty="0"/>
              <a:t> </a:t>
            </a:r>
            <a:r>
              <a:rPr lang="en-US" altLang="zh-CN" dirty="0" err="1"/>
              <a:t>gpal</a:t>
            </a:r>
            <a:r>
              <a:rPr lang="en-US" altLang="zh-CN" dirty="0"/>
              <a:t> </a:t>
            </a:r>
            <a:r>
              <a:rPr lang="en-US" altLang="zh-CN" dirty="0" err="1"/>
              <a:t>gpau</a:t>
            </a:r>
            <a:r>
              <a:rPr lang="en-US" altLang="zh-CN" dirty="0"/>
              <a:t> income, endogenous(</a:t>
            </a:r>
            <a:r>
              <a:rPr lang="en-US" altLang="zh-CN" dirty="0" err="1"/>
              <a:t>hsgpa</a:t>
            </a:r>
            <a:r>
              <a:rPr lang="en-US" altLang="zh-CN" dirty="0"/>
              <a:t> = income </a:t>
            </a:r>
            <a:r>
              <a:rPr lang="en-US" altLang="zh-CN" dirty="0" err="1"/>
              <a:t>i.hscomp</a:t>
            </a:r>
            <a:r>
              <a:rPr lang="en-US" altLang="zh-CN" dirty="0"/>
              <a:t>) ///</a:t>
            </a:r>
          </a:p>
          <a:p>
            <a:r>
              <a:rPr lang="en-US" altLang="zh-CN" dirty="0"/>
              <a:t> select(graduate = </a:t>
            </a:r>
            <a:r>
              <a:rPr lang="en-US" altLang="zh-CN" dirty="0" err="1"/>
              <a:t>hsgpa</a:t>
            </a:r>
            <a:r>
              <a:rPr lang="en-US" altLang="zh-CN" dirty="0"/>
              <a:t> income </a:t>
            </a:r>
            <a:r>
              <a:rPr lang="en-US" altLang="zh-CN" dirty="0" err="1"/>
              <a:t>i.roommate</a:t>
            </a:r>
            <a:r>
              <a:rPr lang="en-US" altLang="zh-CN" dirty="0"/>
              <a:t> </a:t>
            </a:r>
            <a:r>
              <a:rPr lang="en-US" altLang="zh-CN" dirty="0" err="1"/>
              <a:t>i.program</a:t>
            </a:r>
            <a:r>
              <a:rPr lang="en-US" altLang="zh-CN" dirty="0"/>
              <a:t>)</a:t>
            </a:r>
            <a:endParaRPr lang="zh-CN" altLang="en-US" dirty="0"/>
          </a:p>
        </p:txBody>
      </p:sp>
      <p:graphicFrame>
        <p:nvGraphicFramePr>
          <p:cNvPr id="9" name="表格 8"/>
          <p:cNvGraphicFramePr>
            <a:graphicFrameLocks noGrp="1"/>
          </p:cNvGraphicFramePr>
          <p:nvPr/>
        </p:nvGraphicFramePr>
        <p:xfrm>
          <a:off x="744187" y="1665358"/>
          <a:ext cx="6096000" cy="22250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r>
                        <a:rPr lang="en-US" altLang="zh-CN" dirty="0"/>
                        <a:t>id</a:t>
                      </a:r>
                      <a:endParaRPr lang="zh-CN" altLang="en-US" dirty="0"/>
                    </a:p>
                  </a:txBody>
                  <a:tcPr/>
                </a:tc>
                <a:tc>
                  <a:txBody>
                    <a:bodyPr/>
                    <a:lstStyle/>
                    <a:p>
                      <a:r>
                        <a:rPr lang="en-US" altLang="zh-CN" dirty="0" err="1"/>
                        <a:t>gpa</a:t>
                      </a:r>
                      <a:endParaRPr lang="zh-CN" altLang="en-US" dirty="0"/>
                    </a:p>
                  </a:txBody>
                  <a:tcPr/>
                </a:tc>
                <a:tc>
                  <a:txBody>
                    <a:bodyPr/>
                    <a:lstStyle/>
                    <a:p>
                      <a:r>
                        <a:rPr lang="en-US" altLang="zh-CN" dirty="0" err="1"/>
                        <a:t>gpal</a:t>
                      </a:r>
                      <a:endParaRPr lang="zh-CN" altLang="en-US" dirty="0"/>
                    </a:p>
                  </a:txBody>
                  <a:tcPr/>
                </a:tc>
                <a:tc>
                  <a:txBody>
                    <a:bodyPr/>
                    <a:lstStyle/>
                    <a:p>
                      <a:r>
                        <a:rPr lang="en-US" altLang="zh-CN" dirty="0" err="1"/>
                        <a:t>gpau</a:t>
                      </a:r>
                      <a:endParaRPr lang="zh-CN" altLang="en-US" dirty="0"/>
                    </a:p>
                  </a:txBody>
                  <a:tcPr/>
                </a:tc>
                <a:extLst>
                  <a:ext uri="{0D108BD9-81ED-4DB2-BD59-A6C34878D82A}">
                    <a16:rowId xmlns:a16="http://schemas.microsoft.com/office/drawing/2014/main" val="10000"/>
                  </a:ext>
                </a:extLst>
              </a:tr>
              <a:tr h="370840">
                <a:tc>
                  <a:txBody>
                    <a:bodyPr/>
                    <a:lstStyle/>
                    <a:p>
                      <a:r>
                        <a:rPr lang="en-US" altLang="zh-CN" dirty="0"/>
                        <a:t>1</a:t>
                      </a:r>
                      <a:endParaRPr lang="zh-CN" altLang="en-US" dirty="0"/>
                    </a:p>
                  </a:txBody>
                  <a:tcPr/>
                </a:tc>
                <a:tc>
                  <a:txBody>
                    <a:bodyPr/>
                    <a:lstStyle/>
                    <a:p>
                      <a:r>
                        <a:rPr lang="en-US" altLang="zh-CN" dirty="0"/>
                        <a:t>3.2</a:t>
                      </a:r>
                      <a:endParaRPr lang="zh-CN" altLang="en-US" dirty="0"/>
                    </a:p>
                  </a:txBody>
                  <a:tcPr/>
                </a:tc>
                <a:tc>
                  <a:txBody>
                    <a:bodyPr/>
                    <a:lstStyle/>
                    <a:p>
                      <a:r>
                        <a:rPr lang="en-US" altLang="zh-CN" dirty="0"/>
                        <a:t>3.2</a:t>
                      </a:r>
                      <a:endParaRPr lang="zh-CN" altLang="en-US" dirty="0"/>
                    </a:p>
                  </a:txBody>
                  <a:tcPr/>
                </a:tc>
                <a:tc>
                  <a:txBody>
                    <a:bodyPr/>
                    <a:lstStyle/>
                    <a:p>
                      <a:r>
                        <a:rPr lang="en-US" altLang="zh-CN" dirty="0"/>
                        <a:t>3.2</a:t>
                      </a:r>
                      <a:endParaRPr lang="zh-CN" altLang="en-US" dirty="0"/>
                    </a:p>
                  </a:txBody>
                  <a:tcPr/>
                </a:tc>
                <a:extLst>
                  <a:ext uri="{0D108BD9-81ED-4DB2-BD59-A6C34878D82A}">
                    <a16:rowId xmlns:a16="http://schemas.microsoft.com/office/drawing/2014/main" val="10001"/>
                  </a:ext>
                </a:extLst>
              </a:tr>
              <a:tr h="370840">
                <a:tc>
                  <a:txBody>
                    <a:bodyPr/>
                    <a:lstStyle/>
                    <a:p>
                      <a:r>
                        <a:rPr lang="en-US" altLang="zh-CN" dirty="0"/>
                        <a:t>2</a:t>
                      </a:r>
                      <a:endParaRPr lang="zh-CN" altLang="en-US" dirty="0"/>
                    </a:p>
                  </a:txBody>
                  <a:tcPr/>
                </a:tc>
                <a:tc>
                  <a:txBody>
                    <a:bodyPr/>
                    <a:lstStyle/>
                    <a:p>
                      <a:r>
                        <a:rPr lang="en-US" altLang="zh-CN" dirty="0"/>
                        <a:t>[3,4]</a:t>
                      </a:r>
                      <a:endParaRPr lang="zh-CN" altLang="en-US" dirty="0"/>
                    </a:p>
                  </a:txBody>
                  <a:tcPr/>
                </a:tc>
                <a:tc>
                  <a:txBody>
                    <a:bodyPr/>
                    <a:lstStyle/>
                    <a:p>
                      <a:r>
                        <a:rPr lang="en-US" altLang="zh-CN" dirty="0"/>
                        <a:t>3</a:t>
                      </a:r>
                      <a:endParaRPr lang="zh-CN" altLang="en-US" dirty="0"/>
                    </a:p>
                  </a:txBody>
                  <a:tcPr/>
                </a:tc>
                <a:tc>
                  <a:txBody>
                    <a:bodyPr/>
                    <a:lstStyle/>
                    <a:p>
                      <a:r>
                        <a:rPr lang="en-US" altLang="zh-CN" dirty="0"/>
                        <a:t>4</a:t>
                      </a:r>
                      <a:endParaRPr lang="zh-CN" altLang="en-US" dirty="0"/>
                    </a:p>
                  </a:txBody>
                  <a:tcPr/>
                </a:tc>
                <a:extLst>
                  <a:ext uri="{0D108BD9-81ED-4DB2-BD59-A6C34878D82A}">
                    <a16:rowId xmlns:a16="http://schemas.microsoft.com/office/drawing/2014/main" val="10002"/>
                  </a:ext>
                </a:extLst>
              </a:tr>
              <a:tr h="370840">
                <a:tc>
                  <a:txBody>
                    <a:bodyPr/>
                    <a:lstStyle/>
                    <a:p>
                      <a:r>
                        <a:rPr lang="en-US" altLang="zh-CN" dirty="0"/>
                        <a:t>3</a:t>
                      </a:r>
                      <a:endParaRPr lang="zh-CN" altLang="en-US" dirty="0"/>
                    </a:p>
                  </a:txBody>
                  <a:tcPr/>
                </a:tc>
                <a:tc>
                  <a:txBody>
                    <a:bodyPr/>
                    <a:lstStyle/>
                    <a:p>
                      <a:r>
                        <a:rPr lang="en-US" altLang="zh-CN" dirty="0"/>
                        <a:t>&gt;4</a:t>
                      </a:r>
                      <a:endParaRPr lang="zh-CN" altLang="en-US" dirty="0"/>
                    </a:p>
                  </a:txBody>
                  <a:tcPr/>
                </a:tc>
                <a:tc>
                  <a:txBody>
                    <a:bodyPr/>
                    <a:lstStyle/>
                    <a:p>
                      <a:r>
                        <a:rPr lang="en-US" altLang="zh-CN" dirty="0"/>
                        <a:t>4</a:t>
                      </a:r>
                      <a:endParaRPr lang="zh-CN" altLang="en-US" dirty="0"/>
                    </a:p>
                  </a:txBody>
                  <a:tcPr/>
                </a:tc>
                <a:tc>
                  <a:txBody>
                    <a:bodyPr/>
                    <a:lstStyle/>
                    <a:p>
                      <a:r>
                        <a:rPr lang="en-US" altLang="zh-CN" dirty="0"/>
                        <a:t>.</a:t>
                      </a:r>
                      <a:endParaRPr lang="zh-CN" altLang="en-US" dirty="0"/>
                    </a:p>
                  </a:txBody>
                  <a:tcPr/>
                </a:tc>
                <a:extLst>
                  <a:ext uri="{0D108BD9-81ED-4DB2-BD59-A6C34878D82A}">
                    <a16:rowId xmlns:a16="http://schemas.microsoft.com/office/drawing/2014/main" val="10003"/>
                  </a:ext>
                </a:extLst>
              </a:tr>
              <a:tr h="370840">
                <a:tc>
                  <a:txBody>
                    <a:bodyPr/>
                    <a:lstStyle/>
                    <a:p>
                      <a:r>
                        <a:rPr lang="en-US" altLang="zh-CN" dirty="0"/>
                        <a:t>4</a:t>
                      </a:r>
                      <a:endParaRPr lang="zh-CN" altLang="en-US" dirty="0"/>
                    </a:p>
                  </a:txBody>
                  <a:tcPr/>
                </a:tc>
                <a:tc>
                  <a:txBody>
                    <a:bodyPr/>
                    <a:lstStyle/>
                    <a:p>
                      <a:r>
                        <a:rPr lang="en-US" altLang="zh-CN" dirty="0"/>
                        <a:t>&lt;2</a:t>
                      </a:r>
                      <a:endParaRPr lang="zh-CN" altLang="en-US" dirty="0"/>
                    </a:p>
                  </a:txBody>
                  <a:tcPr/>
                </a:tc>
                <a:tc>
                  <a:txBody>
                    <a:bodyPr/>
                    <a:lstStyle/>
                    <a:p>
                      <a:r>
                        <a:rPr lang="en-US" altLang="zh-CN" dirty="0"/>
                        <a:t>.</a:t>
                      </a:r>
                      <a:endParaRPr lang="zh-CN" altLang="en-US" dirty="0"/>
                    </a:p>
                  </a:txBody>
                  <a:tcPr/>
                </a:tc>
                <a:tc>
                  <a:txBody>
                    <a:bodyPr/>
                    <a:lstStyle/>
                    <a:p>
                      <a:r>
                        <a:rPr lang="en-US" altLang="zh-CN" dirty="0"/>
                        <a:t>2</a:t>
                      </a:r>
                      <a:endParaRPr lang="zh-CN" altLang="en-US" dirty="0"/>
                    </a:p>
                  </a:txBody>
                  <a:tcPr/>
                </a:tc>
                <a:extLst>
                  <a:ext uri="{0D108BD9-81ED-4DB2-BD59-A6C34878D82A}">
                    <a16:rowId xmlns:a16="http://schemas.microsoft.com/office/drawing/2014/main" val="10004"/>
                  </a:ext>
                </a:extLst>
              </a:tr>
              <a:tr h="370840">
                <a:tc>
                  <a:txBody>
                    <a:bodyPr/>
                    <a:lstStyle/>
                    <a:p>
                      <a:r>
                        <a:rPr lang="en-US" altLang="zh-CN" dirty="0"/>
                        <a:t>5</a:t>
                      </a:r>
                      <a:endParaRPr lang="zh-CN" altLang="en-US" dirty="0"/>
                    </a:p>
                  </a:txBody>
                  <a:tcPr/>
                </a:tc>
                <a:tc>
                  <a:txBody>
                    <a:bodyPr/>
                    <a:lstStyle/>
                    <a:p>
                      <a:r>
                        <a:rPr lang="en-US" altLang="zh-CN" dirty="0"/>
                        <a:t>.</a:t>
                      </a:r>
                      <a:endParaRPr lang="zh-CN" altLang="en-US" dirty="0"/>
                    </a:p>
                  </a:txBody>
                  <a:tcPr/>
                </a:tc>
                <a:tc>
                  <a:txBody>
                    <a:bodyPr/>
                    <a:lstStyle/>
                    <a:p>
                      <a:r>
                        <a:rPr lang="en-US" altLang="zh-CN" dirty="0"/>
                        <a:t>.</a:t>
                      </a:r>
                      <a:endParaRPr lang="zh-CN" altLang="en-US" dirty="0"/>
                    </a:p>
                  </a:txBody>
                  <a:tcPr/>
                </a:tc>
                <a:tc>
                  <a:txBody>
                    <a:bodyPr/>
                    <a:lstStyle/>
                    <a:p>
                      <a:r>
                        <a:rPr lang="en-US" altLang="zh-CN" dirty="0"/>
                        <a:t>.</a:t>
                      </a:r>
                      <a:endParaRPr lang="zh-CN" altLang="en-US" dirty="0"/>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188E5CE-F230-4BD1-940F-85FCBCA58052}" type="datetime1">
              <a:rPr lang="zh-CN" altLang="en-US" smtClean="0"/>
              <a:t>2021/3/2</a:t>
            </a:fld>
            <a:endParaRPr lang="zh-CN" altLang="en-US"/>
          </a:p>
        </p:txBody>
      </p:sp>
      <p:sp>
        <p:nvSpPr>
          <p:cNvPr id="3" name="页脚占位符 2"/>
          <p:cNvSpPr>
            <a:spLocks noGrp="1"/>
          </p:cNvSpPr>
          <p:nvPr>
            <p:ph type="ftr" sz="quarter" idx="11"/>
          </p:nvPr>
        </p:nvSpPr>
        <p:spPr/>
        <p:txBody>
          <a:bodyPr/>
          <a:lstStyle/>
          <a:p>
            <a:r>
              <a:rPr lang="zh-CN" altLang="en-US"/>
              <a:t>中国人民大学，陈传波</a:t>
            </a:r>
          </a:p>
        </p:txBody>
      </p:sp>
      <p:pic>
        <p:nvPicPr>
          <p:cNvPr id="4" name="图片 3"/>
          <p:cNvPicPr>
            <a:picLocks noChangeAspect="1"/>
          </p:cNvPicPr>
          <p:nvPr/>
        </p:nvPicPr>
        <p:blipFill>
          <a:blip r:embed="rId3"/>
          <a:stretch>
            <a:fillRect/>
          </a:stretch>
        </p:blipFill>
        <p:spPr>
          <a:xfrm>
            <a:off x="51972" y="1074809"/>
            <a:ext cx="8448675" cy="4352925"/>
          </a:xfrm>
          <a:prstGeom prst="rect">
            <a:avLst/>
          </a:prstGeom>
        </p:spPr>
      </p:pic>
      <p:pic>
        <p:nvPicPr>
          <p:cNvPr id="5" name="图片 4"/>
          <p:cNvPicPr>
            <a:picLocks noChangeAspect="1"/>
          </p:cNvPicPr>
          <p:nvPr/>
        </p:nvPicPr>
        <p:blipFill>
          <a:blip r:embed="rId4"/>
          <a:stretch>
            <a:fillRect/>
          </a:stretch>
        </p:blipFill>
        <p:spPr>
          <a:xfrm>
            <a:off x="51972" y="5664171"/>
            <a:ext cx="8804750" cy="1057305"/>
          </a:xfrm>
          <a:prstGeom prst="rect">
            <a:avLst/>
          </a:prstGeom>
        </p:spPr>
      </p:pic>
      <p:sp>
        <p:nvSpPr>
          <p:cNvPr id="7" name="矩形 6"/>
          <p:cNvSpPr/>
          <p:nvPr/>
        </p:nvSpPr>
        <p:spPr>
          <a:xfrm>
            <a:off x="0" y="192041"/>
            <a:ext cx="9144000" cy="646331"/>
          </a:xfrm>
          <a:prstGeom prst="rect">
            <a:avLst/>
          </a:prstGeom>
        </p:spPr>
        <p:txBody>
          <a:bodyPr wrap="square">
            <a:spAutoFit/>
          </a:bodyPr>
          <a:lstStyle/>
          <a:p>
            <a:pPr algn="ctr"/>
            <a:r>
              <a:rPr lang="zh-CN" altLang="en-US" sz="3600" dirty="0"/>
              <a:t>区间因变量的似然函数</a:t>
            </a:r>
            <a:r>
              <a:rPr lang="en-US" altLang="zh-CN" sz="3600" dirty="0"/>
              <a:t>:</a:t>
            </a:r>
            <a:r>
              <a:rPr lang="en-US" altLang="zh-CN" sz="3600" dirty="0" err="1"/>
              <a:t>interegress</a:t>
            </a:r>
            <a:r>
              <a:rPr lang="en-US" altLang="zh-CN" sz="3600" dirty="0"/>
              <a:t> </a:t>
            </a:r>
            <a:r>
              <a:rPr lang="en-US" altLang="zh-CN" sz="3600" dirty="0" err="1"/>
              <a:t>yl</a:t>
            </a:r>
            <a:r>
              <a:rPr lang="en-US" altLang="zh-CN" sz="3600" dirty="0"/>
              <a:t> </a:t>
            </a:r>
            <a:r>
              <a:rPr lang="en-US" altLang="zh-CN" sz="3600" dirty="0" err="1"/>
              <a:t>yr</a:t>
            </a:r>
            <a:r>
              <a:rPr lang="en-US" altLang="zh-CN" sz="3600" dirty="0"/>
              <a:t> x</a:t>
            </a:r>
            <a:endParaRPr lang="zh-CN" altLang="en-US" sz="3600" dirty="0"/>
          </a:p>
        </p:txBody>
      </p:sp>
      <p:graphicFrame>
        <p:nvGraphicFramePr>
          <p:cNvPr id="8" name="对象 7"/>
          <p:cNvGraphicFramePr>
            <a:graphicFrameLocks noChangeAspect="1"/>
          </p:cNvGraphicFramePr>
          <p:nvPr/>
        </p:nvGraphicFramePr>
        <p:xfrm>
          <a:off x="5984875" y="1468438"/>
          <a:ext cx="2811463" cy="1030287"/>
        </p:xfrm>
        <a:graphic>
          <a:graphicData uri="http://schemas.openxmlformats.org/presentationml/2006/ole">
            <mc:AlternateContent xmlns:mc="http://schemas.openxmlformats.org/markup-compatibility/2006">
              <mc:Choice xmlns:v="urn:schemas-microsoft-com:vml" Requires="v">
                <p:oleObj spid="_x0000_s1165343" name="公式" r:id="rId5" imgW="41757600" imgH="15240000" progId="Equation.3">
                  <p:embed/>
                </p:oleObj>
              </mc:Choice>
              <mc:Fallback>
                <p:oleObj name="公式" r:id="rId5" imgW="41757600" imgH="15240000" progId="Equation.3">
                  <p:embed/>
                  <p:pic>
                    <p:nvPicPr>
                      <p:cNvPr id="0" name="对象 7"/>
                      <p:cNvPicPr>
                        <a:picLocks noChangeAspect="1" noChangeArrowheads="1"/>
                      </p:cNvPicPr>
                      <p:nvPr/>
                    </p:nvPicPr>
                    <p:blipFill>
                      <a:blip r:embed="rId6"/>
                      <a:srcRect/>
                      <a:stretch>
                        <a:fillRect/>
                      </a:stretch>
                    </p:blipFill>
                    <p:spPr bwMode="auto">
                      <a:xfrm>
                        <a:off x="5984875" y="1468438"/>
                        <a:ext cx="2811463" cy="1030287"/>
                      </a:xfrm>
                      <a:prstGeom prst="rect">
                        <a:avLst/>
                      </a:prstGeom>
                      <a:solidFill>
                        <a:srgbClr val="FFC000"/>
                      </a:solidFill>
                    </p:spPr>
                  </p:pic>
                </p:oleObj>
              </mc:Fallback>
            </mc:AlternateContent>
          </a:graphicData>
        </a:graphic>
      </p:graphicFrame>
      <p:graphicFrame>
        <p:nvGraphicFramePr>
          <p:cNvPr id="9" name="对象 8"/>
          <p:cNvGraphicFramePr>
            <a:graphicFrameLocks noChangeAspect="1"/>
          </p:cNvGraphicFramePr>
          <p:nvPr/>
        </p:nvGraphicFramePr>
        <p:xfrm>
          <a:off x="5902325" y="2970703"/>
          <a:ext cx="3241675" cy="1030287"/>
        </p:xfrm>
        <a:graphic>
          <a:graphicData uri="http://schemas.openxmlformats.org/presentationml/2006/ole">
            <mc:AlternateContent xmlns:mc="http://schemas.openxmlformats.org/markup-compatibility/2006">
              <mc:Choice xmlns:v="urn:schemas-microsoft-com:vml" Requires="v">
                <p:oleObj spid="_x0000_s1165344" name="公式" r:id="rId7" imgW="48158400" imgH="15240000" progId="Equation.3">
                  <p:embed/>
                </p:oleObj>
              </mc:Choice>
              <mc:Fallback>
                <p:oleObj name="公式" r:id="rId7" imgW="48158400" imgH="15240000" progId="Equation.3">
                  <p:embed/>
                  <p:pic>
                    <p:nvPicPr>
                      <p:cNvPr id="0" name="对象 8"/>
                      <p:cNvPicPr>
                        <a:picLocks noChangeAspect="1" noChangeArrowheads="1"/>
                      </p:cNvPicPr>
                      <p:nvPr/>
                    </p:nvPicPr>
                    <p:blipFill>
                      <a:blip r:embed="rId8"/>
                      <a:srcRect/>
                      <a:stretch>
                        <a:fillRect/>
                      </a:stretch>
                    </p:blipFill>
                    <p:spPr bwMode="auto">
                      <a:xfrm>
                        <a:off x="5902325" y="2970703"/>
                        <a:ext cx="3241675" cy="1030287"/>
                      </a:xfrm>
                      <a:prstGeom prst="rect">
                        <a:avLst/>
                      </a:prstGeom>
                      <a:solidFill>
                        <a:srgbClr val="FFC000"/>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188E5CE-F230-4BD1-940F-85FCBCA58052}" type="datetime1">
              <a:rPr lang="zh-CN" altLang="en-US" smtClean="0"/>
              <a:t>2021/3/2</a:t>
            </a:fld>
            <a:endParaRPr lang="zh-CN" altLang="en-US"/>
          </a:p>
        </p:txBody>
      </p:sp>
      <p:sp>
        <p:nvSpPr>
          <p:cNvPr id="3" name="页脚占位符 2"/>
          <p:cNvSpPr>
            <a:spLocks noGrp="1"/>
          </p:cNvSpPr>
          <p:nvPr>
            <p:ph type="ftr" sz="quarter" idx="11"/>
          </p:nvPr>
        </p:nvSpPr>
        <p:spPr/>
        <p:txBody>
          <a:bodyPr/>
          <a:lstStyle/>
          <a:p>
            <a:r>
              <a:rPr lang="zh-CN" altLang="en-US"/>
              <a:t>中国人民大学，陈传波</a:t>
            </a:r>
          </a:p>
        </p:txBody>
      </p:sp>
      <p:sp>
        <p:nvSpPr>
          <p:cNvPr id="4" name="矩形 3"/>
          <p:cNvSpPr/>
          <p:nvPr/>
        </p:nvSpPr>
        <p:spPr>
          <a:xfrm>
            <a:off x="219693" y="934169"/>
            <a:ext cx="8704613" cy="4524315"/>
          </a:xfrm>
          <a:prstGeom prst="rect">
            <a:avLst/>
          </a:prstGeom>
        </p:spPr>
        <p:txBody>
          <a:bodyPr wrap="square">
            <a:spAutoFit/>
          </a:bodyPr>
          <a:lstStyle/>
          <a:p>
            <a:r>
              <a:rPr lang="zh-CN" altLang="en-US" dirty="0"/>
              <a:t>*是否参与挽留项目受到是否在校园居住campus，是否获得奖学金scholar等的影响</a:t>
            </a:r>
          </a:p>
          <a:p>
            <a:r>
              <a:rPr lang="zh-CN" altLang="en-US" dirty="0"/>
              <a:t>eprobit graduate income i.roommate, endogenous(hsgpa = income i.hscomp)</a:t>
            </a:r>
          </a:p>
          <a:p>
            <a:r>
              <a:rPr lang="zh-CN" altLang="en-US" dirty="0"/>
              <a:t> </a:t>
            </a:r>
            <a:r>
              <a:rPr lang="zh-CN" altLang="en-US" dirty="0">
                <a:solidFill>
                  <a:srgbClr val="FF0000"/>
                </a:solidFill>
              </a:rPr>
              <a:t>entreat(program </a:t>
            </a:r>
            <a:r>
              <a:rPr lang="zh-CN" altLang="en-US" dirty="0"/>
              <a:t>= i.campus i.scholar income, </a:t>
            </a:r>
            <a:r>
              <a:rPr lang="zh-CN" altLang="en-US" dirty="0">
                <a:solidFill>
                  <a:srgbClr val="FF0000"/>
                </a:solidFill>
              </a:rPr>
              <a:t>pocorrelation</a:t>
            </a:r>
            <a:r>
              <a:rPr lang="zh-CN" altLang="en-US" dirty="0"/>
              <a:t>) vce(robust)</a:t>
            </a:r>
            <a:endParaRPr lang="en-US" altLang="zh-CN" dirty="0"/>
          </a:p>
          <a:p>
            <a:endParaRPr lang="en-US" altLang="zh-CN" dirty="0"/>
          </a:p>
          <a:p>
            <a:endParaRPr lang="en-US" altLang="zh-CN" dirty="0"/>
          </a:p>
          <a:p>
            <a:endParaRPr lang="zh-CN" altLang="en-US" dirty="0"/>
          </a:p>
          <a:p>
            <a:endParaRPr lang="zh-CN" altLang="en-US" dirty="0"/>
          </a:p>
          <a:p>
            <a:r>
              <a:rPr lang="zh-CN" altLang="en-US" dirty="0"/>
              <a:t>*内生处理方程中加入pocorrelation选项，将估计内生处理误差项与两种潜在结果（毕业或不毕业）误项的相关性。处理组中corr(e.program,e.graduate)估计为0.43，表明不可观察效应同时增加了参与挽留项目和毕业的概率</a:t>
            </a:r>
            <a:r>
              <a:rPr lang="en-US" altLang="zh-CN" dirty="0"/>
              <a:t>.</a:t>
            </a:r>
            <a:endParaRPr lang="zh-CN" altLang="en-US" dirty="0"/>
          </a:p>
          <a:p>
            <a:r>
              <a:rPr lang="zh-CN" altLang="en-US" dirty="0"/>
              <a:t>estat teffects</a:t>
            </a:r>
            <a:r>
              <a:rPr lang="en-US" altLang="zh-CN" dirty="0"/>
              <a:t>   //</a:t>
            </a:r>
            <a:r>
              <a:rPr lang="zh-CN" altLang="en-US" dirty="0"/>
              <a:t>若所有学生均参与挽留项目，将使毕业概率增加10%</a:t>
            </a:r>
            <a:endParaRPr lang="en-US" altLang="zh-CN" dirty="0"/>
          </a:p>
          <a:p>
            <a:endParaRPr lang="zh-CN" altLang="en-US" dirty="0"/>
          </a:p>
          <a:p>
            <a:endParaRPr lang="en-US" altLang="zh-CN" dirty="0"/>
          </a:p>
          <a:p>
            <a:endParaRPr lang="en-US" altLang="zh-CN" dirty="0"/>
          </a:p>
          <a:p>
            <a:endParaRPr lang="zh-CN" altLang="en-US" dirty="0"/>
          </a:p>
          <a:p>
            <a:r>
              <a:rPr lang="zh-CN" altLang="en-US" dirty="0"/>
              <a:t>estat teffects, ate</a:t>
            </a:r>
            <a:r>
              <a:rPr lang="en-US" altLang="zh-CN" dirty="0"/>
              <a:t>t   //</a:t>
            </a:r>
            <a:r>
              <a:rPr lang="zh-CN" altLang="en-US" dirty="0"/>
              <a:t>参加了挽留项目的学生，毕业概率增加了13%</a:t>
            </a:r>
          </a:p>
        </p:txBody>
      </p:sp>
      <p:sp>
        <p:nvSpPr>
          <p:cNvPr id="5" name="矩形 4"/>
          <p:cNvSpPr/>
          <p:nvPr/>
        </p:nvSpPr>
        <p:spPr>
          <a:xfrm>
            <a:off x="219693" y="255757"/>
            <a:ext cx="8924307" cy="584775"/>
          </a:xfrm>
          <a:prstGeom prst="rect">
            <a:avLst/>
          </a:prstGeom>
        </p:spPr>
        <p:txBody>
          <a:bodyPr wrap="square">
            <a:spAutoFit/>
          </a:bodyPr>
          <a:lstStyle/>
          <a:p>
            <a:r>
              <a:rPr lang="zh-CN" altLang="en-US" sz="3200" dirty="0"/>
              <a:t>二元因变量：高中成绩对大学能否毕业的影响</a:t>
            </a:r>
          </a:p>
        </p:txBody>
      </p:sp>
      <p:pic>
        <p:nvPicPr>
          <p:cNvPr id="6" name="图片 5"/>
          <p:cNvPicPr>
            <a:picLocks noChangeAspect="1"/>
          </p:cNvPicPr>
          <p:nvPr/>
        </p:nvPicPr>
        <p:blipFill>
          <a:blip r:embed="rId2"/>
          <a:stretch>
            <a:fillRect/>
          </a:stretch>
        </p:blipFill>
        <p:spPr>
          <a:xfrm>
            <a:off x="219693" y="5596158"/>
            <a:ext cx="7376969" cy="1054100"/>
          </a:xfrm>
          <a:prstGeom prst="rect">
            <a:avLst/>
          </a:prstGeom>
          <a:solidFill>
            <a:schemeClr val="bg1"/>
          </a:solidFill>
        </p:spPr>
      </p:pic>
      <p:pic>
        <p:nvPicPr>
          <p:cNvPr id="7" name="图片 6"/>
          <p:cNvPicPr>
            <a:picLocks noChangeAspect="1"/>
          </p:cNvPicPr>
          <p:nvPr/>
        </p:nvPicPr>
        <p:blipFill>
          <a:blip r:embed="rId3"/>
          <a:stretch>
            <a:fillRect/>
          </a:stretch>
        </p:blipFill>
        <p:spPr>
          <a:xfrm>
            <a:off x="292100" y="1864343"/>
            <a:ext cx="6666840" cy="825500"/>
          </a:xfrm>
          <a:prstGeom prst="rect">
            <a:avLst/>
          </a:prstGeom>
        </p:spPr>
      </p:pic>
      <p:pic>
        <p:nvPicPr>
          <p:cNvPr id="8" name="图片 7"/>
          <p:cNvPicPr>
            <a:picLocks noChangeAspect="1"/>
          </p:cNvPicPr>
          <p:nvPr/>
        </p:nvPicPr>
        <p:blipFill>
          <a:blip r:embed="rId4"/>
          <a:stretch>
            <a:fillRect/>
          </a:stretch>
        </p:blipFill>
        <p:spPr>
          <a:xfrm>
            <a:off x="221425" y="4019291"/>
            <a:ext cx="5461000" cy="1028700"/>
          </a:xfrm>
          <a:prstGeom prst="rect">
            <a:avLst/>
          </a:prstGeom>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6675" y="79048"/>
            <a:ext cx="9144000" cy="646331"/>
          </a:xfrm>
          <a:prstGeom prst="rect">
            <a:avLst/>
          </a:prstGeom>
        </p:spPr>
        <p:txBody>
          <a:bodyPr wrap="square">
            <a:spAutoFit/>
          </a:bodyPr>
          <a:lstStyle/>
          <a:p>
            <a:pPr algn="ctr"/>
            <a:r>
              <a:rPr lang="en-US" altLang="zh-CN" sz="3600" b="1" dirty="0" err="1">
                <a:latin typeface="微软雅黑" panose="020B0503020204020204" pitchFamily="34" charset="-122"/>
                <a:ea typeface="微软雅黑" panose="020B0503020204020204" pitchFamily="34" charset="-122"/>
              </a:rPr>
              <a:t>eprobit</a:t>
            </a:r>
            <a:r>
              <a:rPr lang="en-US" altLang="zh-CN" sz="3600" b="1" dirty="0">
                <a:latin typeface="微软雅黑" panose="020B0503020204020204" pitchFamily="34" charset="-122"/>
                <a:ea typeface="微软雅黑" panose="020B0503020204020204" pitchFamily="34" charset="-122"/>
              </a:rPr>
              <a:t> y </a:t>
            </a:r>
            <a:r>
              <a:rPr lang="en-US" altLang="zh-CN" sz="3600" b="1" dirty="0" err="1">
                <a:latin typeface="微软雅黑" panose="020B0503020204020204" pitchFamily="34" charset="-122"/>
                <a:ea typeface="微软雅黑" panose="020B0503020204020204" pitchFamily="34" charset="-122"/>
              </a:rPr>
              <a:t>x,endog</a:t>
            </a:r>
            <a:r>
              <a:rPr lang="en-US" altLang="zh-CN" sz="3600" b="1" dirty="0">
                <a:latin typeface="微软雅黑" panose="020B0503020204020204" pitchFamily="34" charset="-122"/>
                <a:ea typeface="微软雅黑" panose="020B0503020204020204" pitchFamily="34" charset="-122"/>
              </a:rPr>
              <a:t>(w=z)</a:t>
            </a:r>
          </a:p>
        </p:txBody>
      </p:sp>
      <p:sp>
        <p:nvSpPr>
          <p:cNvPr id="10" name="页脚占位符 9"/>
          <p:cNvSpPr>
            <a:spLocks noGrp="1"/>
          </p:cNvSpPr>
          <p:nvPr>
            <p:ph type="ftr" sz="quarter" idx="11"/>
          </p:nvPr>
        </p:nvSpPr>
        <p:spPr/>
        <p:txBody>
          <a:bodyPr/>
          <a:lstStyle/>
          <a:p>
            <a:r>
              <a:rPr lang="zh-CN" altLang="en-US" dirty="0"/>
              <a:t>中国人民大学，陈传波</a:t>
            </a:r>
          </a:p>
        </p:txBody>
      </p:sp>
      <p:sp>
        <p:nvSpPr>
          <p:cNvPr id="13" name="日期占位符 12"/>
          <p:cNvSpPr>
            <a:spLocks noGrp="1"/>
          </p:cNvSpPr>
          <p:nvPr>
            <p:ph type="dt" sz="half" idx="10"/>
          </p:nvPr>
        </p:nvSpPr>
        <p:spPr/>
        <p:txBody>
          <a:bodyPr/>
          <a:lstStyle/>
          <a:p>
            <a:fld id="{49ED3173-9AD2-4E5F-AFB6-E1EDBEB5AAAA}" type="datetime1">
              <a:rPr lang="zh-CN" altLang="en-US" smtClean="0"/>
              <a:t>2021/3/2</a:t>
            </a:fld>
            <a:endParaRPr lang="zh-CN" altLang="en-US"/>
          </a:p>
        </p:txBody>
      </p:sp>
      <p:sp>
        <p:nvSpPr>
          <p:cNvPr id="14" name="灯片编号占位符 13"/>
          <p:cNvSpPr>
            <a:spLocks noGrp="1"/>
          </p:cNvSpPr>
          <p:nvPr>
            <p:ph type="sldNum" sz="quarter" idx="12"/>
          </p:nvPr>
        </p:nvSpPr>
        <p:spPr/>
        <p:txBody>
          <a:bodyPr/>
          <a:lstStyle/>
          <a:p>
            <a:fld id="{56EE4887-718C-4F6C-B633-5C6D1B02979E}" type="slidenum">
              <a:rPr lang="zh-CN" altLang="en-US" smtClean="0"/>
              <a:t>169</a:t>
            </a:fld>
            <a:endParaRPr lang="zh-CN" altLang="en-US" dirty="0"/>
          </a:p>
        </p:txBody>
      </p:sp>
      <p:graphicFrame>
        <p:nvGraphicFramePr>
          <p:cNvPr id="15" name="对象 14"/>
          <p:cNvGraphicFramePr>
            <a:graphicFrameLocks noChangeAspect="1"/>
          </p:cNvGraphicFramePr>
          <p:nvPr/>
        </p:nvGraphicFramePr>
        <p:xfrm>
          <a:off x="870928" y="1305523"/>
          <a:ext cx="2192338" cy="1081088"/>
        </p:xfrm>
        <a:graphic>
          <a:graphicData uri="http://schemas.openxmlformats.org/presentationml/2006/ole">
            <mc:AlternateContent xmlns:mc="http://schemas.openxmlformats.org/markup-compatibility/2006">
              <mc:Choice xmlns:v="urn:schemas-microsoft-com:vml" Requires="v">
                <p:oleObj spid="_x0000_s1166419" name="公式" r:id="rId4" imgW="33528000" imgH="16459200" progId="Equation.3">
                  <p:embed/>
                </p:oleObj>
              </mc:Choice>
              <mc:Fallback>
                <p:oleObj name="公式" r:id="rId4" imgW="33528000" imgH="16459200" progId="Equation.3">
                  <p:embed/>
                  <p:pic>
                    <p:nvPicPr>
                      <p:cNvPr id="0" name="对象 14"/>
                      <p:cNvPicPr>
                        <a:picLocks noChangeAspect="1" noChangeArrowheads="1"/>
                      </p:cNvPicPr>
                      <p:nvPr/>
                    </p:nvPicPr>
                    <p:blipFill>
                      <a:blip r:embed="rId5"/>
                      <a:srcRect/>
                      <a:stretch>
                        <a:fillRect/>
                      </a:stretch>
                    </p:blipFill>
                    <p:spPr bwMode="auto">
                      <a:xfrm>
                        <a:off x="870928" y="1305523"/>
                        <a:ext cx="2192338" cy="1081088"/>
                      </a:xfrm>
                      <a:prstGeom prst="rect">
                        <a:avLst/>
                      </a:prstGeom>
                      <a:noFill/>
                    </p:spPr>
                  </p:pic>
                </p:oleObj>
              </mc:Fallback>
            </mc:AlternateContent>
          </a:graphicData>
        </a:graphic>
      </p:graphicFrame>
      <p:graphicFrame>
        <p:nvGraphicFramePr>
          <p:cNvPr id="3" name="对象 2"/>
          <p:cNvGraphicFramePr>
            <a:graphicFrameLocks noChangeAspect="1"/>
          </p:cNvGraphicFramePr>
          <p:nvPr/>
        </p:nvGraphicFramePr>
        <p:xfrm>
          <a:off x="870928" y="2585613"/>
          <a:ext cx="6131134" cy="679141"/>
        </p:xfrm>
        <a:graphic>
          <a:graphicData uri="http://schemas.openxmlformats.org/presentationml/2006/ole">
            <mc:AlternateContent xmlns:mc="http://schemas.openxmlformats.org/markup-compatibility/2006">
              <mc:Choice xmlns:v="urn:schemas-microsoft-com:vml" Requires="v">
                <p:oleObj spid="_x0000_s1166420" name="公式" r:id="rId6" imgW="99060000" imgH="10972800" progId="Equation.3">
                  <p:embed/>
                </p:oleObj>
              </mc:Choice>
              <mc:Fallback>
                <p:oleObj name="公式" r:id="rId6" imgW="99060000" imgH="10972800" progId="Equation.3">
                  <p:embed/>
                  <p:pic>
                    <p:nvPicPr>
                      <p:cNvPr id="0" name="对象 2"/>
                      <p:cNvPicPr/>
                      <p:nvPr/>
                    </p:nvPicPr>
                    <p:blipFill>
                      <a:blip r:embed="rId7"/>
                      <a:stretch>
                        <a:fillRect/>
                      </a:stretch>
                    </p:blipFill>
                    <p:spPr>
                      <a:xfrm>
                        <a:off x="870928" y="2585613"/>
                        <a:ext cx="6131134" cy="679141"/>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4181641" y="1533832"/>
          <a:ext cx="3752518" cy="812401"/>
        </p:xfrm>
        <a:graphic>
          <a:graphicData uri="http://schemas.openxmlformats.org/presentationml/2006/ole">
            <mc:AlternateContent xmlns:mc="http://schemas.openxmlformats.org/markup-compatibility/2006">
              <mc:Choice xmlns:v="urn:schemas-microsoft-com:vml" Requires="v">
                <p:oleObj spid="_x0000_s1166421" name="公式" r:id="rId8" imgW="59131200" imgH="12801600" progId="Equation.3">
                  <p:embed/>
                </p:oleObj>
              </mc:Choice>
              <mc:Fallback>
                <p:oleObj name="公式" r:id="rId8" imgW="59131200" imgH="12801600" progId="Equation.3">
                  <p:embed/>
                  <p:pic>
                    <p:nvPicPr>
                      <p:cNvPr id="0" name="对象 3"/>
                      <p:cNvPicPr/>
                      <p:nvPr/>
                    </p:nvPicPr>
                    <p:blipFill>
                      <a:blip r:embed="rId9"/>
                      <a:stretch>
                        <a:fillRect/>
                      </a:stretch>
                    </p:blipFill>
                    <p:spPr>
                      <a:xfrm>
                        <a:off x="4181641" y="1533832"/>
                        <a:ext cx="3752518" cy="812401"/>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801916" y="3825742"/>
          <a:ext cx="5619750" cy="1985963"/>
        </p:xfrm>
        <a:graphic>
          <a:graphicData uri="http://schemas.openxmlformats.org/presentationml/2006/ole">
            <mc:AlternateContent xmlns:mc="http://schemas.openxmlformats.org/markup-compatibility/2006">
              <mc:Choice xmlns:v="urn:schemas-microsoft-com:vml" Requires="v">
                <p:oleObj spid="_x0000_s1166422" name="公式" r:id="rId10" imgW="99974400" imgH="35356800" progId="Equation.3">
                  <p:embed/>
                </p:oleObj>
              </mc:Choice>
              <mc:Fallback>
                <p:oleObj name="公式" r:id="rId10" imgW="99974400" imgH="35356800" progId="Equation.3">
                  <p:embed/>
                  <p:pic>
                    <p:nvPicPr>
                      <p:cNvPr id="0" name="对象 4"/>
                      <p:cNvPicPr/>
                      <p:nvPr/>
                    </p:nvPicPr>
                    <p:blipFill>
                      <a:blip r:embed="rId11"/>
                      <a:stretch>
                        <a:fillRect/>
                      </a:stretch>
                    </p:blipFill>
                    <p:spPr>
                      <a:xfrm>
                        <a:off x="801916" y="3825742"/>
                        <a:ext cx="5619750" cy="1985963"/>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684811" y="5833391"/>
          <a:ext cx="6642882" cy="1024609"/>
        </p:xfrm>
        <a:graphic>
          <a:graphicData uri="http://schemas.openxmlformats.org/presentationml/2006/ole">
            <mc:AlternateContent xmlns:mc="http://schemas.openxmlformats.org/markup-compatibility/2006">
              <mc:Choice xmlns:v="urn:schemas-microsoft-com:vml" Requires="v">
                <p:oleObj spid="_x0000_s1166423" name="公式" r:id="rId12" imgW="118567200" imgH="18288000" progId="Equation.3">
                  <p:embed/>
                </p:oleObj>
              </mc:Choice>
              <mc:Fallback>
                <p:oleObj name="公式" r:id="rId12" imgW="118567200" imgH="18288000" progId="Equation.3">
                  <p:embed/>
                  <p:pic>
                    <p:nvPicPr>
                      <p:cNvPr id="0" name="对象 5"/>
                      <p:cNvPicPr/>
                      <p:nvPr/>
                    </p:nvPicPr>
                    <p:blipFill>
                      <a:blip r:embed="rId13"/>
                      <a:stretch>
                        <a:fillRect/>
                      </a:stretch>
                    </p:blipFill>
                    <p:spPr>
                      <a:xfrm>
                        <a:off x="684811" y="5833391"/>
                        <a:ext cx="6642882" cy="1024609"/>
                      </a:xfrm>
                      <a:prstGeom prst="rect">
                        <a:avLst/>
                      </a:prstGeom>
                      <a:solidFill>
                        <a:schemeClr val="bg1"/>
                      </a:solidFill>
                    </p:spPr>
                  </p:pic>
                </p:oleObj>
              </mc:Fallback>
            </mc:AlternateContent>
          </a:graphicData>
        </a:graphic>
      </p:graphicFrame>
      <p:graphicFrame>
        <p:nvGraphicFramePr>
          <p:cNvPr id="7" name="对象 6"/>
          <p:cNvGraphicFramePr>
            <a:graphicFrameLocks noChangeAspect="1"/>
          </p:cNvGraphicFramePr>
          <p:nvPr/>
        </p:nvGraphicFramePr>
        <p:xfrm>
          <a:off x="801916" y="861958"/>
          <a:ext cx="2734605" cy="364614"/>
        </p:xfrm>
        <a:graphic>
          <a:graphicData uri="http://schemas.openxmlformats.org/presentationml/2006/ole">
            <mc:AlternateContent xmlns:mc="http://schemas.openxmlformats.org/markup-compatibility/2006">
              <mc:Choice xmlns:v="urn:schemas-microsoft-com:vml" Requires="v">
                <p:oleObj spid="_x0000_s1166424" name="公式" r:id="rId14" imgW="36576000" imgH="4876800" progId="Equation.3">
                  <p:embed/>
                </p:oleObj>
              </mc:Choice>
              <mc:Fallback>
                <p:oleObj name="公式" r:id="rId14" imgW="36576000" imgH="4876800" progId="Equation.3">
                  <p:embed/>
                  <p:pic>
                    <p:nvPicPr>
                      <p:cNvPr id="0" name="对象 6"/>
                      <p:cNvPicPr/>
                      <p:nvPr/>
                    </p:nvPicPr>
                    <p:blipFill>
                      <a:blip r:embed="rId15"/>
                      <a:stretch>
                        <a:fillRect/>
                      </a:stretch>
                    </p:blipFill>
                    <p:spPr>
                      <a:xfrm>
                        <a:off x="801916" y="861958"/>
                        <a:ext cx="2734605" cy="364614"/>
                      </a:xfrm>
                      <a:prstGeom prst="rect">
                        <a:avLst/>
                      </a:prstGeom>
                      <a:solidFill>
                        <a:srgbClr val="FFC000"/>
                      </a:solidFill>
                    </p:spPr>
                  </p:pic>
                </p:oleObj>
              </mc:Fallback>
            </mc:AlternateContent>
          </a:graphicData>
        </a:graphic>
      </p:graphicFrame>
      <p:graphicFrame>
        <p:nvGraphicFramePr>
          <p:cNvPr id="12" name="对象 11"/>
          <p:cNvGraphicFramePr>
            <a:graphicFrameLocks noChangeAspect="1"/>
          </p:cNvGraphicFramePr>
          <p:nvPr/>
        </p:nvGraphicFramePr>
        <p:xfrm>
          <a:off x="6057900" y="839788"/>
          <a:ext cx="2120900" cy="409575"/>
        </p:xfrm>
        <a:graphic>
          <a:graphicData uri="http://schemas.openxmlformats.org/presentationml/2006/ole">
            <mc:AlternateContent xmlns:mc="http://schemas.openxmlformats.org/markup-compatibility/2006">
              <mc:Choice xmlns:v="urn:schemas-microsoft-com:vml" Requires="v">
                <p:oleObj spid="_x0000_s1166425" name="公式" r:id="rId16" imgW="28346400" imgH="5486400" progId="Equation.3">
                  <p:embed/>
                </p:oleObj>
              </mc:Choice>
              <mc:Fallback>
                <p:oleObj name="公式" r:id="rId16" imgW="28346400" imgH="5486400" progId="Equation.3">
                  <p:embed/>
                  <p:pic>
                    <p:nvPicPr>
                      <p:cNvPr id="0" name="对象 11"/>
                      <p:cNvPicPr/>
                      <p:nvPr/>
                    </p:nvPicPr>
                    <p:blipFill>
                      <a:blip r:embed="rId17"/>
                      <a:stretch>
                        <a:fillRect/>
                      </a:stretch>
                    </p:blipFill>
                    <p:spPr>
                      <a:xfrm>
                        <a:off x="6057900" y="839788"/>
                        <a:ext cx="2120900" cy="409575"/>
                      </a:xfrm>
                      <a:prstGeom prst="rect">
                        <a:avLst/>
                      </a:prstGeom>
                      <a:solidFill>
                        <a:srgbClr val="FFFF00"/>
                      </a:solidFill>
                    </p:spPr>
                  </p:pic>
                </p:oleObj>
              </mc:Fallback>
            </mc:AlternateContent>
          </a:graphicData>
        </a:graphic>
      </p:graphicFrame>
      <p:sp>
        <p:nvSpPr>
          <p:cNvPr id="16" name="矩形 15"/>
          <p:cNvSpPr/>
          <p:nvPr/>
        </p:nvSpPr>
        <p:spPr>
          <a:xfrm>
            <a:off x="3855055" y="844210"/>
            <a:ext cx="2020386" cy="400110"/>
          </a:xfrm>
          <a:prstGeom prst="rect">
            <a:avLst/>
          </a:prstGeom>
          <a:solidFill>
            <a:srgbClr val="FFC000"/>
          </a:solidFill>
        </p:spPr>
        <p:txBody>
          <a:bodyPr wrap="square">
            <a:spAutoFit/>
          </a:bodyPr>
          <a:lstStyle/>
          <a:p>
            <a:pPr algn="ctr"/>
            <a:r>
              <a:rPr lang="zh-CN" altLang="en-US" sz="2000" dirty="0"/>
              <a:t>因变量仅取</a:t>
            </a:r>
            <a:r>
              <a:rPr lang="en-US" altLang="zh-CN" sz="2000" dirty="0"/>
              <a:t>0</a:t>
            </a:r>
            <a:r>
              <a:rPr lang="zh-CN" altLang="en-US" sz="2000" dirty="0"/>
              <a:t>和</a:t>
            </a:r>
            <a:r>
              <a:rPr lang="en-US" altLang="zh-CN" sz="2000" dirty="0"/>
              <a:t>1</a:t>
            </a:r>
            <a:endParaRPr lang="zh-CN" altLang="en-US" sz="2000" dirty="0"/>
          </a:p>
        </p:txBody>
      </p:sp>
      <p:graphicFrame>
        <p:nvGraphicFramePr>
          <p:cNvPr id="8" name="对象 7"/>
          <p:cNvGraphicFramePr>
            <a:graphicFrameLocks noChangeAspect="1"/>
          </p:cNvGraphicFramePr>
          <p:nvPr/>
        </p:nvGraphicFramePr>
        <p:xfrm>
          <a:off x="684811" y="3399374"/>
          <a:ext cx="6993659" cy="370525"/>
        </p:xfrm>
        <a:graphic>
          <a:graphicData uri="http://schemas.openxmlformats.org/presentationml/2006/ole">
            <mc:AlternateContent xmlns:mc="http://schemas.openxmlformats.org/markup-compatibility/2006">
              <mc:Choice xmlns:v="urn:schemas-microsoft-com:vml" Requires="v">
                <p:oleObj spid="_x0000_s1166426" name="公式" r:id="rId18" imgW="92049600" imgH="4876800" progId="Equation.3">
                  <p:embed/>
                </p:oleObj>
              </mc:Choice>
              <mc:Fallback>
                <p:oleObj name="公式" r:id="rId18" imgW="92049600" imgH="4876800" progId="Equation.3">
                  <p:embed/>
                  <p:pic>
                    <p:nvPicPr>
                      <p:cNvPr id="0" name="对象 7"/>
                      <p:cNvPicPr/>
                      <p:nvPr/>
                    </p:nvPicPr>
                    <p:blipFill>
                      <a:blip r:embed="rId19"/>
                      <a:stretch>
                        <a:fillRect/>
                      </a:stretch>
                    </p:blipFill>
                    <p:spPr>
                      <a:xfrm>
                        <a:off x="684811" y="3399374"/>
                        <a:ext cx="6993659" cy="370525"/>
                      </a:xfrm>
                      <a:prstGeom prst="rect">
                        <a:avLst/>
                      </a:prstGeom>
                      <a:solidFill>
                        <a:srgbClr val="FFC000"/>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2041"/>
            <a:ext cx="9144000" cy="584775"/>
          </a:xfrm>
          <a:prstGeom prst="rect">
            <a:avLst/>
          </a:prstGeom>
        </p:spPr>
        <p:txBody>
          <a:bodyPr wrap="square">
            <a:spAutoFit/>
          </a:bodyPr>
          <a:lstStyle/>
          <a:p>
            <a:pPr algn="ctr"/>
            <a:r>
              <a:rPr kumimoji="1" lang="zh-CN" altLang="en-US" sz="3200" b="1" dirty="0">
                <a:latin typeface="微软雅黑" panose="020B0503020204020204" pitchFamily="34" charset="-122"/>
                <a:ea typeface="微软雅黑" panose="020B0503020204020204" pitchFamily="34" charset="-122"/>
              </a:rPr>
              <a:t>中心极限定理也适用于独立不同分布</a:t>
            </a:r>
            <a:endParaRPr lang="en-US" altLang="zh-CN" sz="3200" b="1" dirty="0">
              <a:latin typeface="微软雅黑" panose="020B0503020204020204" pitchFamily="34" charset="-122"/>
              <a:ea typeface="微软雅黑" panose="020B0503020204020204" pitchFamily="34" charset="-122"/>
            </a:endParaRPr>
          </a:p>
        </p:txBody>
      </p:sp>
      <p:sp>
        <p:nvSpPr>
          <p:cNvPr id="4" name="内容占位符 2"/>
          <p:cNvSpPr txBox="1"/>
          <p:nvPr/>
        </p:nvSpPr>
        <p:spPr>
          <a:xfrm>
            <a:off x="493505" y="969484"/>
            <a:ext cx="8296812" cy="1049097"/>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000" dirty="0"/>
              <a:t>独立不同分布在一定条件下（如有限方差），</a:t>
            </a:r>
            <a:r>
              <a:rPr lang="en-US" altLang="zh-CN" sz="2000" dirty="0" err="1"/>
              <a:t>当样本趋于无穷时，无论原总体服从什么分布</a:t>
            </a:r>
            <a:r>
              <a:rPr lang="zh-CN" altLang="en-US" sz="2000" dirty="0"/>
              <a:t>（亦可来自不同分布总体）</a:t>
            </a:r>
            <a:r>
              <a:rPr lang="en-US" altLang="zh-CN" sz="2000" dirty="0"/>
              <a:t>，</a:t>
            </a:r>
            <a:r>
              <a:rPr lang="zh-CN" altLang="en-US" sz="2000" dirty="0"/>
              <a:t>样本</a:t>
            </a:r>
            <a:r>
              <a:rPr lang="en-US" altLang="zh-CN" sz="2000" dirty="0" err="1"/>
              <a:t>均值将</a:t>
            </a:r>
            <a:r>
              <a:rPr lang="zh-CN" altLang="en-US" sz="2000" dirty="0"/>
              <a:t>趋</a:t>
            </a:r>
            <a:r>
              <a:rPr lang="en-US" altLang="zh-CN" sz="2000" dirty="0" err="1"/>
              <a:t>近正态分布</a:t>
            </a:r>
            <a:r>
              <a:rPr lang="en-US" altLang="zh-CN" sz="2000" dirty="0"/>
              <a:t>。</a:t>
            </a:r>
            <a:endParaRPr lang="zh-CN" altLang="zh-CN" sz="2000" dirty="0"/>
          </a:p>
          <a:p>
            <a:endParaRPr kumimoji="1" lang="zh-CN" altLang="en-US" dirty="0"/>
          </a:p>
        </p:txBody>
      </p:sp>
      <p:pic>
        <p:nvPicPr>
          <p:cNvPr id="5" name="图片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356" y="1915065"/>
            <a:ext cx="8945288" cy="494293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6675" y="79048"/>
            <a:ext cx="9144000" cy="646331"/>
          </a:xfrm>
          <a:prstGeom prst="rect">
            <a:avLst/>
          </a:prstGeom>
        </p:spPr>
        <p:txBody>
          <a:bodyPr wrap="square">
            <a:spAutoFit/>
          </a:bodyPr>
          <a:lstStyle/>
          <a:p>
            <a:pPr algn="ctr"/>
            <a:r>
              <a:rPr lang="en-US" altLang="zh-CN" sz="3600" b="1" dirty="0" err="1">
                <a:latin typeface="微软雅黑" panose="020B0503020204020204" pitchFamily="34" charset="-122"/>
                <a:ea typeface="微软雅黑" panose="020B0503020204020204" pitchFamily="34" charset="-122"/>
              </a:rPr>
              <a:t>eprobit</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极大似然函数</a:t>
            </a:r>
            <a:endParaRPr lang="en-US" altLang="zh-CN" sz="3600" b="1" dirty="0">
              <a:latin typeface="微软雅黑" panose="020B0503020204020204" pitchFamily="34" charset="-122"/>
              <a:ea typeface="微软雅黑" panose="020B0503020204020204" pitchFamily="34" charset="-122"/>
            </a:endParaRPr>
          </a:p>
        </p:txBody>
      </p:sp>
      <p:sp>
        <p:nvSpPr>
          <p:cNvPr id="10" name="页脚占位符 9"/>
          <p:cNvSpPr>
            <a:spLocks noGrp="1"/>
          </p:cNvSpPr>
          <p:nvPr>
            <p:ph type="ftr" sz="quarter" idx="11"/>
          </p:nvPr>
        </p:nvSpPr>
        <p:spPr/>
        <p:txBody>
          <a:bodyPr/>
          <a:lstStyle/>
          <a:p>
            <a:r>
              <a:rPr lang="zh-CN" altLang="en-US" dirty="0"/>
              <a:t>中国人民大学，陈传波</a:t>
            </a:r>
          </a:p>
        </p:txBody>
      </p:sp>
      <p:sp>
        <p:nvSpPr>
          <p:cNvPr id="13" name="日期占位符 12"/>
          <p:cNvSpPr>
            <a:spLocks noGrp="1"/>
          </p:cNvSpPr>
          <p:nvPr>
            <p:ph type="dt" sz="half" idx="10"/>
          </p:nvPr>
        </p:nvSpPr>
        <p:spPr/>
        <p:txBody>
          <a:bodyPr/>
          <a:lstStyle/>
          <a:p>
            <a:fld id="{49ED3173-9AD2-4E5F-AFB6-E1EDBEB5AAAA}" type="datetime1">
              <a:rPr lang="zh-CN" altLang="en-US" smtClean="0"/>
              <a:t>2021/3/2</a:t>
            </a:fld>
            <a:endParaRPr lang="zh-CN" altLang="en-US"/>
          </a:p>
        </p:txBody>
      </p:sp>
      <p:sp>
        <p:nvSpPr>
          <p:cNvPr id="14" name="灯片编号占位符 13"/>
          <p:cNvSpPr>
            <a:spLocks noGrp="1"/>
          </p:cNvSpPr>
          <p:nvPr>
            <p:ph type="sldNum" sz="quarter" idx="12"/>
          </p:nvPr>
        </p:nvSpPr>
        <p:spPr/>
        <p:txBody>
          <a:bodyPr/>
          <a:lstStyle/>
          <a:p>
            <a:fld id="{56EE4887-718C-4F6C-B633-5C6D1B02979E}" type="slidenum">
              <a:rPr lang="zh-CN" altLang="en-US" smtClean="0"/>
              <a:t>170</a:t>
            </a:fld>
            <a:endParaRPr lang="zh-CN" altLang="en-US" dirty="0"/>
          </a:p>
        </p:txBody>
      </p:sp>
      <p:graphicFrame>
        <p:nvGraphicFramePr>
          <p:cNvPr id="3" name="对象 2"/>
          <p:cNvGraphicFramePr>
            <a:graphicFrameLocks noChangeAspect="1"/>
          </p:cNvGraphicFramePr>
          <p:nvPr/>
        </p:nvGraphicFramePr>
        <p:xfrm>
          <a:off x="1225350" y="1415602"/>
          <a:ext cx="6693299" cy="4250526"/>
        </p:xfrm>
        <a:graphic>
          <a:graphicData uri="http://schemas.openxmlformats.org/presentationml/2006/ole">
            <mc:AlternateContent xmlns:mc="http://schemas.openxmlformats.org/markup-compatibility/2006">
              <mc:Choice xmlns:v="urn:schemas-microsoft-com:vml" Requires="v">
                <p:oleObj spid="_x0000_s1167373" name="公式" r:id="rId4" imgW="76809600" imgH="48768000" progId="Equation.3">
                  <p:embed/>
                </p:oleObj>
              </mc:Choice>
              <mc:Fallback>
                <p:oleObj name="公式" r:id="rId4" imgW="76809600" imgH="48768000" progId="Equation.3">
                  <p:embed/>
                  <p:pic>
                    <p:nvPicPr>
                      <p:cNvPr id="0" name="对象 2"/>
                      <p:cNvPicPr/>
                      <p:nvPr/>
                    </p:nvPicPr>
                    <p:blipFill>
                      <a:blip r:embed="rId5"/>
                      <a:stretch>
                        <a:fillRect/>
                      </a:stretch>
                    </p:blipFill>
                    <p:spPr>
                      <a:xfrm>
                        <a:off x="1225350" y="1415602"/>
                        <a:ext cx="6693299" cy="4250526"/>
                      </a:xfrm>
                      <a:prstGeom prst="rect">
                        <a:avLst/>
                      </a:prstGeom>
                    </p:spPr>
                  </p:pic>
                </p:oleObj>
              </mc:Fallback>
            </mc:AlternateContent>
          </a:graphicData>
        </a:graphic>
      </p:graphicFrame>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188E5CE-F230-4BD1-940F-85FCBCA58052}" type="datetime1">
              <a:rPr lang="zh-CN" altLang="en-US" smtClean="0"/>
              <a:t>2021/3/2</a:t>
            </a:fld>
            <a:endParaRPr lang="zh-CN" altLang="en-US"/>
          </a:p>
        </p:txBody>
      </p:sp>
      <p:sp>
        <p:nvSpPr>
          <p:cNvPr id="3" name="页脚占位符 2"/>
          <p:cNvSpPr>
            <a:spLocks noGrp="1"/>
          </p:cNvSpPr>
          <p:nvPr>
            <p:ph type="ftr" sz="quarter" idx="11"/>
          </p:nvPr>
        </p:nvSpPr>
        <p:spPr/>
        <p:txBody>
          <a:bodyPr/>
          <a:lstStyle/>
          <a:p>
            <a:r>
              <a:rPr lang="zh-CN" altLang="en-US"/>
              <a:t>中国人民大学，陈传波</a:t>
            </a:r>
          </a:p>
        </p:txBody>
      </p:sp>
      <p:sp>
        <p:nvSpPr>
          <p:cNvPr id="4" name="矩形 3"/>
          <p:cNvSpPr/>
          <p:nvPr/>
        </p:nvSpPr>
        <p:spPr>
          <a:xfrm>
            <a:off x="6353299" y="2019463"/>
            <a:ext cx="2505694" cy="3477875"/>
          </a:xfrm>
          <a:prstGeom prst="rect">
            <a:avLst/>
          </a:prstGeom>
        </p:spPr>
        <p:txBody>
          <a:bodyPr wrap="square">
            <a:spAutoFit/>
          </a:bodyPr>
          <a:lstStyle/>
          <a:p>
            <a:r>
              <a:rPr lang="zh-CN" altLang="en-US" sz="2000" dirty="0"/>
              <a:t>上大学collage的回报，以父母的受教育程度为工具变量，年龄和工作任期为控制变量。</a:t>
            </a:r>
            <a:endParaRPr lang="en-US" altLang="zh-CN" sz="2000" dirty="0"/>
          </a:p>
          <a:p>
            <a:endParaRPr lang="en-US" altLang="zh-CN" sz="2000" dirty="0"/>
          </a:p>
          <a:p>
            <a:r>
              <a:rPr lang="zh-CN" altLang="en-US" sz="2000" dirty="0"/>
              <a:t>*主方程与内生变量方程相关系数达到0.55并且是显著的，即上大学是内生的。</a:t>
            </a:r>
            <a:endParaRPr lang="en-US" altLang="zh-CN" sz="2000" dirty="0"/>
          </a:p>
          <a:p>
            <a:endParaRPr lang="en-US" altLang="zh-CN" sz="2000" dirty="0"/>
          </a:p>
          <a:p>
            <a:r>
              <a:rPr lang="zh-CN" altLang="en-US" sz="2000" dirty="0"/>
              <a:t>大学回报为5.24美元。</a:t>
            </a:r>
          </a:p>
        </p:txBody>
      </p:sp>
      <p:sp>
        <p:nvSpPr>
          <p:cNvPr id="5" name="矩形 4"/>
          <p:cNvSpPr/>
          <p:nvPr/>
        </p:nvSpPr>
        <p:spPr>
          <a:xfrm>
            <a:off x="1162724" y="161313"/>
            <a:ext cx="6647974" cy="646331"/>
          </a:xfrm>
          <a:prstGeom prst="rect">
            <a:avLst/>
          </a:prstGeom>
        </p:spPr>
        <p:txBody>
          <a:bodyPr wrap="none">
            <a:spAutoFit/>
          </a:bodyPr>
          <a:lstStyle/>
          <a:p>
            <a:r>
              <a:rPr lang="zh-CN" altLang="en-US" sz="3600" dirty="0"/>
              <a:t>二元内生自变量：上大学的回报</a:t>
            </a:r>
          </a:p>
        </p:txBody>
      </p:sp>
      <p:pic>
        <p:nvPicPr>
          <p:cNvPr id="6" name="图片 5"/>
          <p:cNvPicPr>
            <a:picLocks noChangeAspect="1"/>
          </p:cNvPicPr>
          <p:nvPr/>
        </p:nvPicPr>
        <p:blipFill>
          <a:blip r:embed="rId2"/>
          <a:stretch>
            <a:fillRect/>
          </a:stretch>
        </p:blipFill>
        <p:spPr>
          <a:xfrm>
            <a:off x="194614" y="1859887"/>
            <a:ext cx="6028056" cy="4367550"/>
          </a:xfrm>
          <a:prstGeom prst="rect">
            <a:avLst/>
          </a:prstGeom>
          <a:solidFill>
            <a:schemeClr val="bg1"/>
          </a:solidFill>
        </p:spPr>
      </p:pic>
      <p:sp>
        <p:nvSpPr>
          <p:cNvPr id="7" name="矩形 6"/>
          <p:cNvSpPr/>
          <p:nvPr/>
        </p:nvSpPr>
        <p:spPr>
          <a:xfrm>
            <a:off x="400049" y="807644"/>
            <a:ext cx="8648948" cy="923330"/>
          </a:xfrm>
          <a:prstGeom prst="rect">
            <a:avLst/>
          </a:prstGeom>
        </p:spPr>
        <p:txBody>
          <a:bodyPr wrap="square">
            <a:spAutoFit/>
          </a:bodyPr>
          <a:lstStyle/>
          <a:p>
            <a:r>
              <a:rPr lang="zh-CN" altLang="en-US" dirty="0"/>
              <a:t>use https://www.stata-press.com/data/r16/wageed,clear</a:t>
            </a:r>
          </a:p>
          <a:p>
            <a:endParaRPr lang="zh-CN" altLang="en-US" dirty="0"/>
          </a:p>
          <a:p>
            <a:r>
              <a:rPr lang="zh-CN" altLang="en-US" dirty="0"/>
              <a:t>eregress wage c.age##c.age tenure, endogenous(college = i.peduc, probit) vce(robust)</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对象 14"/>
          <p:cNvGraphicFramePr>
            <a:graphicFrameLocks noChangeAspect="1"/>
          </p:cNvGraphicFramePr>
          <p:nvPr/>
        </p:nvGraphicFramePr>
        <p:xfrm>
          <a:off x="769244" y="4323200"/>
          <a:ext cx="2884488" cy="915987"/>
        </p:xfrm>
        <a:graphic>
          <a:graphicData uri="http://schemas.openxmlformats.org/presentationml/2006/ole">
            <mc:AlternateContent xmlns:mc="http://schemas.openxmlformats.org/markup-compatibility/2006">
              <mc:Choice xmlns:v="urn:schemas-microsoft-com:vml" Requires="v">
                <p:oleObj spid="_x0000_s1164347" name="公式" r:id="rId4" imgW="36576000" imgH="11582400" progId="Equation.3">
                  <p:embed/>
                </p:oleObj>
              </mc:Choice>
              <mc:Fallback>
                <p:oleObj name="公式" r:id="rId4" imgW="36576000" imgH="11582400" progId="Equation.3">
                  <p:embed/>
                  <p:pic>
                    <p:nvPicPr>
                      <p:cNvPr id="0" name="对象 14"/>
                      <p:cNvPicPr>
                        <a:picLocks noChangeAspect="1" noChangeArrowheads="1"/>
                      </p:cNvPicPr>
                      <p:nvPr/>
                    </p:nvPicPr>
                    <p:blipFill>
                      <a:blip r:embed="rId5"/>
                      <a:srcRect/>
                      <a:stretch>
                        <a:fillRect/>
                      </a:stretch>
                    </p:blipFill>
                    <p:spPr bwMode="auto">
                      <a:xfrm>
                        <a:off x="769244" y="4323200"/>
                        <a:ext cx="2884488" cy="915987"/>
                      </a:xfrm>
                      <a:prstGeom prst="rect">
                        <a:avLst/>
                      </a:prstGeom>
                      <a:noFill/>
                    </p:spPr>
                  </p:pic>
                </p:oleObj>
              </mc:Fallback>
            </mc:AlternateContent>
          </a:graphicData>
        </a:graphic>
      </p:graphicFrame>
      <p:sp>
        <p:nvSpPr>
          <p:cNvPr id="17" name="矩形 16"/>
          <p:cNvSpPr/>
          <p:nvPr/>
        </p:nvSpPr>
        <p:spPr>
          <a:xfrm>
            <a:off x="0" y="192041"/>
            <a:ext cx="9144000" cy="523220"/>
          </a:xfrm>
          <a:prstGeom prst="rect">
            <a:avLst/>
          </a:prstGeom>
        </p:spPr>
        <p:txBody>
          <a:bodyPr wrap="square">
            <a:spAutoFit/>
          </a:bodyPr>
          <a:lstStyle/>
          <a:p>
            <a:pPr algn="ctr"/>
            <a:r>
              <a:rPr lang="zh-CN" altLang="en-US" sz="2800" b="1" dirty="0">
                <a:latin typeface="微软雅黑" panose="020B0503020204020204" pitchFamily="34" charset="-122"/>
                <a:ea typeface="微软雅黑" panose="020B0503020204020204" pitchFamily="34" charset="-122"/>
              </a:rPr>
              <a:t>二元内生变量：</a:t>
            </a:r>
            <a:r>
              <a:rPr lang="en-US" altLang="zh-CN" sz="2800" b="1" dirty="0" err="1">
                <a:latin typeface="微软雅黑" panose="020B0503020204020204" pitchFamily="34" charset="-122"/>
                <a:ea typeface="微软雅黑" panose="020B0503020204020204" pitchFamily="34" charset="-122"/>
              </a:rPr>
              <a:t>eregress</a:t>
            </a:r>
            <a:r>
              <a:rPr lang="en-US" altLang="zh-CN" sz="2800" b="1" dirty="0">
                <a:latin typeface="微软雅黑" panose="020B0503020204020204" pitchFamily="34" charset="-122"/>
                <a:ea typeface="微软雅黑" panose="020B0503020204020204" pitchFamily="34" charset="-122"/>
              </a:rPr>
              <a:t> y </a:t>
            </a:r>
            <a:r>
              <a:rPr lang="en-US" altLang="zh-CN" sz="2800" b="1" dirty="0" err="1">
                <a:latin typeface="微软雅黑" panose="020B0503020204020204" pitchFamily="34" charset="-122"/>
                <a:ea typeface="微软雅黑" panose="020B0503020204020204" pitchFamily="34" charset="-122"/>
              </a:rPr>
              <a:t>x,endog</a:t>
            </a:r>
            <a:r>
              <a:rPr lang="en-US" altLang="zh-CN" sz="2800" b="1" dirty="0">
                <a:latin typeface="微软雅黑" panose="020B0503020204020204" pitchFamily="34" charset="-122"/>
                <a:ea typeface="微软雅黑" panose="020B0503020204020204" pitchFamily="34" charset="-122"/>
              </a:rPr>
              <a:t>(</a:t>
            </a:r>
            <a:r>
              <a:rPr lang="en-US" altLang="zh-CN" sz="2800" b="1" dirty="0" err="1">
                <a:latin typeface="微软雅黑" panose="020B0503020204020204" pitchFamily="34" charset="-122"/>
                <a:ea typeface="微软雅黑" panose="020B0503020204020204" pitchFamily="34" charset="-122"/>
              </a:rPr>
              <a:t>wb</a:t>
            </a:r>
            <a:r>
              <a:rPr lang="en-US" altLang="zh-CN" sz="2800" b="1" dirty="0">
                <a:latin typeface="微软雅黑" panose="020B0503020204020204" pitchFamily="34" charset="-122"/>
                <a:ea typeface="微软雅黑" panose="020B0503020204020204" pitchFamily="34" charset="-122"/>
              </a:rPr>
              <a:t>=</a:t>
            </a:r>
            <a:r>
              <a:rPr lang="en-US" altLang="zh-CN" sz="2800" b="1" dirty="0" err="1">
                <a:latin typeface="微软雅黑" panose="020B0503020204020204" pitchFamily="34" charset="-122"/>
                <a:ea typeface="微软雅黑" panose="020B0503020204020204" pitchFamily="34" charset="-122"/>
              </a:rPr>
              <a:t>z,</a:t>
            </a:r>
            <a:r>
              <a:rPr lang="en-US" altLang="zh-CN" sz="2800" b="1" dirty="0" err="1">
                <a:solidFill>
                  <a:srgbClr val="FF0000"/>
                </a:solidFill>
                <a:latin typeface="微软雅黑" panose="020B0503020204020204" pitchFamily="34" charset="-122"/>
                <a:ea typeface="微软雅黑" panose="020B0503020204020204" pitchFamily="34" charset="-122"/>
              </a:rPr>
              <a:t>probit</a:t>
            </a:r>
            <a:r>
              <a:rPr lang="en-US" altLang="zh-CN" sz="2800" b="1" dirty="0">
                <a:latin typeface="微软雅黑" panose="020B0503020204020204" pitchFamily="34" charset="-122"/>
                <a:ea typeface="微软雅黑" panose="020B0503020204020204" pitchFamily="34" charset="-122"/>
              </a:rPr>
              <a:t>)</a:t>
            </a:r>
          </a:p>
        </p:txBody>
      </p:sp>
      <p:graphicFrame>
        <p:nvGraphicFramePr>
          <p:cNvPr id="18" name="对象 17"/>
          <p:cNvGraphicFramePr>
            <a:graphicFrameLocks noChangeAspect="1"/>
          </p:cNvGraphicFramePr>
          <p:nvPr/>
        </p:nvGraphicFramePr>
        <p:xfrm>
          <a:off x="830031" y="1096546"/>
          <a:ext cx="2117725" cy="773112"/>
        </p:xfrm>
        <a:graphic>
          <a:graphicData uri="http://schemas.openxmlformats.org/presentationml/2006/ole">
            <mc:AlternateContent xmlns:mc="http://schemas.openxmlformats.org/markup-compatibility/2006">
              <mc:Choice xmlns:v="urn:schemas-microsoft-com:vml" Requires="v">
                <p:oleObj spid="_x0000_s1164348" name="公式" r:id="rId6" imgW="26822400" imgH="9753600" progId="Equation.3">
                  <p:embed/>
                </p:oleObj>
              </mc:Choice>
              <mc:Fallback>
                <p:oleObj name="公式" r:id="rId6" imgW="26822400" imgH="9753600" progId="Equation.3">
                  <p:embed/>
                  <p:pic>
                    <p:nvPicPr>
                      <p:cNvPr id="0" name="对象 17"/>
                      <p:cNvPicPr>
                        <a:picLocks noChangeAspect="1" noChangeArrowheads="1"/>
                      </p:cNvPicPr>
                      <p:nvPr/>
                    </p:nvPicPr>
                    <p:blipFill>
                      <a:blip r:embed="rId7"/>
                      <a:srcRect/>
                      <a:stretch>
                        <a:fillRect/>
                      </a:stretch>
                    </p:blipFill>
                    <p:spPr bwMode="auto">
                      <a:xfrm>
                        <a:off x="830031" y="1096546"/>
                        <a:ext cx="2117725" cy="773112"/>
                      </a:xfrm>
                      <a:prstGeom prst="rect">
                        <a:avLst/>
                      </a:prstGeom>
                      <a:solidFill>
                        <a:srgbClr val="FFFF00"/>
                      </a:solidFill>
                    </p:spPr>
                  </p:pic>
                </p:oleObj>
              </mc:Fallback>
            </mc:AlternateContent>
          </a:graphicData>
        </a:graphic>
      </p:graphicFrame>
      <p:sp>
        <p:nvSpPr>
          <p:cNvPr id="19" name="矩形 18"/>
          <p:cNvSpPr/>
          <p:nvPr/>
        </p:nvSpPr>
        <p:spPr>
          <a:xfrm>
            <a:off x="682299" y="2250943"/>
            <a:ext cx="2811399" cy="400110"/>
          </a:xfrm>
          <a:prstGeom prst="rect">
            <a:avLst/>
          </a:prstGeom>
          <a:solidFill>
            <a:srgbClr val="FFFF00"/>
          </a:solidFill>
        </p:spPr>
        <p:txBody>
          <a:bodyPr wrap="square">
            <a:spAutoFit/>
          </a:bodyPr>
          <a:lstStyle/>
          <a:p>
            <a:pPr algn="ctr"/>
            <a:r>
              <a:rPr lang="zh-CN" altLang="en-US" sz="2000" dirty="0"/>
              <a:t>若内生变量为二元</a:t>
            </a:r>
            <a:r>
              <a:rPr lang="en-US" altLang="zh-CN" sz="2000" dirty="0"/>
              <a:t>0</a:t>
            </a:r>
            <a:r>
              <a:rPr lang="zh-CN" altLang="en-US" sz="2000" dirty="0"/>
              <a:t>和</a:t>
            </a:r>
            <a:r>
              <a:rPr lang="en-US" altLang="zh-CN" sz="2000" dirty="0"/>
              <a:t>1</a:t>
            </a:r>
            <a:endParaRPr lang="zh-CN" altLang="en-US" sz="2000" dirty="0"/>
          </a:p>
        </p:txBody>
      </p:sp>
      <p:graphicFrame>
        <p:nvGraphicFramePr>
          <p:cNvPr id="3" name="对象 2"/>
          <p:cNvGraphicFramePr>
            <a:graphicFrameLocks noChangeAspect="1"/>
          </p:cNvGraphicFramePr>
          <p:nvPr/>
        </p:nvGraphicFramePr>
        <p:xfrm>
          <a:off x="769244" y="3032338"/>
          <a:ext cx="2400273" cy="909577"/>
        </p:xfrm>
        <a:graphic>
          <a:graphicData uri="http://schemas.openxmlformats.org/presentationml/2006/ole">
            <mc:AlternateContent xmlns:mc="http://schemas.openxmlformats.org/markup-compatibility/2006">
              <mc:Choice xmlns:v="urn:schemas-microsoft-com:vml" Requires="v">
                <p:oleObj spid="_x0000_s1164349" name="公式" r:id="rId8" imgW="28956000" imgH="10972800" progId="Equation.3">
                  <p:embed/>
                </p:oleObj>
              </mc:Choice>
              <mc:Fallback>
                <p:oleObj name="公式" r:id="rId8" imgW="28956000" imgH="10972800" progId="Equation.3">
                  <p:embed/>
                  <p:pic>
                    <p:nvPicPr>
                      <p:cNvPr id="0" name="对象 2"/>
                      <p:cNvPicPr/>
                      <p:nvPr/>
                    </p:nvPicPr>
                    <p:blipFill>
                      <a:blip r:embed="rId9"/>
                      <a:stretch>
                        <a:fillRect/>
                      </a:stretch>
                    </p:blipFill>
                    <p:spPr>
                      <a:xfrm>
                        <a:off x="769244" y="3032338"/>
                        <a:ext cx="2400273" cy="909577"/>
                      </a:xfrm>
                      <a:prstGeom prst="rect">
                        <a:avLst/>
                      </a:prstGeom>
                      <a:solidFill>
                        <a:srgbClr val="FFC000"/>
                      </a:solidFill>
                    </p:spPr>
                  </p:pic>
                </p:oleObj>
              </mc:Fallback>
            </mc:AlternateContent>
          </a:graphicData>
        </a:graphic>
      </p:graphicFrame>
      <p:graphicFrame>
        <p:nvGraphicFramePr>
          <p:cNvPr id="4" name="对象 3"/>
          <p:cNvGraphicFramePr>
            <a:graphicFrameLocks noChangeAspect="1"/>
          </p:cNvGraphicFramePr>
          <p:nvPr/>
        </p:nvGraphicFramePr>
        <p:xfrm>
          <a:off x="4237607" y="2168963"/>
          <a:ext cx="3833813" cy="2154237"/>
        </p:xfrm>
        <a:graphic>
          <a:graphicData uri="http://schemas.openxmlformats.org/presentationml/2006/ole">
            <mc:AlternateContent xmlns:mc="http://schemas.openxmlformats.org/markup-compatibility/2006">
              <mc:Choice xmlns:v="urn:schemas-microsoft-com:vml" Requires="v">
                <p:oleObj spid="_x0000_s1164350" name="公式" r:id="rId10" imgW="40233600" imgH="22555200" progId="Equation.3">
                  <p:embed/>
                </p:oleObj>
              </mc:Choice>
              <mc:Fallback>
                <p:oleObj name="公式" r:id="rId10" imgW="40233600" imgH="22555200" progId="Equation.3">
                  <p:embed/>
                  <p:pic>
                    <p:nvPicPr>
                      <p:cNvPr id="0" name="对象 3"/>
                      <p:cNvPicPr/>
                      <p:nvPr/>
                    </p:nvPicPr>
                    <p:blipFill>
                      <a:blip r:embed="rId11"/>
                      <a:stretch>
                        <a:fillRect/>
                      </a:stretch>
                    </p:blipFill>
                    <p:spPr>
                      <a:xfrm>
                        <a:off x="4237607" y="2168963"/>
                        <a:ext cx="3833813" cy="2154237"/>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188E5CE-F230-4BD1-940F-85FCBCA58052}" type="datetime1">
              <a:rPr lang="zh-CN" altLang="en-US" smtClean="0"/>
              <a:t>2021/3/2</a:t>
            </a:fld>
            <a:endParaRPr lang="zh-CN" altLang="en-US"/>
          </a:p>
        </p:txBody>
      </p:sp>
      <p:sp>
        <p:nvSpPr>
          <p:cNvPr id="3" name="页脚占位符 2"/>
          <p:cNvSpPr>
            <a:spLocks noGrp="1"/>
          </p:cNvSpPr>
          <p:nvPr>
            <p:ph type="ftr" sz="quarter" idx="11"/>
          </p:nvPr>
        </p:nvSpPr>
        <p:spPr/>
        <p:txBody>
          <a:bodyPr/>
          <a:lstStyle/>
          <a:p>
            <a:r>
              <a:rPr lang="zh-CN" altLang="en-US"/>
              <a:t>中国人民大学，陈传波</a:t>
            </a:r>
          </a:p>
        </p:txBody>
      </p:sp>
      <p:pic>
        <p:nvPicPr>
          <p:cNvPr id="4" name="图片 3"/>
          <p:cNvPicPr>
            <a:picLocks noChangeAspect="1"/>
          </p:cNvPicPr>
          <p:nvPr/>
        </p:nvPicPr>
        <p:blipFill>
          <a:blip r:embed="rId2"/>
          <a:stretch>
            <a:fillRect/>
          </a:stretch>
        </p:blipFill>
        <p:spPr>
          <a:xfrm>
            <a:off x="400786" y="1644548"/>
            <a:ext cx="6593439" cy="390401"/>
          </a:xfrm>
          <a:prstGeom prst="rect">
            <a:avLst/>
          </a:prstGeom>
        </p:spPr>
      </p:pic>
      <p:pic>
        <p:nvPicPr>
          <p:cNvPr id="5" name="图片 4"/>
          <p:cNvPicPr>
            <a:picLocks noChangeAspect="1"/>
          </p:cNvPicPr>
          <p:nvPr/>
        </p:nvPicPr>
        <p:blipFill>
          <a:blip r:embed="rId3"/>
          <a:stretch>
            <a:fillRect/>
          </a:stretch>
        </p:blipFill>
        <p:spPr>
          <a:xfrm>
            <a:off x="275106" y="826351"/>
            <a:ext cx="5502429" cy="413328"/>
          </a:xfrm>
          <a:prstGeom prst="rect">
            <a:avLst/>
          </a:prstGeom>
        </p:spPr>
      </p:pic>
      <p:pic>
        <p:nvPicPr>
          <p:cNvPr id="6" name="图片 5"/>
          <p:cNvPicPr>
            <a:picLocks noChangeAspect="1"/>
          </p:cNvPicPr>
          <p:nvPr/>
        </p:nvPicPr>
        <p:blipFill>
          <a:blip r:embed="rId4"/>
          <a:stretch>
            <a:fillRect/>
          </a:stretch>
        </p:blipFill>
        <p:spPr>
          <a:xfrm>
            <a:off x="516411" y="2209533"/>
            <a:ext cx="2846533" cy="378055"/>
          </a:xfrm>
          <a:prstGeom prst="rect">
            <a:avLst/>
          </a:prstGeom>
        </p:spPr>
      </p:pic>
      <p:pic>
        <p:nvPicPr>
          <p:cNvPr id="7" name="图片 6"/>
          <p:cNvPicPr>
            <a:picLocks noChangeAspect="1"/>
          </p:cNvPicPr>
          <p:nvPr/>
        </p:nvPicPr>
        <p:blipFill>
          <a:blip r:embed="rId5"/>
          <a:stretch>
            <a:fillRect/>
          </a:stretch>
        </p:blipFill>
        <p:spPr>
          <a:xfrm>
            <a:off x="458166" y="2713764"/>
            <a:ext cx="4635782" cy="470297"/>
          </a:xfrm>
          <a:prstGeom prst="rect">
            <a:avLst/>
          </a:prstGeom>
        </p:spPr>
      </p:pic>
      <p:pic>
        <p:nvPicPr>
          <p:cNvPr id="8" name="图片 7"/>
          <p:cNvPicPr>
            <a:picLocks noChangeAspect="1"/>
          </p:cNvPicPr>
          <p:nvPr/>
        </p:nvPicPr>
        <p:blipFill>
          <a:blip r:embed="rId6"/>
          <a:stretch>
            <a:fillRect/>
          </a:stretch>
        </p:blipFill>
        <p:spPr>
          <a:xfrm>
            <a:off x="4144015" y="2141632"/>
            <a:ext cx="4297705" cy="513856"/>
          </a:xfrm>
          <a:prstGeom prst="rect">
            <a:avLst/>
          </a:prstGeom>
        </p:spPr>
      </p:pic>
      <p:pic>
        <p:nvPicPr>
          <p:cNvPr id="9" name="图片 8"/>
          <p:cNvPicPr>
            <a:picLocks noChangeAspect="1"/>
          </p:cNvPicPr>
          <p:nvPr/>
        </p:nvPicPr>
        <p:blipFill>
          <a:blip r:embed="rId7"/>
          <a:stretch>
            <a:fillRect/>
          </a:stretch>
        </p:blipFill>
        <p:spPr>
          <a:xfrm>
            <a:off x="3847606" y="3206523"/>
            <a:ext cx="4848898" cy="455724"/>
          </a:xfrm>
          <a:prstGeom prst="rect">
            <a:avLst/>
          </a:prstGeom>
        </p:spPr>
      </p:pic>
      <p:pic>
        <p:nvPicPr>
          <p:cNvPr id="10" name="图片 9"/>
          <p:cNvPicPr>
            <a:picLocks noChangeAspect="1"/>
          </p:cNvPicPr>
          <p:nvPr/>
        </p:nvPicPr>
        <p:blipFill>
          <a:blip r:embed="rId8"/>
          <a:stretch>
            <a:fillRect/>
          </a:stretch>
        </p:blipFill>
        <p:spPr>
          <a:xfrm>
            <a:off x="3847605" y="3612597"/>
            <a:ext cx="5296394" cy="527442"/>
          </a:xfrm>
          <a:prstGeom prst="rect">
            <a:avLst/>
          </a:prstGeom>
        </p:spPr>
      </p:pic>
      <p:pic>
        <p:nvPicPr>
          <p:cNvPr id="11" name="图片 10"/>
          <p:cNvPicPr>
            <a:picLocks noChangeAspect="1"/>
          </p:cNvPicPr>
          <p:nvPr/>
        </p:nvPicPr>
        <p:blipFill>
          <a:blip r:embed="rId9"/>
          <a:stretch>
            <a:fillRect/>
          </a:stretch>
        </p:blipFill>
        <p:spPr>
          <a:xfrm>
            <a:off x="400786" y="4988582"/>
            <a:ext cx="3751738" cy="608390"/>
          </a:xfrm>
          <a:prstGeom prst="rect">
            <a:avLst/>
          </a:prstGeom>
        </p:spPr>
      </p:pic>
      <p:pic>
        <p:nvPicPr>
          <p:cNvPr id="12" name="图片 11"/>
          <p:cNvPicPr>
            <a:picLocks noChangeAspect="1"/>
          </p:cNvPicPr>
          <p:nvPr/>
        </p:nvPicPr>
        <p:blipFill>
          <a:blip r:embed="rId10"/>
          <a:stretch>
            <a:fillRect/>
          </a:stretch>
        </p:blipFill>
        <p:spPr>
          <a:xfrm>
            <a:off x="458166" y="5717492"/>
            <a:ext cx="3636978" cy="479879"/>
          </a:xfrm>
          <a:prstGeom prst="rect">
            <a:avLst/>
          </a:prstGeom>
        </p:spPr>
      </p:pic>
      <p:pic>
        <p:nvPicPr>
          <p:cNvPr id="13" name="图片 12"/>
          <p:cNvPicPr>
            <a:picLocks noChangeAspect="1"/>
          </p:cNvPicPr>
          <p:nvPr/>
        </p:nvPicPr>
        <p:blipFill>
          <a:blip r:embed="rId11"/>
          <a:stretch>
            <a:fillRect/>
          </a:stretch>
        </p:blipFill>
        <p:spPr>
          <a:xfrm>
            <a:off x="4909308" y="5343328"/>
            <a:ext cx="3070772" cy="633333"/>
          </a:xfrm>
          <a:prstGeom prst="rect">
            <a:avLst/>
          </a:prstGeom>
        </p:spPr>
      </p:pic>
      <p:pic>
        <p:nvPicPr>
          <p:cNvPr id="14" name="图片 13"/>
          <p:cNvPicPr>
            <a:picLocks noChangeAspect="1"/>
          </p:cNvPicPr>
          <p:nvPr/>
        </p:nvPicPr>
        <p:blipFill>
          <a:blip r:embed="rId12"/>
          <a:stretch>
            <a:fillRect/>
          </a:stretch>
        </p:blipFill>
        <p:spPr>
          <a:xfrm>
            <a:off x="400786" y="4258025"/>
            <a:ext cx="3964308" cy="362451"/>
          </a:xfrm>
          <a:prstGeom prst="rect">
            <a:avLst/>
          </a:prstGeom>
        </p:spPr>
      </p:pic>
      <p:pic>
        <p:nvPicPr>
          <p:cNvPr id="15" name="图片 14"/>
          <p:cNvPicPr>
            <a:picLocks noChangeAspect="1"/>
          </p:cNvPicPr>
          <p:nvPr/>
        </p:nvPicPr>
        <p:blipFill>
          <a:blip r:embed="rId13"/>
          <a:stretch>
            <a:fillRect/>
          </a:stretch>
        </p:blipFill>
        <p:spPr>
          <a:xfrm>
            <a:off x="400786" y="4734328"/>
            <a:ext cx="1780211" cy="241757"/>
          </a:xfrm>
          <a:prstGeom prst="rect">
            <a:avLst/>
          </a:prstGeom>
        </p:spPr>
      </p:pic>
      <p:pic>
        <p:nvPicPr>
          <p:cNvPr id="16" name="图片 15"/>
          <p:cNvPicPr>
            <a:picLocks noChangeAspect="1"/>
          </p:cNvPicPr>
          <p:nvPr/>
        </p:nvPicPr>
        <p:blipFill>
          <a:blip r:embed="rId14"/>
          <a:stretch>
            <a:fillRect/>
          </a:stretch>
        </p:blipFill>
        <p:spPr>
          <a:xfrm>
            <a:off x="400786" y="1220995"/>
            <a:ext cx="2341032" cy="292629"/>
          </a:xfrm>
          <a:prstGeom prst="rect">
            <a:avLst/>
          </a:prstGeom>
        </p:spPr>
      </p:pic>
      <p:sp>
        <p:nvSpPr>
          <p:cNvPr id="17" name="矩形 16"/>
          <p:cNvSpPr/>
          <p:nvPr/>
        </p:nvSpPr>
        <p:spPr>
          <a:xfrm>
            <a:off x="540327" y="137004"/>
            <a:ext cx="7879277" cy="523220"/>
          </a:xfrm>
          <a:prstGeom prst="rect">
            <a:avLst/>
          </a:prstGeom>
        </p:spPr>
        <p:txBody>
          <a:bodyPr wrap="square">
            <a:spAutoFit/>
          </a:bodyPr>
          <a:lstStyle/>
          <a:p>
            <a:r>
              <a:rPr lang="zh-CN" altLang="en-US" sz="2800" dirty="0"/>
              <a:t>外生处理:外生处理变量和每个协变量交互</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188E5CE-F230-4BD1-940F-85FCBCA58052}" type="datetime1">
              <a:rPr lang="zh-CN" altLang="en-US" smtClean="0"/>
              <a:t>2021/3/2</a:t>
            </a:fld>
            <a:endParaRPr lang="zh-CN" altLang="en-US"/>
          </a:p>
        </p:txBody>
      </p:sp>
      <p:sp>
        <p:nvSpPr>
          <p:cNvPr id="3" name="页脚占位符 2"/>
          <p:cNvSpPr>
            <a:spLocks noGrp="1"/>
          </p:cNvSpPr>
          <p:nvPr>
            <p:ph type="ftr" sz="quarter" idx="11"/>
          </p:nvPr>
        </p:nvSpPr>
        <p:spPr/>
        <p:txBody>
          <a:bodyPr/>
          <a:lstStyle/>
          <a:p>
            <a:r>
              <a:rPr lang="zh-CN" altLang="en-US"/>
              <a:t>中国人民大学，陈传波</a:t>
            </a:r>
          </a:p>
        </p:txBody>
      </p:sp>
      <p:sp>
        <p:nvSpPr>
          <p:cNvPr id="4" name="矩形 3"/>
          <p:cNvSpPr/>
          <p:nvPr/>
        </p:nvSpPr>
        <p:spPr>
          <a:xfrm>
            <a:off x="540327" y="137004"/>
            <a:ext cx="7879277" cy="523220"/>
          </a:xfrm>
          <a:prstGeom prst="rect">
            <a:avLst/>
          </a:prstGeom>
        </p:spPr>
        <p:txBody>
          <a:bodyPr wrap="square">
            <a:spAutoFit/>
          </a:bodyPr>
          <a:lstStyle/>
          <a:p>
            <a:r>
              <a:rPr lang="zh-CN" altLang="en-US" sz="2800" dirty="0"/>
              <a:t>外生处理:上大学的回报</a:t>
            </a:r>
          </a:p>
        </p:txBody>
      </p:sp>
      <p:pic>
        <p:nvPicPr>
          <p:cNvPr id="5" name="图片 4"/>
          <p:cNvPicPr>
            <a:picLocks noChangeAspect="1"/>
          </p:cNvPicPr>
          <p:nvPr/>
        </p:nvPicPr>
        <p:blipFill>
          <a:blip r:embed="rId2"/>
          <a:stretch>
            <a:fillRect/>
          </a:stretch>
        </p:blipFill>
        <p:spPr>
          <a:xfrm>
            <a:off x="256474" y="1515650"/>
            <a:ext cx="6752518" cy="5205825"/>
          </a:xfrm>
          <a:prstGeom prst="rect">
            <a:avLst/>
          </a:prstGeom>
          <a:solidFill>
            <a:schemeClr val="bg1"/>
          </a:solidFill>
        </p:spPr>
      </p:pic>
      <p:sp>
        <p:nvSpPr>
          <p:cNvPr id="6" name="矩形 5"/>
          <p:cNvSpPr/>
          <p:nvPr/>
        </p:nvSpPr>
        <p:spPr>
          <a:xfrm>
            <a:off x="400049" y="758279"/>
            <a:ext cx="7853301" cy="646331"/>
          </a:xfrm>
          <a:prstGeom prst="rect">
            <a:avLst/>
          </a:prstGeom>
        </p:spPr>
        <p:txBody>
          <a:bodyPr wrap="square">
            <a:spAutoFit/>
          </a:bodyPr>
          <a:lstStyle/>
          <a:p>
            <a:r>
              <a:rPr lang="zh-CN" altLang="en-US" dirty="0"/>
              <a:t>eregress wage c.age##c.age tenure, extreat(college) vce(robust)</a:t>
            </a:r>
          </a:p>
          <a:p>
            <a:r>
              <a:rPr lang="zh-CN" altLang="en-US" dirty="0"/>
              <a:t>estat teffects, atet</a:t>
            </a:r>
          </a:p>
        </p:txBody>
      </p:sp>
      <p:sp>
        <p:nvSpPr>
          <p:cNvPr id="7" name="矩形 6"/>
          <p:cNvSpPr/>
          <p:nvPr/>
        </p:nvSpPr>
        <p:spPr>
          <a:xfrm>
            <a:off x="7165145" y="1807673"/>
            <a:ext cx="1597232" cy="1938992"/>
          </a:xfrm>
          <a:prstGeom prst="rect">
            <a:avLst/>
          </a:prstGeom>
        </p:spPr>
        <p:txBody>
          <a:bodyPr wrap="square">
            <a:spAutoFit/>
          </a:bodyPr>
          <a:lstStyle/>
          <a:p>
            <a:r>
              <a:rPr lang="zh-CN" altLang="en-US" sz="2000" dirty="0"/>
              <a:t>extreat会自动将college与其他协变量age，agesqr和tenure交互</a:t>
            </a:r>
          </a:p>
        </p:txBody>
      </p:sp>
      <p:pic>
        <p:nvPicPr>
          <p:cNvPr id="8" name="图片 7"/>
          <p:cNvPicPr>
            <a:picLocks noChangeAspect="1"/>
          </p:cNvPicPr>
          <p:nvPr/>
        </p:nvPicPr>
        <p:blipFill>
          <a:blip r:embed="rId3"/>
          <a:stretch>
            <a:fillRect/>
          </a:stretch>
        </p:blipFill>
        <p:spPr>
          <a:xfrm>
            <a:off x="7165145" y="4247142"/>
            <a:ext cx="1868926" cy="1638300"/>
          </a:xfrm>
          <a:prstGeom prst="rect">
            <a:avLst/>
          </a:prstGeom>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2041"/>
            <a:ext cx="9144000" cy="646331"/>
          </a:xfrm>
          <a:prstGeom prst="rect">
            <a:avLst/>
          </a:prstGeom>
        </p:spPr>
        <p:txBody>
          <a:bodyPr wrap="square">
            <a:spAutoFit/>
          </a:bodyPr>
          <a:lstStyle/>
          <a:p>
            <a:pPr algn="ctr"/>
            <a:r>
              <a:rPr lang="zh-CN" altLang="en-US" sz="3600" dirty="0"/>
              <a:t>内生处理</a:t>
            </a:r>
            <a:r>
              <a:rPr lang="en-US" altLang="zh-CN" sz="3600" dirty="0" err="1"/>
              <a:t>eregress</a:t>
            </a:r>
            <a:r>
              <a:rPr lang="en-US" altLang="zh-CN" sz="3600" dirty="0"/>
              <a:t> y </a:t>
            </a:r>
            <a:r>
              <a:rPr lang="en-US" altLang="zh-CN" sz="3600" dirty="0" err="1"/>
              <a:t>x,entreat</a:t>
            </a:r>
            <a:r>
              <a:rPr lang="en-US" altLang="zh-CN" sz="3600" dirty="0"/>
              <a:t>(t=z)</a:t>
            </a:r>
            <a:endParaRPr lang="zh-CN" altLang="en-US" sz="3600" dirty="0"/>
          </a:p>
        </p:txBody>
      </p:sp>
      <p:sp>
        <p:nvSpPr>
          <p:cNvPr id="6" name="灯片编号占位符 5"/>
          <p:cNvSpPr>
            <a:spLocks noGrp="1"/>
          </p:cNvSpPr>
          <p:nvPr>
            <p:ph type="sldNum" sz="quarter" idx="12"/>
          </p:nvPr>
        </p:nvSpPr>
        <p:spPr/>
        <p:txBody>
          <a:bodyPr/>
          <a:lstStyle/>
          <a:p>
            <a:fld id="{56EE4887-718C-4F6C-B633-5C6D1B02979E}" type="slidenum">
              <a:rPr lang="zh-CN" altLang="en-US" smtClean="0"/>
              <a:t>175</a:t>
            </a:fld>
            <a:endParaRPr lang="zh-CN" altLang="en-US" dirty="0"/>
          </a:p>
        </p:txBody>
      </p:sp>
      <p:graphicFrame>
        <p:nvGraphicFramePr>
          <p:cNvPr id="9" name="对象 8"/>
          <p:cNvGraphicFramePr>
            <a:graphicFrameLocks noChangeAspect="1"/>
          </p:cNvGraphicFramePr>
          <p:nvPr/>
        </p:nvGraphicFramePr>
        <p:xfrm>
          <a:off x="205565" y="989806"/>
          <a:ext cx="3462338" cy="1854200"/>
        </p:xfrm>
        <a:graphic>
          <a:graphicData uri="http://schemas.openxmlformats.org/presentationml/2006/ole">
            <mc:AlternateContent xmlns:mc="http://schemas.openxmlformats.org/markup-compatibility/2006">
              <mc:Choice xmlns:v="urn:schemas-microsoft-com:vml" Requires="v">
                <p:oleObj spid="_x0000_s927328" name="公式" r:id="rId3" imgW="53644800" imgH="28651200" progId="Equation.3">
                  <p:embed/>
                </p:oleObj>
              </mc:Choice>
              <mc:Fallback>
                <p:oleObj name="公式" r:id="rId3" imgW="53644800" imgH="28651200" progId="Equation.3">
                  <p:embed/>
                  <p:pic>
                    <p:nvPicPr>
                      <p:cNvPr id="0" name="图片 927293"/>
                      <p:cNvPicPr>
                        <a:picLocks noChangeAspect="1" noChangeArrowheads="1"/>
                      </p:cNvPicPr>
                      <p:nvPr/>
                    </p:nvPicPr>
                    <p:blipFill>
                      <a:blip r:embed="rId4"/>
                      <a:srcRect/>
                      <a:stretch>
                        <a:fillRect/>
                      </a:stretch>
                    </p:blipFill>
                    <p:spPr bwMode="auto">
                      <a:xfrm>
                        <a:off x="205565" y="989806"/>
                        <a:ext cx="3462338" cy="1854200"/>
                      </a:xfrm>
                      <a:prstGeom prst="rect">
                        <a:avLst/>
                      </a:prstGeom>
                      <a:noFill/>
                    </p:spPr>
                  </p:pic>
                </p:oleObj>
              </mc:Fallback>
            </mc:AlternateContent>
          </a:graphicData>
        </a:graphic>
      </p:graphicFrame>
      <p:graphicFrame>
        <p:nvGraphicFramePr>
          <p:cNvPr id="4" name="对象 3"/>
          <p:cNvGraphicFramePr>
            <a:graphicFrameLocks noChangeAspect="1"/>
          </p:cNvGraphicFramePr>
          <p:nvPr/>
        </p:nvGraphicFramePr>
        <p:xfrm>
          <a:off x="444672" y="6144169"/>
          <a:ext cx="6797102" cy="700537"/>
        </p:xfrm>
        <a:graphic>
          <a:graphicData uri="http://schemas.openxmlformats.org/presentationml/2006/ole">
            <mc:AlternateContent xmlns:mc="http://schemas.openxmlformats.org/markup-compatibility/2006">
              <mc:Choice xmlns:v="urn:schemas-microsoft-com:vml" Requires="v">
                <p:oleObj spid="_x0000_s927329" name="公式" r:id="rId5" imgW="109423200" imgH="11277600" progId="Equation.3">
                  <p:embed/>
                </p:oleObj>
              </mc:Choice>
              <mc:Fallback>
                <p:oleObj name="公式" r:id="rId5" imgW="109423200" imgH="11277600" progId="Equation.3">
                  <p:embed/>
                  <p:pic>
                    <p:nvPicPr>
                      <p:cNvPr id="0" name="图片 927294"/>
                      <p:cNvPicPr/>
                      <p:nvPr/>
                    </p:nvPicPr>
                    <p:blipFill>
                      <a:blip r:embed="rId6"/>
                      <a:stretch>
                        <a:fillRect/>
                      </a:stretch>
                    </p:blipFill>
                    <p:spPr>
                      <a:xfrm>
                        <a:off x="444672" y="6144169"/>
                        <a:ext cx="6797102" cy="700537"/>
                      </a:xfrm>
                      <a:prstGeom prst="rect">
                        <a:avLst/>
                      </a:prstGeom>
                      <a:solidFill>
                        <a:srgbClr val="FFFF00"/>
                      </a:solidFill>
                    </p:spPr>
                  </p:pic>
                </p:oleObj>
              </mc:Fallback>
            </mc:AlternateContent>
          </a:graphicData>
        </a:graphic>
      </p:graphicFrame>
      <mc:AlternateContent xmlns:mc="http://schemas.openxmlformats.org/markup-compatibility/2006" xmlns:a14="http://schemas.microsoft.com/office/drawing/2010/main">
        <mc:Choice Requires="a14">
          <p:sp>
            <p:nvSpPr>
              <p:cNvPr id="11" name="矩形 10"/>
              <p:cNvSpPr/>
              <p:nvPr/>
            </p:nvSpPr>
            <p:spPr>
              <a:xfrm>
                <a:off x="1733991" y="875745"/>
                <a:ext cx="2264508" cy="707886"/>
              </a:xfrm>
              <a:prstGeom prst="rect">
                <a:avLst/>
              </a:prstGeom>
              <a:solidFill>
                <a:srgbClr val="FFC000"/>
              </a:solidFill>
            </p:spPr>
            <p:txBody>
              <a:bodyPr wrap="square">
                <a:spAutoFit/>
              </a:bodyPr>
              <a:lstStyle/>
              <a:p>
                <a:pPr algn="ct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𝜌</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=0</m:t>
                    </m:r>
                    <m:r>
                      <a:rPr lang="zh-CN" altLang="en-US" sz="2000" b="0" i="1" smtClean="0">
                        <a:latin typeface="Cambria Math" panose="02040503050406030204" pitchFamily="18" charset="0"/>
                      </a:rPr>
                      <m:t>称</m:t>
                    </m:r>
                  </m:oMath>
                </a14:m>
                <a:r>
                  <a:rPr lang="zh-CN" altLang="en-US" sz="2000" dirty="0"/>
                  <a:t>外生处理</a:t>
                </a:r>
                <a:endParaRPr lang="en-US" altLang="zh-CN" sz="2000" dirty="0"/>
              </a:p>
              <a:p>
                <a:pPr algn="ct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𝜌</m:t>
                        </m:r>
                      </m:e>
                      <m:sub>
                        <m:r>
                          <a:rPr lang="en-US" altLang="zh-CN" sz="2000" i="1">
                            <a:latin typeface="Cambria Math" panose="02040503050406030204" pitchFamily="18" charset="0"/>
                          </a:rPr>
                          <m:t>𝑡</m:t>
                        </m:r>
                      </m:sub>
                    </m:sSub>
                    <m:r>
                      <a:rPr lang="en-US" altLang="zh-CN" sz="2000" b="0" i="1" smtClean="0">
                        <a:latin typeface="Cambria Math" panose="02040503050406030204" pitchFamily="18" charset="0"/>
                      </a:rPr>
                      <m:t>≠</m:t>
                    </m:r>
                    <m:r>
                      <a:rPr lang="en-US" altLang="zh-CN" sz="2000" i="1">
                        <a:latin typeface="Cambria Math" panose="02040503050406030204" pitchFamily="18" charset="0"/>
                      </a:rPr>
                      <m:t>0</m:t>
                    </m:r>
                    <m:r>
                      <a:rPr lang="zh-CN" altLang="en-US" sz="2000" i="1">
                        <a:latin typeface="Cambria Math" panose="02040503050406030204" pitchFamily="18" charset="0"/>
                      </a:rPr>
                      <m:t>称</m:t>
                    </m:r>
                    <m:r>
                      <a:rPr lang="zh-CN" altLang="en-US" sz="2000" b="0" i="1" smtClean="0">
                        <a:latin typeface="Cambria Math" panose="02040503050406030204" pitchFamily="18" charset="0"/>
                      </a:rPr>
                      <m:t>内</m:t>
                    </m:r>
                  </m:oMath>
                </a14:m>
                <a:r>
                  <a:rPr lang="zh-CN" altLang="en-US" sz="2000" dirty="0"/>
                  <a:t>生处理</a:t>
                </a:r>
              </a:p>
            </p:txBody>
          </p:sp>
        </mc:Choice>
        <mc:Fallback xmlns="">
          <p:sp>
            <p:nvSpPr>
              <p:cNvPr id="11" name="矩形 10"/>
              <p:cNvSpPr>
                <a:spLocks noRot="1" noChangeAspect="1" noMove="1" noResize="1" noEditPoints="1" noAdjustHandles="1" noChangeArrowheads="1" noChangeShapeType="1" noTextEdit="1"/>
              </p:cNvSpPr>
              <p:nvPr/>
            </p:nvSpPr>
            <p:spPr>
              <a:xfrm>
                <a:off x="1733991" y="875745"/>
                <a:ext cx="2264508" cy="707886"/>
              </a:xfrm>
              <a:prstGeom prst="rect">
                <a:avLst/>
              </a:prstGeom>
              <a:blipFill rotWithShape="0">
                <a:blip r:embed="rId7"/>
                <a:stretch>
                  <a:fillRect t="-7759" r="-538" b="-12069"/>
                </a:stretch>
              </a:blipFill>
            </p:spPr>
            <p:txBody>
              <a:bodyPr/>
              <a:lstStyle/>
              <a:p>
                <a:r>
                  <a:rPr lang="zh-CN" altLang="en-US">
                    <a:noFill/>
                  </a:rPr>
                  <a:t> </a:t>
                </a:r>
                <a:endParaRPr lang="zh-CN" altLang="en-US">
                  <a:noFill/>
                </a:endParaRPr>
              </a:p>
            </p:txBody>
          </p:sp>
        </mc:Fallback>
      </mc:AlternateContent>
      <p:graphicFrame>
        <p:nvGraphicFramePr>
          <p:cNvPr id="12" name="对象 11"/>
          <p:cNvGraphicFramePr>
            <a:graphicFrameLocks noChangeAspect="1"/>
          </p:cNvGraphicFramePr>
          <p:nvPr/>
        </p:nvGraphicFramePr>
        <p:xfrm>
          <a:off x="4870900" y="875745"/>
          <a:ext cx="3098800" cy="1603375"/>
        </p:xfrm>
        <a:graphic>
          <a:graphicData uri="http://schemas.openxmlformats.org/presentationml/2006/ole">
            <mc:AlternateContent xmlns:mc="http://schemas.openxmlformats.org/markup-compatibility/2006">
              <mc:Choice xmlns:v="urn:schemas-microsoft-com:vml" Requires="v">
                <p:oleObj spid="_x0000_s927330" name="公式" r:id="rId8" imgW="53035200" imgH="27432000" progId="Equation.3">
                  <p:embed/>
                </p:oleObj>
              </mc:Choice>
              <mc:Fallback>
                <p:oleObj name="公式" r:id="rId8" imgW="53035200" imgH="27432000" progId="Equation.3">
                  <p:embed/>
                  <p:pic>
                    <p:nvPicPr>
                      <p:cNvPr id="0" name="图片 927295"/>
                      <p:cNvPicPr/>
                      <p:nvPr/>
                    </p:nvPicPr>
                    <p:blipFill>
                      <a:blip r:embed="rId9"/>
                      <a:stretch>
                        <a:fillRect/>
                      </a:stretch>
                    </p:blipFill>
                    <p:spPr>
                      <a:xfrm>
                        <a:off x="4870900" y="875745"/>
                        <a:ext cx="3098800" cy="1603375"/>
                      </a:xfrm>
                      <a:prstGeom prst="rect">
                        <a:avLst/>
                      </a:prstGeom>
                    </p:spPr>
                  </p:pic>
                </p:oleObj>
              </mc:Fallback>
            </mc:AlternateContent>
          </a:graphicData>
        </a:graphic>
      </p:graphicFrame>
      <p:sp>
        <p:nvSpPr>
          <p:cNvPr id="13" name="矩形 12"/>
          <p:cNvSpPr/>
          <p:nvPr/>
        </p:nvSpPr>
        <p:spPr>
          <a:xfrm>
            <a:off x="202383" y="4850313"/>
            <a:ext cx="3179171" cy="400110"/>
          </a:xfrm>
          <a:prstGeom prst="rect">
            <a:avLst/>
          </a:prstGeom>
          <a:solidFill>
            <a:srgbClr val="FFC000"/>
          </a:solidFill>
        </p:spPr>
        <p:txBody>
          <a:bodyPr wrap="square">
            <a:spAutoFit/>
          </a:bodyPr>
          <a:lstStyle/>
          <a:p>
            <a:pPr algn="ctr"/>
            <a:r>
              <a:rPr lang="zh-CN" altLang="en-US" sz="2000" dirty="0"/>
              <a:t>只能观测到一种潜在结果</a:t>
            </a:r>
          </a:p>
        </p:txBody>
      </p:sp>
      <p:graphicFrame>
        <p:nvGraphicFramePr>
          <p:cNvPr id="7" name="对象 6"/>
          <p:cNvGraphicFramePr>
            <a:graphicFrameLocks noChangeAspect="1"/>
          </p:cNvGraphicFramePr>
          <p:nvPr/>
        </p:nvGraphicFramePr>
        <p:xfrm>
          <a:off x="4524375" y="2581910"/>
          <a:ext cx="4425950" cy="2497455"/>
        </p:xfrm>
        <a:graphic>
          <a:graphicData uri="http://schemas.openxmlformats.org/presentationml/2006/ole">
            <mc:AlternateContent xmlns:mc="http://schemas.openxmlformats.org/markup-compatibility/2006">
              <mc:Choice xmlns:v="urn:schemas-microsoft-com:vml" Requires="v">
                <p:oleObj spid="_x0000_s927331" name="公式" r:id="rId10" imgW="3441700" imgH="1943100" progId="Equation.3">
                  <p:embed/>
                </p:oleObj>
              </mc:Choice>
              <mc:Fallback>
                <p:oleObj name="公式" r:id="rId10" imgW="3441700" imgH="1943100" progId="Equation.3">
                  <p:embed/>
                  <p:pic>
                    <p:nvPicPr>
                      <p:cNvPr id="0" name="图片 927296"/>
                      <p:cNvPicPr/>
                      <p:nvPr/>
                    </p:nvPicPr>
                    <p:blipFill>
                      <a:blip r:embed="rId11"/>
                      <a:stretch>
                        <a:fillRect/>
                      </a:stretch>
                    </p:blipFill>
                    <p:spPr>
                      <a:xfrm>
                        <a:off x="4524375" y="2581910"/>
                        <a:ext cx="4425950" cy="2497455"/>
                      </a:xfrm>
                      <a:prstGeom prst="rect">
                        <a:avLst/>
                      </a:prstGeom>
                    </p:spPr>
                  </p:pic>
                </p:oleObj>
              </mc:Fallback>
            </mc:AlternateContent>
          </a:graphicData>
        </a:graphic>
      </p:graphicFrame>
      <p:graphicFrame>
        <p:nvGraphicFramePr>
          <p:cNvPr id="14" name="对象 13"/>
          <p:cNvGraphicFramePr>
            <a:graphicFrameLocks noChangeAspect="1"/>
          </p:cNvGraphicFramePr>
          <p:nvPr/>
        </p:nvGraphicFramePr>
        <p:xfrm>
          <a:off x="487363" y="5464175"/>
          <a:ext cx="4532312" cy="733425"/>
        </p:xfrm>
        <a:graphic>
          <a:graphicData uri="http://schemas.openxmlformats.org/presentationml/2006/ole">
            <mc:AlternateContent xmlns:mc="http://schemas.openxmlformats.org/markup-compatibility/2006">
              <mc:Choice xmlns:v="urn:schemas-microsoft-com:vml" Requires="v">
                <p:oleObj spid="_x0000_s927332" name="公式" r:id="rId12" imgW="67970400" imgH="10972800" progId="Equation.3">
                  <p:embed/>
                </p:oleObj>
              </mc:Choice>
              <mc:Fallback>
                <p:oleObj name="公式" r:id="rId12" imgW="67970400" imgH="10972800" progId="Equation.3">
                  <p:embed/>
                  <p:pic>
                    <p:nvPicPr>
                      <p:cNvPr id="0" name="图片 927297"/>
                      <p:cNvPicPr/>
                      <p:nvPr/>
                    </p:nvPicPr>
                    <p:blipFill>
                      <a:blip r:embed="rId13"/>
                      <a:stretch>
                        <a:fillRect/>
                      </a:stretch>
                    </p:blipFill>
                    <p:spPr>
                      <a:xfrm>
                        <a:off x="487363" y="5464175"/>
                        <a:ext cx="4532312" cy="733425"/>
                      </a:xfrm>
                      <a:prstGeom prst="rect">
                        <a:avLst/>
                      </a:prstGeom>
                      <a:solidFill>
                        <a:schemeClr val="bg1"/>
                      </a:solidFill>
                    </p:spPr>
                  </p:pic>
                </p:oleObj>
              </mc:Fallback>
            </mc:AlternateContent>
          </a:graphicData>
        </a:graphic>
      </p:graphicFrame>
      <p:graphicFrame>
        <p:nvGraphicFramePr>
          <p:cNvPr id="15" name="对象 14"/>
          <p:cNvGraphicFramePr>
            <a:graphicFrameLocks noChangeAspect="1"/>
          </p:cNvGraphicFramePr>
          <p:nvPr/>
        </p:nvGraphicFramePr>
        <p:xfrm>
          <a:off x="202384" y="2958067"/>
          <a:ext cx="2301875" cy="1311275"/>
        </p:xfrm>
        <a:graphic>
          <a:graphicData uri="http://schemas.openxmlformats.org/presentationml/2006/ole">
            <mc:AlternateContent xmlns:mc="http://schemas.openxmlformats.org/markup-compatibility/2006">
              <mc:Choice xmlns:v="urn:schemas-microsoft-com:vml" Requires="v">
                <p:oleObj spid="_x0000_s927333" name="公式" r:id="rId14" imgW="41757600" imgH="23774400" progId="Equation.3">
                  <p:embed/>
                </p:oleObj>
              </mc:Choice>
              <mc:Fallback>
                <p:oleObj name="公式" r:id="rId14" imgW="41757600" imgH="23774400" progId="Equation.3">
                  <p:embed/>
                  <p:pic>
                    <p:nvPicPr>
                      <p:cNvPr id="0" name="图片 927298"/>
                      <p:cNvPicPr/>
                      <p:nvPr/>
                    </p:nvPicPr>
                    <p:blipFill>
                      <a:blip r:embed="rId15"/>
                      <a:stretch>
                        <a:fillRect/>
                      </a:stretch>
                    </p:blipFill>
                    <p:spPr>
                      <a:xfrm>
                        <a:off x="202384" y="2958067"/>
                        <a:ext cx="2301875" cy="1311275"/>
                      </a:xfrm>
                      <a:prstGeom prst="rect">
                        <a:avLst/>
                      </a:prstGeom>
                    </p:spPr>
                  </p:pic>
                </p:oleObj>
              </mc:Fallback>
            </mc:AlternateContent>
          </a:graphicData>
        </a:graphic>
      </p:graphicFrame>
      <p:graphicFrame>
        <p:nvGraphicFramePr>
          <p:cNvPr id="16" name="对象 15"/>
          <p:cNvGraphicFramePr>
            <a:graphicFrameLocks noChangeAspect="1"/>
          </p:cNvGraphicFramePr>
          <p:nvPr/>
        </p:nvGraphicFramePr>
        <p:xfrm>
          <a:off x="323901" y="4358984"/>
          <a:ext cx="1940881" cy="420914"/>
        </p:xfrm>
        <a:graphic>
          <a:graphicData uri="http://schemas.openxmlformats.org/presentationml/2006/ole">
            <mc:AlternateContent xmlns:mc="http://schemas.openxmlformats.org/markup-compatibility/2006">
              <mc:Choice xmlns:v="urn:schemas-microsoft-com:vml" Requires="v">
                <p:oleObj spid="_x0000_s927334" name="公式" r:id="rId16" imgW="25298400" imgH="5486400" progId="Equation.3">
                  <p:embed/>
                </p:oleObj>
              </mc:Choice>
              <mc:Fallback>
                <p:oleObj name="公式" r:id="rId16" imgW="25298400" imgH="5486400" progId="Equation.3">
                  <p:embed/>
                  <p:pic>
                    <p:nvPicPr>
                      <p:cNvPr id="0" name="图片 927299"/>
                      <p:cNvPicPr/>
                      <p:nvPr/>
                    </p:nvPicPr>
                    <p:blipFill>
                      <a:blip r:embed="rId17"/>
                      <a:stretch>
                        <a:fillRect/>
                      </a:stretch>
                    </p:blipFill>
                    <p:spPr>
                      <a:xfrm>
                        <a:off x="323901" y="4358984"/>
                        <a:ext cx="1940881" cy="420914"/>
                      </a:xfrm>
                      <a:prstGeom prst="rect">
                        <a:avLst/>
                      </a:prstGeom>
                      <a:solidFill>
                        <a:srgbClr val="FFFF00"/>
                      </a:solidFill>
                    </p:spPr>
                  </p:pic>
                </p:oleObj>
              </mc:Fallback>
            </mc:AlternateContent>
          </a:graphicData>
        </a:graphic>
      </p:graphicFrame>
      <p:graphicFrame>
        <p:nvGraphicFramePr>
          <p:cNvPr id="3" name="对象 2"/>
          <p:cNvGraphicFramePr>
            <a:graphicFrameLocks noChangeAspect="1"/>
          </p:cNvGraphicFramePr>
          <p:nvPr/>
        </p:nvGraphicFramePr>
        <p:xfrm>
          <a:off x="5832475" y="5437188"/>
          <a:ext cx="3117850" cy="290512"/>
        </p:xfrm>
        <a:graphic>
          <a:graphicData uri="http://schemas.openxmlformats.org/presentationml/2006/ole">
            <mc:AlternateContent xmlns:mc="http://schemas.openxmlformats.org/markup-compatibility/2006">
              <mc:Choice xmlns:v="urn:schemas-microsoft-com:vml" Requires="v">
                <p:oleObj spid="_x0000_s927335" name="公式" r:id="rId18" imgW="52425600" imgH="4876800" progId="Equation.3">
                  <p:embed/>
                </p:oleObj>
              </mc:Choice>
              <mc:Fallback>
                <p:oleObj name="公式" r:id="rId18" imgW="52425600" imgH="4876800" progId="Equation.3">
                  <p:embed/>
                  <p:pic>
                    <p:nvPicPr>
                      <p:cNvPr id="0" name="图片 927300"/>
                      <p:cNvPicPr/>
                      <p:nvPr/>
                    </p:nvPicPr>
                    <p:blipFill>
                      <a:blip r:embed="rId19"/>
                      <a:stretch>
                        <a:fillRect/>
                      </a:stretch>
                    </p:blipFill>
                    <p:spPr>
                      <a:xfrm>
                        <a:off x="5832475" y="5437188"/>
                        <a:ext cx="3117850" cy="290512"/>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2041"/>
            <a:ext cx="9144000" cy="646331"/>
          </a:xfrm>
          <a:prstGeom prst="rect">
            <a:avLst/>
          </a:prstGeom>
        </p:spPr>
        <p:txBody>
          <a:bodyPr wrap="square">
            <a:spAutoFit/>
          </a:bodyPr>
          <a:lstStyle/>
          <a:p>
            <a:pPr algn="ctr"/>
            <a:r>
              <a:rPr lang="zh-CN" altLang="en-US" sz="3600" dirty="0"/>
              <a:t>内生处理</a:t>
            </a:r>
            <a:r>
              <a:rPr lang="en-US" altLang="zh-CN" sz="3600" dirty="0" err="1"/>
              <a:t>eregress</a:t>
            </a:r>
            <a:r>
              <a:rPr lang="en-US" altLang="zh-CN" sz="3600" dirty="0"/>
              <a:t> y </a:t>
            </a:r>
            <a:r>
              <a:rPr lang="en-US" altLang="zh-CN" sz="3600" dirty="0" err="1"/>
              <a:t>x,entreat</a:t>
            </a:r>
            <a:r>
              <a:rPr lang="en-US" altLang="zh-CN" sz="3600" dirty="0"/>
              <a:t>(t=z)</a:t>
            </a:r>
            <a:endParaRPr lang="zh-CN" altLang="en-US" sz="3600" dirty="0"/>
          </a:p>
        </p:txBody>
      </p:sp>
      <p:sp>
        <p:nvSpPr>
          <p:cNvPr id="6" name="灯片编号占位符 5"/>
          <p:cNvSpPr>
            <a:spLocks noGrp="1"/>
          </p:cNvSpPr>
          <p:nvPr>
            <p:ph type="sldNum" sz="quarter" idx="12"/>
          </p:nvPr>
        </p:nvSpPr>
        <p:spPr/>
        <p:txBody>
          <a:bodyPr/>
          <a:lstStyle/>
          <a:p>
            <a:fld id="{56EE4887-718C-4F6C-B633-5C6D1B02979E}" type="slidenum">
              <a:rPr lang="zh-CN" altLang="en-US" smtClean="0"/>
              <a:t>176</a:t>
            </a:fld>
            <a:endParaRPr lang="zh-CN" altLang="en-US" dirty="0"/>
          </a:p>
        </p:txBody>
      </p:sp>
      <p:graphicFrame>
        <p:nvGraphicFramePr>
          <p:cNvPr id="9" name="对象 8"/>
          <p:cNvGraphicFramePr>
            <a:graphicFrameLocks noChangeAspect="1"/>
          </p:cNvGraphicFramePr>
          <p:nvPr/>
        </p:nvGraphicFramePr>
        <p:xfrm>
          <a:off x="273800" y="879049"/>
          <a:ext cx="3462337" cy="2189163"/>
        </p:xfrm>
        <a:graphic>
          <a:graphicData uri="http://schemas.openxmlformats.org/presentationml/2006/ole">
            <mc:AlternateContent xmlns:mc="http://schemas.openxmlformats.org/markup-compatibility/2006">
              <mc:Choice xmlns:v="urn:schemas-microsoft-com:vml" Requires="v">
                <p:oleObj spid="_x0000_s904382" name="公式" r:id="rId3" imgW="53644800" imgH="33832800" progId="Equation.3">
                  <p:embed/>
                </p:oleObj>
              </mc:Choice>
              <mc:Fallback>
                <p:oleObj name="公式" r:id="rId3" imgW="53644800" imgH="33832800" progId="Equation.3">
                  <p:embed/>
                  <p:pic>
                    <p:nvPicPr>
                      <p:cNvPr id="0" name="图片 904375"/>
                      <p:cNvPicPr>
                        <a:picLocks noChangeAspect="1" noChangeArrowheads="1"/>
                      </p:cNvPicPr>
                      <p:nvPr/>
                    </p:nvPicPr>
                    <p:blipFill>
                      <a:blip r:embed="rId4"/>
                      <a:srcRect/>
                      <a:stretch>
                        <a:fillRect/>
                      </a:stretch>
                    </p:blipFill>
                    <p:spPr bwMode="auto">
                      <a:xfrm>
                        <a:off x="273800" y="879049"/>
                        <a:ext cx="3462337" cy="2189163"/>
                      </a:xfrm>
                      <a:prstGeom prst="rect">
                        <a:avLst/>
                      </a:prstGeom>
                      <a:noFill/>
                    </p:spPr>
                  </p:pic>
                </p:oleObj>
              </mc:Fallback>
            </mc:AlternateContent>
          </a:graphicData>
        </a:graphic>
      </p:graphicFrame>
      <p:sp>
        <p:nvSpPr>
          <p:cNvPr id="3" name="矩形 2"/>
          <p:cNvSpPr/>
          <p:nvPr/>
        </p:nvSpPr>
        <p:spPr>
          <a:xfrm>
            <a:off x="4576313" y="905640"/>
            <a:ext cx="4572000" cy="3693319"/>
          </a:xfrm>
          <a:prstGeom prst="rect">
            <a:avLst/>
          </a:prstGeom>
          <a:solidFill>
            <a:schemeClr val="accent6">
              <a:lumMod val="40000"/>
              <a:lumOff val="60000"/>
            </a:schemeClr>
          </a:solidFill>
        </p:spPr>
        <p:txBody>
          <a:bodyPr>
            <a:spAutoFit/>
          </a:bodyPr>
          <a:lstStyle/>
          <a:p>
            <a:r>
              <a:rPr lang="en-US" altLang="zh-CN" dirty="0"/>
              <a:t>clear</a:t>
            </a:r>
          </a:p>
          <a:p>
            <a:r>
              <a:rPr lang="en-US" altLang="zh-CN" dirty="0"/>
              <a:t>mat sigma=(1,0,0.5,1,0.6,1)</a:t>
            </a:r>
          </a:p>
          <a:p>
            <a:r>
              <a:rPr lang="en-US" altLang="zh-CN" dirty="0" err="1"/>
              <a:t>drawnorm</a:t>
            </a:r>
            <a:r>
              <a:rPr lang="en-US" altLang="zh-CN" dirty="0"/>
              <a:t> u0 u1 </a:t>
            </a:r>
            <a:r>
              <a:rPr lang="en-US" altLang="zh-CN" dirty="0" err="1"/>
              <a:t>v,n</a:t>
            </a:r>
            <a:r>
              <a:rPr lang="en-US" altLang="zh-CN" dirty="0"/>
              <a:t>(10000) </a:t>
            </a:r>
            <a:r>
              <a:rPr lang="en-US" altLang="zh-CN" dirty="0" err="1"/>
              <a:t>cov</a:t>
            </a:r>
            <a:r>
              <a:rPr lang="en-US" altLang="zh-CN" dirty="0"/>
              <a:t>(sigma) </a:t>
            </a:r>
            <a:r>
              <a:rPr lang="en-US" altLang="zh-CN" dirty="0" err="1"/>
              <a:t>cstorage</a:t>
            </a:r>
            <a:r>
              <a:rPr lang="en-US" altLang="zh-CN" dirty="0"/>
              <a:t>(upper) seed(1)  clear </a:t>
            </a:r>
          </a:p>
          <a:p>
            <a:r>
              <a:rPr lang="en-US" altLang="zh-CN" dirty="0" err="1"/>
              <a:t>drawnorm</a:t>
            </a:r>
            <a:r>
              <a:rPr lang="en-US" altLang="zh-CN" dirty="0"/>
              <a:t> x </a:t>
            </a:r>
            <a:r>
              <a:rPr lang="en-US" altLang="zh-CN" dirty="0" err="1"/>
              <a:t>z,m</a:t>
            </a:r>
            <a:r>
              <a:rPr lang="en-US" altLang="zh-CN" dirty="0"/>
              <a:t>(1,0)</a:t>
            </a:r>
          </a:p>
          <a:p>
            <a:r>
              <a:rPr lang="en-US" altLang="zh-CN" dirty="0"/>
              <a:t>g t=</a:t>
            </a:r>
            <a:r>
              <a:rPr lang="en-US" altLang="zh-CN" dirty="0" err="1"/>
              <a:t>z+v</a:t>
            </a:r>
            <a:r>
              <a:rPr lang="en-US" altLang="zh-CN" dirty="0"/>
              <a:t>&gt;0</a:t>
            </a:r>
          </a:p>
          <a:p>
            <a:r>
              <a:rPr lang="en-US" altLang="zh-CN" dirty="0"/>
              <a:t>g y0=x+u0</a:t>
            </a:r>
          </a:p>
          <a:p>
            <a:r>
              <a:rPr lang="en-US" altLang="zh-CN" dirty="0"/>
              <a:t>g y1=</a:t>
            </a:r>
            <a:r>
              <a:rPr lang="en-US" altLang="zh-CN" dirty="0">
                <a:solidFill>
                  <a:srgbClr val="FF0000"/>
                </a:solidFill>
              </a:rPr>
              <a:t>1+2</a:t>
            </a:r>
            <a:r>
              <a:rPr lang="en-US" altLang="zh-CN" dirty="0"/>
              <a:t>*x+u1</a:t>
            </a:r>
          </a:p>
          <a:p>
            <a:r>
              <a:rPr lang="en-US" altLang="zh-CN" dirty="0"/>
              <a:t>g y=y0 if t==0</a:t>
            </a:r>
          </a:p>
          <a:p>
            <a:r>
              <a:rPr lang="en-US" altLang="zh-CN" dirty="0"/>
              <a:t>replace y=y1 if t==1</a:t>
            </a:r>
          </a:p>
          <a:p>
            <a:r>
              <a:rPr lang="en-US" altLang="zh-CN" dirty="0" err="1"/>
              <a:t>reg</a:t>
            </a:r>
            <a:r>
              <a:rPr lang="en-US" altLang="zh-CN" dirty="0"/>
              <a:t> y x  i.t   //</a:t>
            </a:r>
            <a:r>
              <a:rPr lang="zh-CN" altLang="en-US" dirty="0"/>
              <a:t>有偏估计</a:t>
            </a:r>
          </a:p>
          <a:p>
            <a:r>
              <a:rPr lang="en-US" altLang="zh-CN" dirty="0" err="1"/>
              <a:t>eregress</a:t>
            </a:r>
            <a:r>
              <a:rPr lang="en-US" altLang="zh-CN" dirty="0"/>
              <a:t> y </a:t>
            </a:r>
            <a:r>
              <a:rPr lang="en-US" altLang="zh-CN" dirty="0" err="1"/>
              <a:t>x,entreat</a:t>
            </a:r>
            <a:r>
              <a:rPr lang="en-US" altLang="zh-CN" dirty="0"/>
              <a:t>(t=z)</a:t>
            </a:r>
          </a:p>
          <a:p>
            <a:r>
              <a:rPr lang="en-US" altLang="zh-CN" dirty="0" err="1"/>
              <a:t>estat</a:t>
            </a:r>
            <a:r>
              <a:rPr lang="en-US" altLang="zh-CN" dirty="0"/>
              <a:t> </a:t>
            </a:r>
            <a:r>
              <a:rPr lang="en-US" altLang="zh-CN" dirty="0" err="1"/>
              <a:t>teffects,pom</a:t>
            </a:r>
            <a:endParaRPr lang="en-US" altLang="zh-CN" dirty="0"/>
          </a:p>
        </p:txBody>
      </p:sp>
      <p:pic>
        <p:nvPicPr>
          <p:cNvPr id="17" name="图片 16"/>
          <p:cNvPicPr>
            <a:picLocks noChangeAspect="1"/>
          </p:cNvPicPr>
          <p:nvPr/>
        </p:nvPicPr>
        <p:blipFill>
          <a:blip r:embed="rId5"/>
          <a:stretch>
            <a:fillRect/>
          </a:stretch>
        </p:blipFill>
        <p:spPr>
          <a:xfrm>
            <a:off x="4572000" y="4875958"/>
            <a:ext cx="4658263" cy="1982042"/>
          </a:xfrm>
          <a:prstGeom prst="rect">
            <a:avLst/>
          </a:prstGeom>
        </p:spPr>
      </p:pic>
      <p:pic>
        <p:nvPicPr>
          <p:cNvPr id="18" name="图片 17"/>
          <p:cNvPicPr>
            <a:picLocks noChangeAspect="1"/>
          </p:cNvPicPr>
          <p:nvPr/>
        </p:nvPicPr>
        <p:blipFill>
          <a:blip r:embed="rId6"/>
          <a:stretch>
            <a:fillRect/>
          </a:stretch>
        </p:blipFill>
        <p:spPr>
          <a:xfrm>
            <a:off x="1" y="3108889"/>
            <a:ext cx="4494362" cy="374911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188E5CE-F230-4BD1-940F-85FCBCA58052}" type="datetime1">
              <a:rPr lang="zh-CN" altLang="en-US" smtClean="0"/>
              <a:t>2021/3/2</a:t>
            </a:fld>
            <a:endParaRPr lang="zh-CN" altLang="en-US"/>
          </a:p>
        </p:txBody>
      </p:sp>
      <p:sp>
        <p:nvSpPr>
          <p:cNvPr id="3" name="页脚占位符 2"/>
          <p:cNvSpPr>
            <a:spLocks noGrp="1"/>
          </p:cNvSpPr>
          <p:nvPr>
            <p:ph type="ftr" sz="quarter" idx="11"/>
          </p:nvPr>
        </p:nvSpPr>
        <p:spPr/>
        <p:txBody>
          <a:bodyPr/>
          <a:lstStyle/>
          <a:p>
            <a:r>
              <a:rPr lang="zh-CN" altLang="en-US"/>
              <a:t>中国人民大学，陈传波</a:t>
            </a:r>
          </a:p>
        </p:txBody>
      </p:sp>
      <p:sp>
        <p:nvSpPr>
          <p:cNvPr id="4" name="矩形 3"/>
          <p:cNvSpPr/>
          <p:nvPr/>
        </p:nvSpPr>
        <p:spPr>
          <a:xfrm>
            <a:off x="400050" y="740354"/>
            <a:ext cx="7651420" cy="646331"/>
          </a:xfrm>
          <a:prstGeom prst="rect">
            <a:avLst/>
          </a:prstGeom>
        </p:spPr>
        <p:txBody>
          <a:bodyPr wrap="square">
            <a:spAutoFit/>
          </a:bodyPr>
          <a:lstStyle/>
          <a:p>
            <a:endParaRPr lang="zh-CN" altLang="en-US" dirty="0"/>
          </a:p>
          <a:p>
            <a:r>
              <a:rPr lang="zh-CN" altLang="en-US" dirty="0"/>
              <a:t>eregress wage c.age##c.age tenure, entreat(college = i.peduc) vce(robust)</a:t>
            </a:r>
          </a:p>
        </p:txBody>
      </p:sp>
      <p:sp>
        <p:nvSpPr>
          <p:cNvPr id="5" name="矩形 4"/>
          <p:cNvSpPr/>
          <p:nvPr/>
        </p:nvSpPr>
        <p:spPr>
          <a:xfrm>
            <a:off x="628649" y="63700"/>
            <a:ext cx="6401858" cy="646331"/>
          </a:xfrm>
          <a:prstGeom prst="rect">
            <a:avLst/>
          </a:prstGeom>
        </p:spPr>
        <p:txBody>
          <a:bodyPr wrap="square">
            <a:spAutoFit/>
          </a:bodyPr>
          <a:lstStyle/>
          <a:p>
            <a:r>
              <a:rPr lang="zh-CN" altLang="en-US" sz="3600" dirty="0"/>
              <a:t>二元内生处理：上大学的回报</a:t>
            </a:r>
          </a:p>
        </p:txBody>
      </p:sp>
      <p:sp>
        <p:nvSpPr>
          <p:cNvPr id="6" name="矩形 5"/>
          <p:cNvSpPr/>
          <p:nvPr/>
        </p:nvSpPr>
        <p:spPr>
          <a:xfrm>
            <a:off x="7290707" y="1740173"/>
            <a:ext cx="1307028" cy="1477328"/>
          </a:xfrm>
          <a:prstGeom prst="rect">
            <a:avLst/>
          </a:prstGeom>
        </p:spPr>
        <p:txBody>
          <a:bodyPr wrap="square">
            <a:spAutoFit/>
          </a:bodyPr>
          <a:lstStyle/>
          <a:p>
            <a:r>
              <a:rPr lang="zh-CN" altLang="en-US" dirty="0"/>
              <a:t>两个方程的误差相关性达到0.62，存在内生处理</a:t>
            </a:r>
          </a:p>
        </p:txBody>
      </p:sp>
      <p:pic>
        <p:nvPicPr>
          <p:cNvPr id="7" name="图片 6"/>
          <p:cNvPicPr>
            <a:picLocks noChangeAspect="1"/>
          </p:cNvPicPr>
          <p:nvPr/>
        </p:nvPicPr>
        <p:blipFill>
          <a:blip r:embed="rId2"/>
          <a:stretch>
            <a:fillRect/>
          </a:stretch>
        </p:blipFill>
        <p:spPr>
          <a:xfrm>
            <a:off x="628649" y="1516907"/>
            <a:ext cx="5610555" cy="1095664"/>
          </a:xfrm>
          <a:prstGeom prst="rect">
            <a:avLst/>
          </a:prstGeom>
        </p:spPr>
      </p:pic>
      <p:sp>
        <p:nvSpPr>
          <p:cNvPr id="8" name="矩形 7"/>
          <p:cNvSpPr/>
          <p:nvPr/>
        </p:nvSpPr>
        <p:spPr>
          <a:xfrm>
            <a:off x="308489" y="3514964"/>
            <a:ext cx="8657010" cy="646331"/>
          </a:xfrm>
          <a:prstGeom prst="rect">
            <a:avLst/>
          </a:prstGeom>
        </p:spPr>
        <p:txBody>
          <a:bodyPr wrap="square">
            <a:spAutoFit/>
          </a:bodyPr>
          <a:lstStyle/>
          <a:p>
            <a:r>
              <a:rPr lang="zh-CN" altLang="en-US" dirty="0"/>
              <a:t>eregress wage c.age##c.age tenure,  entreat(college = i.peduc, </a:t>
            </a:r>
            <a:r>
              <a:rPr lang="zh-CN" altLang="en-US" dirty="0">
                <a:solidFill>
                  <a:srgbClr val="FF0000"/>
                </a:solidFill>
              </a:rPr>
              <a:t>povariance pocorrelation</a:t>
            </a:r>
            <a:r>
              <a:rPr lang="zh-CN" altLang="en-US" dirty="0"/>
              <a:t>) vce(robust)</a:t>
            </a:r>
            <a:endParaRPr lang="en-US" altLang="zh-CN" dirty="0"/>
          </a:p>
        </p:txBody>
      </p:sp>
      <p:pic>
        <p:nvPicPr>
          <p:cNvPr id="9" name="图片 8"/>
          <p:cNvPicPr>
            <a:picLocks noChangeAspect="1"/>
          </p:cNvPicPr>
          <p:nvPr/>
        </p:nvPicPr>
        <p:blipFill>
          <a:blip r:embed="rId3"/>
          <a:stretch>
            <a:fillRect/>
          </a:stretch>
        </p:blipFill>
        <p:spPr>
          <a:xfrm>
            <a:off x="141915" y="4299467"/>
            <a:ext cx="5774070" cy="2422009"/>
          </a:xfrm>
          <a:prstGeom prst="rect">
            <a:avLst/>
          </a:prstGeom>
          <a:solidFill>
            <a:schemeClr val="bg1"/>
          </a:solidFill>
        </p:spPr>
      </p:pic>
      <p:sp>
        <p:nvSpPr>
          <p:cNvPr id="10" name="矩形 9"/>
          <p:cNvSpPr/>
          <p:nvPr/>
        </p:nvSpPr>
        <p:spPr>
          <a:xfrm>
            <a:off x="308489" y="2964205"/>
            <a:ext cx="5806561" cy="369332"/>
          </a:xfrm>
          <a:prstGeom prst="rect">
            <a:avLst/>
          </a:prstGeom>
        </p:spPr>
        <p:txBody>
          <a:bodyPr wrap="square">
            <a:spAutoFit/>
          </a:bodyPr>
          <a:lstStyle/>
          <a:p>
            <a:r>
              <a:rPr lang="zh-CN" altLang="en-US" dirty="0"/>
              <a:t>若潜在结果方程的误差项相关，并且具有不同的方差</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2041"/>
            <a:ext cx="9144000" cy="646331"/>
          </a:xfrm>
          <a:prstGeom prst="rect">
            <a:avLst/>
          </a:prstGeom>
        </p:spPr>
        <p:txBody>
          <a:bodyPr wrap="square">
            <a:spAutoFit/>
          </a:bodyPr>
          <a:lstStyle/>
          <a:p>
            <a:pPr algn="ctr"/>
            <a:r>
              <a:rPr lang="zh-CN" altLang="en-US" sz="3600" dirty="0"/>
              <a:t>多水平内生处理</a:t>
            </a:r>
            <a:r>
              <a:rPr lang="en-US" altLang="zh-CN" sz="3600" dirty="0" err="1"/>
              <a:t>eregress</a:t>
            </a:r>
            <a:r>
              <a:rPr lang="en-US" altLang="zh-CN" sz="3600" dirty="0"/>
              <a:t> y </a:t>
            </a:r>
            <a:r>
              <a:rPr lang="en-US" altLang="zh-CN" sz="3600" dirty="0" err="1"/>
              <a:t>x,entreat</a:t>
            </a:r>
            <a:r>
              <a:rPr lang="en-US" altLang="zh-CN" sz="3600" dirty="0"/>
              <a:t>(t=z)</a:t>
            </a:r>
            <a:endParaRPr lang="zh-CN" altLang="en-US" sz="3600" dirty="0"/>
          </a:p>
        </p:txBody>
      </p:sp>
      <p:pic>
        <p:nvPicPr>
          <p:cNvPr id="5" name="图片 4"/>
          <p:cNvPicPr>
            <a:picLocks noChangeAspect="1"/>
          </p:cNvPicPr>
          <p:nvPr/>
        </p:nvPicPr>
        <p:blipFill>
          <a:blip r:embed="rId2"/>
          <a:stretch>
            <a:fillRect/>
          </a:stretch>
        </p:blipFill>
        <p:spPr>
          <a:xfrm>
            <a:off x="205777" y="3559545"/>
            <a:ext cx="6782876" cy="3298455"/>
          </a:xfrm>
          <a:prstGeom prst="rect">
            <a:avLst/>
          </a:prstGeom>
        </p:spPr>
      </p:pic>
      <p:graphicFrame>
        <p:nvGraphicFramePr>
          <p:cNvPr id="17" name="表格 16"/>
          <p:cNvGraphicFramePr>
            <a:graphicFrameLocks noGrp="1"/>
          </p:cNvGraphicFramePr>
          <p:nvPr/>
        </p:nvGraphicFramePr>
        <p:xfrm>
          <a:off x="841075" y="1407148"/>
          <a:ext cx="6112808" cy="1592061"/>
        </p:xfrm>
        <a:graphic>
          <a:graphicData uri="http://schemas.openxmlformats.org/drawingml/2006/table">
            <a:tbl>
              <a:tblPr firstRow="1" bandRow="1">
                <a:tableStyleId>{5940675A-B579-460E-94D1-54222C63F5DA}</a:tableStyleId>
              </a:tblPr>
              <a:tblGrid>
                <a:gridCol w="1220056">
                  <a:extLst>
                    <a:ext uri="{9D8B030D-6E8A-4147-A177-3AD203B41FA5}">
                      <a16:colId xmlns:a16="http://schemas.microsoft.com/office/drawing/2014/main" val="20000"/>
                    </a:ext>
                  </a:extLst>
                </a:gridCol>
                <a:gridCol w="1220056">
                  <a:extLst>
                    <a:ext uri="{9D8B030D-6E8A-4147-A177-3AD203B41FA5}">
                      <a16:colId xmlns:a16="http://schemas.microsoft.com/office/drawing/2014/main" val="20001"/>
                    </a:ext>
                  </a:extLst>
                </a:gridCol>
                <a:gridCol w="1220056">
                  <a:extLst>
                    <a:ext uri="{9D8B030D-6E8A-4147-A177-3AD203B41FA5}">
                      <a16:colId xmlns:a16="http://schemas.microsoft.com/office/drawing/2014/main" val="20002"/>
                    </a:ext>
                  </a:extLst>
                </a:gridCol>
                <a:gridCol w="1220056">
                  <a:extLst>
                    <a:ext uri="{9D8B030D-6E8A-4147-A177-3AD203B41FA5}">
                      <a16:colId xmlns:a16="http://schemas.microsoft.com/office/drawing/2014/main" val="20003"/>
                    </a:ext>
                  </a:extLst>
                </a:gridCol>
                <a:gridCol w="1232584">
                  <a:extLst>
                    <a:ext uri="{9D8B030D-6E8A-4147-A177-3AD203B41FA5}">
                      <a16:colId xmlns:a16="http://schemas.microsoft.com/office/drawing/2014/main" val="20004"/>
                    </a:ext>
                  </a:extLst>
                </a:gridCol>
              </a:tblGrid>
              <a:tr h="530687">
                <a:tc>
                  <a:txBody>
                    <a:bodyPr/>
                    <a:lstStyle/>
                    <a:p>
                      <a:pPr algn="ctr"/>
                      <a:r>
                        <a:rPr lang="en-US" altLang="zh-CN" sz="2400" b="1" dirty="0"/>
                        <a:t>y</a:t>
                      </a:r>
                      <a:endParaRPr lang="zh-CN" altLang="en-US" sz="2400" b="1" dirty="0"/>
                    </a:p>
                  </a:txBody>
                  <a:tcPr>
                    <a:noFill/>
                  </a:tcPr>
                </a:tc>
                <a:tc>
                  <a:txBody>
                    <a:bodyPr/>
                    <a:lstStyle/>
                    <a:p>
                      <a:pPr algn="ctr"/>
                      <a:r>
                        <a:rPr lang="en-US" altLang="zh-CN" sz="2400" b="1" dirty="0"/>
                        <a:t>t</a:t>
                      </a:r>
                      <a:endParaRPr lang="zh-CN" altLang="en-US" sz="2400" b="1" dirty="0"/>
                    </a:p>
                  </a:txBody>
                  <a:tcPr>
                    <a:noFill/>
                  </a:tcPr>
                </a:tc>
                <a:tc>
                  <a:txBody>
                    <a:bodyPr/>
                    <a:lstStyle/>
                    <a:p>
                      <a:pPr algn="ctr"/>
                      <a:r>
                        <a:rPr lang="en-US" altLang="zh-CN" sz="2400" b="1" dirty="0"/>
                        <a:t>weight</a:t>
                      </a:r>
                      <a:endParaRPr lang="zh-CN" altLang="en-US" sz="2400" b="1" dirty="0"/>
                    </a:p>
                  </a:txBody>
                  <a:tcPr>
                    <a:noFill/>
                  </a:tcPr>
                </a:tc>
                <a:tc>
                  <a:txBody>
                    <a:bodyPr/>
                    <a:lstStyle/>
                    <a:p>
                      <a:pPr algn="ctr"/>
                      <a:r>
                        <a:rPr lang="en-US" altLang="zh-CN" sz="2400" b="1" dirty="0"/>
                        <a:t>y0</a:t>
                      </a:r>
                      <a:endParaRPr lang="zh-CN" altLang="en-US" sz="2400" b="1" dirty="0"/>
                    </a:p>
                  </a:txBody>
                  <a:tcPr>
                    <a:noFill/>
                  </a:tcPr>
                </a:tc>
                <a:tc>
                  <a:txBody>
                    <a:bodyPr/>
                    <a:lstStyle/>
                    <a:p>
                      <a:pPr algn="ctr"/>
                      <a:r>
                        <a:rPr lang="en-US" altLang="zh-CN" sz="2400" b="1" dirty="0"/>
                        <a:t>y1</a:t>
                      </a:r>
                      <a:endParaRPr lang="zh-CN" altLang="en-US" sz="2400" b="1" dirty="0"/>
                    </a:p>
                  </a:txBody>
                  <a:tcPr>
                    <a:noFill/>
                  </a:tcPr>
                </a:tc>
                <a:extLst>
                  <a:ext uri="{0D108BD9-81ED-4DB2-BD59-A6C34878D82A}">
                    <a16:rowId xmlns:a16="http://schemas.microsoft.com/office/drawing/2014/main" val="10000"/>
                  </a:ext>
                </a:extLst>
              </a:tr>
              <a:tr h="530687">
                <a:tc>
                  <a:txBody>
                    <a:bodyPr/>
                    <a:lstStyle/>
                    <a:p>
                      <a:pPr algn="ctr"/>
                      <a:r>
                        <a:rPr lang="en-US" altLang="zh-CN" sz="2400" dirty="0"/>
                        <a:t>164</a:t>
                      </a:r>
                      <a:endParaRPr lang="zh-CN" altLang="en-US" sz="2400" dirty="0"/>
                    </a:p>
                  </a:txBody>
                  <a:tcPr>
                    <a:noFill/>
                  </a:tcPr>
                </a:tc>
                <a:tc>
                  <a:txBody>
                    <a:bodyPr/>
                    <a:lstStyle/>
                    <a:p>
                      <a:pPr algn="ctr"/>
                      <a:r>
                        <a:rPr lang="en-US" altLang="zh-CN" sz="2400" dirty="0"/>
                        <a:t>1</a:t>
                      </a:r>
                      <a:endParaRPr lang="zh-CN" altLang="en-US" sz="2400" dirty="0"/>
                    </a:p>
                  </a:txBody>
                  <a:tcPr>
                    <a:noFill/>
                  </a:tcPr>
                </a:tc>
                <a:tc>
                  <a:txBody>
                    <a:bodyPr/>
                    <a:lstStyle/>
                    <a:p>
                      <a:pPr algn="ctr"/>
                      <a:r>
                        <a:rPr lang="en-US" altLang="zh-CN" sz="2400" dirty="0"/>
                        <a:t>60</a:t>
                      </a:r>
                      <a:endParaRPr lang="zh-CN" altLang="en-US" sz="2400" dirty="0"/>
                    </a:p>
                  </a:txBody>
                  <a:tcPr>
                    <a:noFill/>
                  </a:tcPr>
                </a:tc>
                <a:tc>
                  <a:txBody>
                    <a:bodyPr/>
                    <a:lstStyle/>
                    <a:p>
                      <a:pPr algn="ctr"/>
                      <a:r>
                        <a:rPr lang="en-US" altLang="zh-CN" sz="2400" dirty="0"/>
                        <a:t>160</a:t>
                      </a:r>
                      <a:endParaRPr lang="zh-CN" altLang="en-US" sz="2400" dirty="0"/>
                    </a:p>
                  </a:txBody>
                  <a:tcPr>
                    <a:solidFill>
                      <a:schemeClr val="accent1"/>
                    </a:solidFill>
                  </a:tcPr>
                </a:tc>
                <a:tc>
                  <a:txBody>
                    <a:bodyPr/>
                    <a:lstStyle/>
                    <a:p>
                      <a:pPr algn="ctr"/>
                      <a:r>
                        <a:rPr lang="en-US" altLang="zh-CN" sz="2400" dirty="0"/>
                        <a:t>164</a:t>
                      </a:r>
                      <a:endParaRPr lang="zh-CN" altLang="en-US" sz="2400" dirty="0"/>
                    </a:p>
                  </a:txBody>
                  <a:tcPr>
                    <a:noFill/>
                  </a:tcPr>
                </a:tc>
                <a:extLst>
                  <a:ext uri="{0D108BD9-81ED-4DB2-BD59-A6C34878D82A}">
                    <a16:rowId xmlns:a16="http://schemas.microsoft.com/office/drawing/2014/main" val="10001"/>
                  </a:ext>
                </a:extLst>
              </a:tr>
              <a:tr h="530687">
                <a:tc>
                  <a:txBody>
                    <a:bodyPr/>
                    <a:lstStyle/>
                    <a:p>
                      <a:pPr algn="ctr"/>
                      <a:r>
                        <a:rPr lang="en-US" altLang="zh-CN" sz="2400" dirty="0"/>
                        <a:t>170</a:t>
                      </a:r>
                      <a:endParaRPr lang="zh-CN" altLang="en-US" sz="2400" dirty="0"/>
                    </a:p>
                  </a:txBody>
                  <a:tcPr>
                    <a:noFill/>
                  </a:tcPr>
                </a:tc>
                <a:tc>
                  <a:txBody>
                    <a:bodyPr/>
                    <a:lstStyle/>
                    <a:p>
                      <a:pPr algn="ctr"/>
                      <a:r>
                        <a:rPr lang="en-US" altLang="zh-CN" sz="2400" dirty="0"/>
                        <a:t>0</a:t>
                      </a:r>
                      <a:endParaRPr lang="zh-CN" altLang="en-US" sz="2400" dirty="0"/>
                    </a:p>
                  </a:txBody>
                  <a:tcPr>
                    <a:noFill/>
                  </a:tcPr>
                </a:tc>
                <a:tc>
                  <a:txBody>
                    <a:bodyPr/>
                    <a:lstStyle/>
                    <a:p>
                      <a:pPr algn="ctr"/>
                      <a:r>
                        <a:rPr lang="en-US" altLang="zh-CN" sz="2400" dirty="0"/>
                        <a:t>40</a:t>
                      </a:r>
                      <a:endParaRPr lang="zh-CN" altLang="en-US" sz="2400" dirty="0"/>
                    </a:p>
                  </a:txBody>
                  <a:tcPr>
                    <a:noFill/>
                  </a:tcPr>
                </a:tc>
                <a:tc>
                  <a:txBody>
                    <a:bodyPr/>
                    <a:lstStyle/>
                    <a:p>
                      <a:pPr algn="ctr"/>
                      <a:r>
                        <a:rPr lang="en-US" altLang="zh-CN" sz="2400" dirty="0"/>
                        <a:t>170</a:t>
                      </a:r>
                      <a:endParaRPr lang="zh-CN" altLang="en-US" sz="2400" dirty="0"/>
                    </a:p>
                  </a:txBody>
                  <a:tcPr>
                    <a:noFill/>
                  </a:tcPr>
                </a:tc>
                <a:tc>
                  <a:txBody>
                    <a:bodyPr/>
                    <a:lstStyle/>
                    <a:p>
                      <a:pPr algn="ctr"/>
                      <a:r>
                        <a:rPr lang="en-US" altLang="zh-CN" sz="2400" dirty="0"/>
                        <a:t>172</a:t>
                      </a:r>
                      <a:endParaRPr lang="zh-CN" altLang="en-US" sz="2400" dirty="0"/>
                    </a:p>
                  </a:txBody>
                  <a:tcPr>
                    <a:solidFill>
                      <a:schemeClr val="accent1"/>
                    </a:solidFill>
                  </a:tcPr>
                </a:tc>
                <a:extLst>
                  <a:ext uri="{0D108BD9-81ED-4DB2-BD59-A6C34878D82A}">
                    <a16:rowId xmlns:a16="http://schemas.microsoft.com/office/drawing/2014/main" val="10002"/>
                  </a:ext>
                </a:extLst>
              </a:tr>
            </a:tbl>
          </a:graphicData>
        </a:graphic>
      </p:graphicFrame>
      <p:sp>
        <p:nvSpPr>
          <p:cNvPr id="18" name="矩形 17"/>
          <p:cNvSpPr/>
          <p:nvPr/>
        </p:nvSpPr>
        <p:spPr>
          <a:xfrm>
            <a:off x="970135" y="916010"/>
            <a:ext cx="3179171" cy="400110"/>
          </a:xfrm>
          <a:prstGeom prst="rect">
            <a:avLst/>
          </a:prstGeom>
          <a:solidFill>
            <a:srgbClr val="FFC000"/>
          </a:solidFill>
        </p:spPr>
        <p:txBody>
          <a:bodyPr wrap="square">
            <a:spAutoFit/>
          </a:bodyPr>
          <a:lstStyle/>
          <a:p>
            <a:pPr algn="ctr"/>
            <a:r>
              <a:rPr lang="zh-CN" altLang="en-US" sz="2000" dirty="0"/>
              <a:t>处理组与对照组</a:t>
            </a:r>
          </a:p>
        </p:txBody>
      </p:sp>
      <p:sp>
        <p:nvSpPr>
          <p:cNvPr id="19" name="矩形 18"/>
          <p:cNvSpPr/>
          <p:nvPr/>
        </p:nvSpPr>
        <p:spPr>
          <a:xfrm>
            <a:off x="757868" y="3159435"/>
            <a:ext cx="4507639" cy="400110"/>
          </a:xfrm>
          <a:prstGeom prst="rect">
            <a:avLst/>
          </a:prstGeom>
          <a:solidFill>
            <a:srgbClr val="FFC000"/>
          </a:solidFill>
        </p:spPr>
        <p:txBody>
          <a:bodyPr wrap="square">
            <a:spAutoFit/>
          </a:bodyPr>
          <a:lstStyle/>
          <a:p>
            <a:pPr algn="ctr"/>
            <a:r>
              <a:rPr lang="zh-CN" altLang="en-US" sz="2000" dirty="0"/>
              <a:t>多水平处理（</a:t>
            </a:r>
            <a:r>
              <a:rPr lang="en-US" altLang="zh-CN" sz="2000" dirty="0"/>
              <a:t>t=1</a:t>
            </a:r>
            <a:r>
              <a:rPr lang="zh-CN" altLang="en-US" sz="2000" dirty="0"/>
              <a:t>和</a:t>
            </a:r>
            <a:r>
              <a:rPr lang="en-US" altLang="zh-CN" sz="2000" dirty="0"/>
              <a:t>2</a:t>
            </a:r>
            <a:r>
              <a:rPr lang="zh-CN" altLang="en-US" sz="2000" dirty="0"/>
              <a:t>）与对照组（</a:t>
            </a:r>
            <a:r>
              <a:rPr lang="en-US" altLang="zh-CN" sz="2000" dirty="0"/>
              <a:t>t=0)</a:t>
            </a:r>
            <a:endParaRPr lang="zh-CN" altLang="en-US" sz="2000" dirty="0"/>
          </a:p>
        </p:txBody>
      </p:sp>
      <p:sp>
        <p:nvSpPr>
          <p:cNvPr id="20" name="矩形 19"/>
          <p:cNvSpPr/>
          <p:nvPr/>
        </p:nvSpPr>
        <p:spPr>
          <a:xfrm>
            <a:off x="6940871" y="3983886"/>
            <a:ext cx="2203129" cy="2246769"/>
          </a:xfrm>
          <a:prstGeom prst="rect">
            <a:avLst/>
          </a:prstGeom>
          <a:noFill/>
        </p:spPr>
        <p:txBody>
          <a:bodyPr wrap="square">
            <a:spAutoFit/>
          </a:bodyPr>
          <a:lstStyle/>
          <a:p>
            <a:pPr algn="ctr"/>
            <a:r>
              <a:rPr lang="zh-CN" altLang="en-US" sz="2000" dirty="0"/>
              <a:t>不锻炼</a:t>
            </a:r>
            <a:endParaRPr lang="en-US" altLang="zh-CN" sz="2000" dirty="0"/>
          </a:p>
          <a:p>
            <a:pPr algn="ctr"/>
            <a:r>
              <a:rPr lang="zh-CN" altLang="en-US" sz="2000" dirty="0"/>
              <a:t>轻度锻炼</a:t>
            </a:r>
            <a:endParaRPr lang="en-US" altLang="zh-CN" sz="2000" dirty="0"/>
          </a:p>
          <a:p>
            <a:pPr algn="ctr"/>
            <a:r>
              <a:rPr lang="zh-CN" altLang="en-US" sz="2000" dirty="0"/>
              <a:t>重度锻炼</a:t>
            </a:r>
            <a:endParaRPr lang="en-US" altLang="zh-CN" sz="2000" dirty="0"/>
          </a:p>
          <a:p>
            <a:pPr algn="ctr"/>
            <a:r>
              <a:rPr lang="en-US" altLang="zh-CN" sz="2000" dirty="0"/>
              <a:t>***********</a:t>
            </a:r>
          </a:p>
          <a:p>
            <a:pPr algn="ctr"/>
            <a:r>
              <a:rPr lang="zh-CN" altLang="en-US" sz="2000" dirty="0"/>
              <a:t>安慰剂</a:t>
            </a:r>
            <a:endParaRPr lang="en-US" altLang="zh-CN" sz="2000" dirty="0"/>
          </a:p>
          <a:p>
            <a:pPr algn="ctr"/>
            <a:r>
              <a:rPr lang="zh-CN" altLang="en-US" sz="2000" dirty="0"/>
              <a:t>小剂量</a:t>
            </a:r>
            <a:endParaRPr lang="en-US" altLang="zh-CN" sz="2000" dirty="0"/>
          </a:p>
          <a:p>
            <a:pPr algn="ctr"/>
            <a:r>
              <a:rPr lang="zh-CN" altLang="en-US" sz="2000" dirty="0"/>
              <a:t>大剂量</a:t>
            </a:r>
            <a:endParaRPr lang="en-US" altLang="zh-CN"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zh-CN" altLang="en-US"/>
              <a:t>中国人民大学，陈传波</a:t>
            </a:r>
          </a:p>
        </p:txBody>
      </p:sp>
      <p:sp>
        <p:nvSpPr>
          <p:cNvPr id="4" name="矩形 3"/>
          <p:cNvSpPr/>
          <p:nvPr/>
        </p:nvSpPr>
        <p:spPr>
          <a:xfrm>
            <a:off x="2924283" y="824484"/>
            <a:ext cx="6514339" cy="5078313"/>
          </a:xfrm>
          <a:prstGeom prst="rect">
            <a:avLst/>
          </a:prstGeom>
          <a:solidFill>
            <a:schemeClr val="accent6">
              <a:lumMod val="40000"/>
              <a:lumOff val="60000"/>
            </a:schemeClr>
          </a:solidFill>
        </p:spPr>
        <p:txBody>
          <a:bodyPr wrap="square">
            <a:spAutoFit/>
          </a:bodyPr>
          <a:lstStyle/>
          <a:p>
            <a:r>
              <a:rPr lang="en-US" altLang="zh-CN" dirty="0"/>
              <a:t>use https://www.stata-press.com/data/r16/heartsm,clear</a:t>
            </a:r>
          </a:p>
          <a:p>
            <a:r>
              <a:rPr lang="en-US" altLang="zh-CN" dirty="0" err="1"/>
              <a:t>eprobit</a:t>
            </a:r>
            <a:r>
              <a:rPr lang="en-US" altLang="zh-CN" dirty="0"/>
              <a:t> attack age </a:t>
            </a:r>
            <a:r>
              <a:rPr lang="en-US" altLang="zh-CN" dirty="0" err="1"/>
              <a:t>bmi</a:t>
            </a:r>
            <a:r>
              <a:rPr lang="en-US" altLang="zh-CN" dirty="0"/>
              <a:t>, entreat(</a:t>
            </a:r>
            <a:r>
              <a:rPr lang="en-US" altLang="zh-CN" dirty="0" err="1"/>
              <a:t>exintensity</a:t>
            </a:r>
            <a:r>
              <a:rPr lang="en-US" altLang="zh-CN" dirty="0"/>
              <a:t> = </a:t>
            </a:r>
            <a:r>
              <a:rPr lang="en-US" altLang="zh-CN" dirty="0" err="1"/>
              <a:t>bmi</a:t>
            </a:r>
            <a:r>
              <a:rPr lang="en-US" altLang="zh-CN" dirty="0"/>
              <a:t> </a:t>
            </a:r>
            <a:r>
              <a:rPr lang="en-US" altLang="zh-CN" dirty="0" err="1"/>
              <a:t>i.gym</a:t>
            </a:r>
            <a:r>
              <a:rPr lang="en-US" altLang="zh-CN" dirty="0"/>
              <a:t>) </a:t>
            </a:r>
            <a:r>
              <a:rPr lang="en-US" altLang="zh-CN" dirty="0" err="1"/>
              <a:t>vce</a:t>
            </a:r>
            <a:r>
              <a:rPr lang="en-US" altLang="zh-CN" dirty="0"/>
              <a:t>(robust)</a:t>
            </a:r>
          </a:p>
          <a:p>
            <a:r>
              <a:rPr lang="en-US" altLang="zh-CN" dirty="0" err="1"/>
              <a:t>eprobit</a:t>
            </a:r>
            <a:r>
              <a:rPr lang="en-US" altLang="zh-CN" dirty="0"/>
              <a:t>, </a:t>
            </a:r>
            <a:r>
              <a:rPr lang="en-US" altLang="zh-CN" dirty="0" err="1"/>
              <a:t>coeflegend</a:t>
            </a:r>
            <a:endParaRPr lang="en-US" altLang="zh-CN" dirty="0"/>
          </a:p>
          <a:p>
            <a:r>
              <a:rPr lang="en-US" altLang="zh-CN" dirty="0"/>
              <a:t> </a:t>
            </a:r>
          </a:p>
          <a:p>
            <a:endParaRPr lang="en-US" altLang="zh-CN" dirty="0"/>
          </a:p>
          <a:p>
            <a:r>
              <a:rPr lang="en-US" altLang="zh-CN" dirty="0"/>
              <a:t>test 1.exintensity == 2.exintensity</a:t>
            </a:r>
          </a:p>
          <a:p>
            <a:endParaRPr lang="en-US" altLang="zh-CN" dirty="0"/>
          </a:p>
          <a:p>
            <a:endParaRPr lang="en-US" altLang="zh-CN" dirty="0"/>
          </a:p>
          <a:p>
            <a:endParaRPr lang="en-US" altLang="zh-CN" dirty="0"/>
          </a:p>
          <a:p>
            <a:r>
              <a:rPr lang="en-US" altLang="zh-CN" dirty="0" err="1"/>
              <a:t>estat</a:t>
            </a:r>
            <a:r>
              <a:rPr lang="en-US" altLang="zh-CN" dirty="0"/>
              <a:t> </a:t>
            </a:r>
            <a:r>
              <a:rPr lang="en-US" altLang="zh-CN" dirty="0" err="1"/>
              <a:t>teffects</a:t>
            </a:r>
            <a:r>
              <a:rPr lang="en-US" altLang="zh-CN" dirty="0"/>
              <a:t>, </a:t>
            </a:r>
            <a:r>
              <a:rPr lang="en-US" altLang="zh-CN" dirty="0" err="1"/>
              <a:t>pomean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err="1"/>
              <a:t>estat</a:t>
            </a:r>
            <a:r>
              <a:rPr lang="en-US" altLang="zh-CN" dirty="0"/>
              <a:t> </a:t>
            </a:r>
            <a:r>
              <a:rPr lang="en-US" altLang="zh-CN" dirty="0" err="1"/>
              <a:t>teffects</a:t>
            </a:r>
            <a:endParaRPr lang="en-US" altLang="zh-CN" dirty="0"/>
          </a:p>
          <a:p>
            <a:r>
              <a:rPr lang="en-US" altLang="zh-CN" dirty="0" err="1"/>
              <a:t>estat</a:t>
            </a:r>
            <a:r>
              <a:rPr lang="en-US" altLang="zh-CN" dirty="0"/>
              <a:t> </a:t>
            </a:r>
            <a:r>
              <a:rPr lang="en-US" altLang="zh-CN" dirty="0" err="1"/>
              <a:t>teffects</a:t>
            </a:r>
            <a:r>
              <a:rPr lang="en-US" altLang="zh-CN" dirty="0"/>
              <a:t>, </a:t>
            </a:r>
            <a:r>
              <a:rPr lang="en-US" altLang="zh-CN" dirty="0" err="1"/>
              <a:t>atet</a:t>
            </a:r>
            <a:endParaRPr lang="en-US" altLang="zh-CN" dirty="0"/>
          </a:p>
        </p:txBody>
      </p:sp>
      <p:sp>
        <p:nvSpPr>
          <p:cNvPr id="5" name="矩形 4"/>
          <p:cNvSpPr/>
          <p:nvPr/>
        </p:nvSpPr>
        <p:spPr>
          <a:xfrm>
            <a:off x="0" y="192041"/>
            <a:ext cx="9144000" cy="646331"/>
          </a:xfrm>
          <a:prstGeom prst="rect">
            <a:avLst/>
          </a:prstGeom>
        </p:spPr>
        <p:txBody>
          <a:bodyPr wrap="square">
            <a:spAutoFit/>
          </a:bodyPr>
          <a:lstStyle/>
          <a:p>
            <a:pPr algn="ctr"/>
            <a:r>
              <a:rPr lang="zh-CN" altLang="en-US" sz="3600" b="1" dirty="0">
                <a:latin typeface="微软雅黑" panose="020B0503020204020204" pitchFamily="34" charset="-122"/>
                <a:ea typeface="微软雅黑" panose="020B0503020204020204" pitchFamily="34" charset="-122"/>
              </a:rPr>
              <a:t>多水平内生处理</a:t>
            </a:r>
            <a:endParaRPr lang="en-US" altLang="zh-CN" sz="3600" b="1" dirty="0">
              <a:latin typeface="微软雅黑" panose="020B0503020204020204" pitchFamily="34" charset="-122"/>
              <a:ea typeface="微软雅黑" panose="020B0503020204020204" pitchFamily="34" charset="-122"/>
            </a:endParaRPr>
          </a:p>
        </p:txBody>
      </p:sp>
      <p:sp>
        <p:nvSpPr>
          <p:cNvPr id="6" name="矩形 5"/>
          <p:cNvSpPr/>
          <p:nvPr/>
        </p:nvSpPr>
        <p:spPr>
          <a:xfrm>
            <a:off x="88684" y="772253"/>
            <a:ext cx="2587925" cy="923330"/>
          </a:xfrm>
          <a:prstGeom prst="rect">
            <a:avLst/>
          </a:prstGeom>
        </p:spPr>
        <p:txBody>
          <a:bodyPr wrap="square">
            <a:spAutoFit/>
          </a:bodyPr>
          <a:lstStyle/>
          <a:p>
            <a:r>
              <a:rPr lang="en-US" altLang="zh-CN" dirty="0" err="1"/>
              <a:t>exintensity</a:t>
            </a:r>
            <a:r>
              <a:rPr lang="en-US" altLang="zh-CN" dirty="0"/>
              <a:t>=0</a:t>
            </a:r>
            <a:r>
              <a:rPr lang="zh-CN" altLang="en-US" dirty="0"/>
              <a:t>没有锻炼</a:t>
            </a:r>
            <a:endParaRPr lang="en-US" altLang="zh-CN" dirty="0"/>
          </a:p>
          <a:p>
            <a:r>
              <a:rPr lang="en-US" altLang="zh-CN" dirty="0"/>
              <a:t>=1</a:t>
            </a:r>
            <a:r>
              <a:rPr lang="zh-CN" altLang="en-US" dirty="0"/>
              <a:t>中等程度锻炼</a:t>
            </a:r>
            <a:endParaRPr lang="en-US" altLang="zh-CN" dirty="0"/>
          </a:p>
          <a:p>
            <a:r>
              <a:rPr lang="en-US" altLang="zh-CN" dirty="0"/>
              <a:t>=2</a:t>
            </a:r>
            <a:r>
              <a:rPr lang="zh-CN" altLang="en-US" dirty="0"/>
              <a:t>高强度锻炼</a:t>
            </a:r>
          </a:p>
        </p:txBody>
      </p:sp>
      <p:pic>
        <p:nvPicPr>
          <p:cNvPr id="7" name="图片 6"/>
          <p:cNvPicPr>
            <a:picLocks noChangeAspect="1"/>
          </p:cNvPicPr>
          <p:nvPr/>
        </p:nvPicPr>
        <p:blipFill>
          <a:blip r:embed="rId2"/>
          <a:stretch>
            <a:fillRect/>
          </a:stretch>
        </p:blipFill>
        <p:spPr>
          <a:xfrm>
            <a:off x="2972562" y="1685959"/>
            <a:ext cx="5636068" cy="542924"/>
          </a:xfrm>
          <a:prstGeom prst="rect">
            <a:avLst/>
          </a:prstGeom>
        </p:spPr>
      </p:pic>
      <p:sp>
        <p:nvSpPr>
          <p:cNvPr id="8" name="矩形 7"/>
          <p:cNvSpPr/>
          <p:nvPr/>
        </p:nvSpPr>
        <p:spPr>
          <a:xfrm>
            <a:off x="52752" y="1769372"/>
            <a:ext cx="2759320" cy="1477328"/>
          </a:xfrm>
          <a:prstGeom prst="rect">
            <a:avLst/>
          </a:prstGeom>
          <a:solidFill>
            <a:srgbClr val="FFFF00"/>
          </a:solidFill>
        </p:spPr>
        <p:txBody>
          <a:bodyPr wrap="square">
            <a:spAutoFit/>
          </a:bodyPr>
          <a:lstStyle/>
          <a:p>
            <a:r>
              <a:rPr lang="zh-CN" altLang="en-US" dirty="0"/>
              <a:t>主方程与内生处理方程误差项</a:t>
            </a:r>
            <a:r>
              <a:rPr lang="en-US" altLang="zh-CN" dirty="0" err="1"/>
              <a:t>Euv</a:t>
            </a:r>
            <a:r>
              <a:rPr lang="zh-CN" altLang="en-US" dirty="0"/>
              <a:t>相关系数</a:t>
            </a:r>
            <a:r>
              <a:rPr lang="en-US" altLang="zh-CN" dirty="0"/>
              <a:t>-0.47</a:t>
            </a:r>
            <a:r>
              <a:rPr lang="zh-CN" altLang="en-US" dirty="0"/>
              <a:t>，表明不可观察因素</a:t>
            </a:r>
            <a:r>
              <a:rPr lang="en-US" altLang="zh-CN" dirty="0"/>
              <a:t>u</a:t>
            </a:r>
            <a:r>
              <a:rPr lang="zh-CN" altLang="en-US" dirty="0"/>
              <a:t>提高了锻炼水平，降低了患病概率</a:t>
            </a:r>
          </a:p>
        </p:txBody>
      </p:sp>
      <p:pic>
        <p:nvPicPr>
          <p:cNvPr id="9" name="图片 8"/>
          <p:cNvPicPr>
            <a:picLocks noChangeAspect="1"/>
          </p:cNvPicPr>
          <p:nvPr/>
        </p:nvPicPr>
        <p:blipFill>
          <a:blip r:embed="rId3"/>
          <a:stretch>
            <a:fillRect/>
          </a:stretch>
        </p:blipFill>
        <p:spPr>
          <a:xfrm>
            <a:off x="2919807" y="3700640"/>
            <a:ext cx="5362575" cy="1495425"/>
          </a:xfrm>
          <a:prstGeom prst="rect">
            <a:avLst/>
          </a:prstGeom>
        </p:spPr>
      </p:pic>
      <p:sp>
        <p:nvSpPr>
          <p:cNvPr id="10" name="矩形 9"/>
          <p:cNvSpPr/>
          <p:nvPr/>
        </p:nvSpPr>
        <p:spPr>
          <a:xfrm>
            <a:off x="-46755" y="3716035"/>
            <a:ext cx="2958333" cy="923330"/>
          </a:xfrm>
          <a:prstGeom prst="rect">
            <a:avLst/>
          </a:prstGeom>
          <a:solidFill>
            <a:srgbClr val="FFC000"/>
          </a:solidFill>
        </p:spPr>
        <p:txBody>
          <a:bodyPr wrap="square">
            <a:spAutoFit/>
          </a:bodyPr>
          <a:lstStyle/>
          <a:p>
            <a:r>
              <a:rPr lang="zh-CN" altLang="en-US" dirty="0"/>
              <a:t>若都不锻炼，患病概率</a:t>
            </a:r>
            <a:r>
              <a:rPr lang="en-US" altLang="zh-CN" dirty="0"/>
              <a:t>79%</a:t>
            </a:r>
          </a:p>
          <a:p>
            <a:r>
              <a:rPr lang="zh-CN" altLang="en-US" dirty="0"/>
              <a:t>若都中等锻炼，概率为</a:t>
            </a:r>
            <a:r>
              <a:rPr lang="en-US" altLang="zh-CN" dirty="0"/>
              <a:t>54%</a:t>
            </a:r>
          </a:p>
          <a:p>
            <a:r>
              <a:rPr lang="zh-CN" altLang="en-US" dirty="0"/>
              <a:t>若都高强度锻炼，概率</a:t>
            </a:r>
            <a:r>
              <a:rPr lang="en-US" altLang="zh-CN" dirty="0"/>
              <a:t>53%</a:t>
            </a:r>
          </a:p>
        </p:txBody>
      </p:sp>
      <p:sp>
        <p:nvSpPr>
          <p:cNvPr id="11" name="矩形 10"/>
          <p:cNvSpPr/>
          <p:nvPr/>
        </p:nvSpPr>
        <p:spPr>
          <a:xfrm>
            <a:off x="99730" y="5476698"/>
            <a:ext cx="2712342" cy="1200329"/>
          </a:xfrm>
          <a:prstGeom prst="rect">
            <a:avLst/>
          </a:prstGeom>
          <a:solidFill>
            <a:srgbClr val="FFFF00"/>
          </a:solidFill>
        </p:spPr>
        <p:txBody>
          <a:bodyPr wrap="square">
            <a:spAutoFit/>
          </a:bodyPr>
          <a:lstStyle/>
          <a:p>
            <a:r>
              <a:rPr lang="zh-CN" altLang="en-US" dirty="0"/>
              <a:t>若均参与中等和高强度锻炼，则与都不参加任何锻炼相比，患病概率分别下降</a:t>
            </a:r>
            <a:r>
              <a:rPr lang="en-US" altLang="zh-CN" dirty="0"/>
              <a:t>25%</a:t>
            </a:r>
            <a:r>
              <a:rPr lang="zh-CN" altLang="en-US" dirty="0"/>
              <a:t>和</a:t>
            </a:r>
            <a:r>
              <a:rPr lang="en-US" altLang="zh-CN" dirty="0"/>
              <a:t>26%</a:t>
            </a:r>
          </a:p>
        </p:txBody>
      </p:sp>
      <p:pic>
        <p:nvPicPr>
          <p:cNvPr id="12" name="图片 11"/>
          <p:cNvPicPr>
            <a:picLocks noChangeAspect="1"/>
          </p:cNvPicPr>
          <p:nvPr/>
        </p:nvPicPr>
        <p:blipFill>
          <a:blip r:embed="rId4"/>
          <a:stretch>
            <a:fillRect/>
          </a:stretch>
        </p:blipFill>
        <p:spPr>
          <a:xfrm>
            <a:off x="2919807" y="5553463"/>
            <a:ext cx="5753100" cy="1371600"/>
          </a:xfrm>
          <a:prstGeom prst="rect">
            <a:avLst/>
          </a:prstGeom>
        </p:spPr>
      </p:pic>
      <p:sp>
        <p:nvSpPr>
          <p:cNvPr id="13" name="矩形 12"/>
          <p:cNvSpPr/>
          <p:nvPr/>
        </p:nvSpPr>
        <p:spPr>
          <a:xfrm>
            <a:off x="6848827" y="2393810"/>
            <a:ext cx="2437723" cy="923330"/>
          </a:xfrm>
          <a:prstGeom prst="rect">
            <a:avLst/>
          </a:prstGeom>
          <a:solidFill>
            <a:srgbClr val="FFC000"/>
          </a:solidFill>
        </p:spPr>
        <p:txBody>
          <a:bodyPr wrap="square">
            <a:spAutoFit/>
          </a:bodyPr>
          <a:lstStyle/>
          <a:p>
            <a:r>
              <a:rPr lang="zh-CN" altLang="en-US" dirty="0"/>
              <a:t>假设检验：中等锻炼与高强度锻炼的患病风险没有显著差异</a:t>
            </a:r>
          </a:p>
        </p:txBody>
      </p:sp>
      <p:pic>
        <p:nvPicPr>
          <p:cNvPr id="14" name="图片 13"/>
          <p:cNvPicPr>
            <a:picLocks noChangeAspect="1"/>
          </p:cNvPicPr>
          <p:nvPr/>
        </p:nvPicPr>
        <p:blipFill>
          <a:blip r:embed="rId5"/>
          <a:stretch>
            <a:fillRect/>
          </a:stretch>
        </p:blipFill>
        <p:spPr>
          <a:xfrm>
            <a:off x="2919807" y="2513275"/>
            <a:ext cx="3781425" cy="7334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10" grpId="0" animBg="1"/>
      <p:bldP spid="11"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732455"/>
            <a:ext cx="9144000" cy="4042132"/>
          </a:xfrm>
          <a:prstGeom prst="rect">
            <a:avLst/>
          </a:prstGeom>
          <a:solidFill>
            <a:schemeClr val="accent6">
              <a:lumMod val="40000"/>
              <a:lumOff val="60000"/>
            </a:schemeClr>
          </a:solidFill>
        </p:spPr>
        <p:txBody>
          <a:bodyPr wrap="square">
            <a:spAutoFit/>
          </a:bodyPr>
          <a:lstStyle/>
          <a:p>
            <a:pPr>
              <a:lnSpc>
                <a:spcPts val="2800"/>
              </a:lnSpc>
            </a:pPr>
            <a:r>
              <a:rPr lang="vi-VN" altLang="zh-CN" sz="1600" dirty="0"/>
              <a:t>mata </a:t>
            </a:r>
            <a:r>
              <a:rPr lang="en-US" altLang="zh-CN" sz="1600" dirty="0"/>
              <a:t>    //y</a:t>
            </a:r>
            <a:r>
              <a:rPr lang="zh-CN" altLang="en-US" sz="1600" dirty="0"/>
              <a:t>是来自二项分布、伽玛分布、指数分布、泊松分布和贝塔分布的五个样本的和</a:t>
            </a:r>
          </a:p>
          <a:p>
            <a:pPr>
              <a:lnSpc>
                <a:spcPts val="2800"/>
              </a:lnSpc>
            </a:pPr>
            <a:r>
              <a:rPr lang="vi-VN" altLang="zh-CN" sz="1600" dirty="0"/>
              <a:t>y=3*rbinomial(1000,1,3,0.5), rgamma(1000,1,3,1) ,</a:t>
            </a:r>
            <a:r>
              <a:rPr lang="en-US" altLang="zh-CN" sz="1600" dirty="0"/>
              <a:t> </a:t>
            </a:r>
            <a:r>
              <a:rPr lang="vi-VN" altLang="zh-CN" sz="1600" dirty="0"/>
              <a:t>rexponential(1000,1,2), </a:t>
            </a:r>
            <a:r>
              <a:rPr lang="en-US" altLang="zh-CN" sz="1600" dirty="0"/>
              <a:t>r</a:t>
            </a:r>
            <a:r>
              <a:rPr lang="vi-VN" altLang="zh-CN" sz="1600" dirty="0"/>
              <a:t>poisson(1000,1,2),</a:t>
            </a:r>
            <a:r>
              <a:rPr lang="en-US" altLang="zh-CN" sz="1600" dirty="0"/>
              <a:t>  </a:t>
            </a:r>
            <a:r>
              <a:rPr lang="vi-VN" altLang="zh-CN" sz="1600" dirty="0"/>
              <a:t>10*rbeta(1000,1,0.7,0.3),3*rbinomial(1000,1,3,0.5)+rgamma(1000,1,3,1)+rexponential(1000,1,2)+rpoisson(1000,1,2)+10*rbeta(1000,1,0.7,0.3)</a:t>
            </a:r>
          </a:p>
          <a:p>
            <a:pPr>
              <a:lnSpc>
                <a:spcPts val="2800"/>
              </a:lnSpc>
            </a:pPr>
            <a:r>
              <a:rPr lang="vi-VN" altLang="zh-CN" sz="1600" dirty="0"/>
              <a:t>end</a:t>
            </a:r>
          </a:p>
          <a:p>
            <a:pPr>
              <a:lnSpc>
                <a:spcPts val="2800"/>
              </a:lnSpc>
            </a:pPr>
            <a:r>
              <a:rPr lang="vi-VN" altLang="zh-CN" sz="1600" dirty="0"/>
              <a:t>getmata (y*)=y</a:t>
            </a:r>
          </a:p>
          <a:p>
            <a:pPr>
              <a:lnSpc>
                <a:spcPts val="2800"/>
              </a:lnSpc>
            </a:pPr>
            <a:r>
              <a:rPr lang="vi-VN" altLang="zh-CN" sz="1600" dirty="0"/>
              <a:t>forv i=1/6 </a:t>
            </a:r>
            <a:r>
              <a:rPr lang="en-US" altLang="zh-CN" sz="1600" dirty="0"/>
              <a:t> </a:t>
            </a:r>
            <a:r>
              <a:rPr lang="vi-VN" altLang="zh-CN" sz="1600" dirty="0"/>
              <a:t>{</a:t>
            </a:r>
          </a:p>
          <a:p>
            <a:pPr>
              <a:lnSpc>
                <a:spcPts val="2800"/>
              </a:lnSpc>
            </a:pPr>
            <a:r>
              <a:rPr lang="vi-VN" altLang="zh-CN" sz="1600" dirty="0"/>
              <a:t>hist y`i',name(y`i',replace)</a:t>
            </a:r>
          </a:p>
          <a:p>
            <a:pPr>
              <a:lnSpc>
                <a:spcPts val="2800"/>
              </a:lnSpc>
            </a:pPr>
            <a:r>
              <a:rPr lang="vi-VN" altLang="zh-CN" sz="1600" dirty="0"/>
              <a:t>}</a:t>
            </a:r>
          </a:p>
          <a:p>
            <a:pPr>
              <a:lnSpc>
                <a:spcPts val="2800"/>
              </a:lnSpc>
            </a:pPr>
            <a:r>
              <a:rPr lang="vi-VN" altLang="zh-CN" sz="1600" dirty="0"/>
              <a:t>graph combine y1 y2 y3 y4 y5 y6</a:t>
            </a:r>
          </a:p>
          <a:p>
            <a:pPr>
              <a:lnSpc>
                <a:spcPts val="2800"/>
              </a:lnSpc>
            </a:pPr>
            <a:r>
              <a:rPr lang="vi-VN" altLang="zh-CN" sz="1600" dirty="0"/>
              <a:t>kdensity y6,norm    //</a:t>
            </a:r>
            <a:r>
              <a:rPr lang="zh-CN" altLang="en-US" sz="1600" dirty="0"/>
              <a:t>相当接近正态分布</a:t>
            </a:r>
          </a:p>
        </p:txBody>
      </p:sp>
      <p:sp>
        <p:nvSpPr>
          <p:cNvPr id="4" name="矩形 3"/>
          <p:cNvSpPr/>
          <p:nvPr/>
        </p:nvSpPr>
        <p:spPr>
          <a:xfrm>
            <a:off x="-176270" y="119161"/>
            <a:ext cx="9144000" cy="646331"/>
          </a:xfrm>
          <a:prstGeom prst="rect">
            <a:avLst/>
          </a:prstGeom>
        </p:spPr>
        <p:txBody>
          <a:bodyPr wrap="square">
            <a:spAutoFit/>
          </a:bodyPr>
          <a:lstStyle/>
          <a:p>
            <a:pPr algn="ctr"/>
            <a:r>
              <a:rPr lang="zh-CN" altLang="en-US" sz="3600" dirty="0">
                <a:latin typeface="微软雅黑" panose="020B0503020204020204" pitchFamily="34" charset="-122"/>
                <a:ea typeface="微软雅黑" panose="020B0503020204020204" pitchFamily="34" charset="-122"/>
              </a:rPr>
              <a:t>中心极限定理模拟</a:t>
            </a:r>
          </a:p>
        </p:txBody>
      </p:sp>
      <p:pic>
        <p:nvPicPr>
          <p:cNvPr id="3" name="图片 2"/>
          <p:cNvPicPr>
            <a:picLocks noChangeAspect="1"/>
          </p:cNvPicPr>
          <p:nvPr/>
        </p:nvPicPr>
        <p:blipFill>
          <a:blip r:embed="rId3"/>
          <a:stretch>
            <a:fillRect/>
          </a:stretch>
        </p:blipFill>
        <p:spPr>
          <a:xfrm>
            <a:off x="3743864" y="2389518"/>
            <a:ext cx="5400136" cy="4468482"/>
          </a:xfrm>
          <a:prstGeom prst="rect">
            <a:avLst/>
          </a:prstGeom>
        </p:spPr>
      </p:pic>
      <p:pic>
        <p:nvPicPr>
          <p:cNvPr id="5" name="图片 4"/>
          <p:cNvPicPr>
            <a:picLocks noChangeAspect="1"/>
          </p:cNvPicPr>
          <p:nvPr/>
        </p:nvPicPr>
        <p:blipFill>
          <a:blip r:embed="rId4"/>
          <a:stretch>
            <a:fillRect/>
          </a:stretch>
        </p:blipFill>
        <p:spPr>
          <a:xfrm>
            <a:off x="175356" y="4734797"/>
            <a:ext cx="3404606" cy="216299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2041"/>
            <a:ext cx="9144000" cy="646331"/>
          </a:xfrm>
          <a:prstGeom prst="rect">
            <a:avLst/>
          </a:prstGeom>
        </p:spPr>
        <p:txBody>
          <a:bodyPr wrap="square">
            <a:spAutoFit/>
          </a:bodyPr>
          <a:lstStyle/>
          <a:p>
            <a:pPr algn="ctr"/>
            <a:r>
              <a:rPr lang="zh-CN" altLang="en-US" sz="3600" b="1" dirty="0">
                <a:latin typeface="微软雅黑" panose="020B0503020204020204" pitchFamily="34" charset="-122"/>
                <a:ea typeface="微软雅黑" panose="020B0503020204020204" pitchFamily="34" charset="-122"/>
              </a:rPr>
              <a:t>内生样本选择</a:t>
            </a:r>
            <a:r>
              <a:rPr lang="en-US" altLang="zh-CN" sz="3600" b="1" dirty="0">
                <a:latin typeface="微软雅黑" panose="020B0503020204020204" pitchFamily="34" charset="-122"/>
                <a:ea typeface="微软雅黑" panose="020B0503020204020204" pitchFamily="34" charset="-122"/>
              </a:rPr>
              <a:t>:</a:t>
            </a:r>
            <a:r>
              <a:rPr lang="en-US" altLang="zh-CN" sz="3600" b="1" dirty="0" err="1">
                <a:latin typeface="微软雅黑" panose="020B0503020204020204" pitchFamily="34" charset="-122"/>
                <a:ea typeface="微软雅黑" panose="020B0503020204020204" pitchFamily="34" charset="-122"/>
              </a:rPr>
              <a:t>eregress</a:t>
            </a:r>
            <a:r>
              <a:rPr lang="en-US" altLang="zh-CN" sz="3600" b="1" dirty="0">
                <a:latin typeface="微软雅黑" panose="020B0503020204020204" pitchFamily="34" charset="-122"/>
                <a:ea typeface="微软雅黑" panose="020B0503020204020204" pitchFamily="34" charset="-122"/>
              </a:rPr>
              <a:t> y </a:t>
            </a:r>
            <a:r>
              <a:rPr lang="en-US" altLang="zh-CN" sz="3600" b="1" dirty="0" err="1">
                <a:latin typeface="微软雅黑" panose="020B0503020204020204" pitchFamily="34" charset="-122"/>
                <a:ea typeface="微软雅黑" panose="020B0503020204020204" pitchFamily="34" charset="-122"/>
              </a:rPr>
              <a:t>x,select</a:t>
            </a:r>
            <a:r>
              <a:rPr lang="en-US" altLang="zh-CN" sz="3600" b="1" dirty="0">
                <a:latin typeface="微软雅黑" panose="020B0503020204020204" pitchFamily="34" charset="-122"/>
                <a:ea typeface="微软雅黑" panose="020B0503020204020204" pitchFamily="34" charset="-122"/>
              </a:rPr>
              <a:t>(s=z)</a:t>
            </a:r>
          </a:p>
        </p:txBody>
      </p:sp>
      <p:sp>
        <p:nvSpPr>
          <p:cNvPr id="10" name="页脚占位符 9"/>
          <p:cNvSpPr>
            <a:spLocks noGrp="1"/>
          </p:cNvSpPr>
          <p:nvPr>
            <p:ph type="ftr" sz="quarter" idx="11"/>
          </p:nvPr>
        </p:nvSpPr>
        <p:spPr/>
        <p:txBody>
          <a:bodyPr/>
          <a:lstStyle/>
          <a:p>
            <a:r>
              <a:rPr lang="zh-CN" altLang="en-US" dirty="0"/>
              <a:t>中国人民大学，陈传波</a:t>
            </a:r>
          </a:p>
        </p:txBody>
      </p:sp>
      <p:sp>
        <p:nvSpPr>
          <p:cNvPr id="13" name="日期占位符 12"/>
          <p:cNvSpPr>
            <a:spLocks noGrp="1"/>
          </p:cNvSpPr>
          <p:nvPr>
            <p:ph type="dt" sz="half" idx="10"/>
          </p:nvPr>
        </p:nvSpPr>
        <p:spPr/>
        <p:txBody>
          <a:bodyPr/>
          <a:lstStyle/>
          <a:p>
            <a:fld id="{49ED3173-9AD2-4E5F-AFB6-E1EDBEB5AAAA}" type="datetime1">
              <a:rPr lang="zh-CN" altLang="en-US" smtClean="0"/>
              <a:t>2021/3/2</a:t>
            </a:fld>
            <a:endParaRPr lang="zh-CN" altLang="en-US"/>
          </a:p>
        </p:txBody>
      </p:sp>
      <p:sp>
        <p:nvSpPr>
          <p:cNvPr id="14" name="灯片编号占位符 13"/>
          <p:cNvSpPr>
            <a:spLocks noGrp="1"/>
          </p:cNvSpPr>
          <p:nvPr>
            <p:ph type="sldNum" sz="quarter" idx="12"/>
          </p:nvPr>
        </p:nvSpPr>
        <p:spPr/>
        <p:txBody>
          <a:bodyPr/>
          <a:lstStyle/>
          <a:p>
            <a:fld id="{56EE4887-718C-4F6C-B633-5C6D1B02979E}" type="slidenum">
              <a:rPr lang="zh-CN" altLang="en-US" smtClean="0"/>
              <a:t>180</a:t>
            </a:fld>
            <a:endParaRPr lang="zh-CN" altLang="en-US" dirty="0"/>
          </a:p>
        </p:txBody>
      </p:sp>
      <p:graphicFrame>
        <p:nvGraphicFramePr>
          <p:cNvPr id="16" name="对象 15"/>
          <p:cNvGraphicFramePr>
            <a:graphicFrameLocks noChangeAspect="1"/>
          </p:cNvGraphicFramePr>
          <p:nvPr/>
        </p:nvGraphicFramePr>
        <p:xfrm>
          <a:off x="727129" y="997489"/>
          <a:ext cx="3994575" cy="1387725"/>
        </p:xfrm>
        <a:graphic>
          <a:graphicData uri="http://schemas.openxmlformats.org/presentationml/2006/ole">
            <mc:AlternateContent xmlns:mc="http://schemas.openxmlformats.org/markup-compatibility/2006">
              <mc:Choice xmlns:v="urn:schemas-microsoft-com:vml" Requires="v">
                <p:oleObj spid="_x0000_s1168433" name="公式" r:id="rId4" imgW="65227200" imgH="22555200" progId="Equation.3">
                  <p:embed/>
                </p:oleObj>
              </mc:Choice>
              <mc:Fallback>
                <p:oleObj name="公式" r:id="rId4" imgW="65227200" imgH="22555200" progId="Equation.3">
                  <p:embed/>
                  <p:pic>
                    <p:nvPicPr>
                      <p:cNvPr id="0" name="图片 1168410"/>
                      <p:cNvPicPr>
                        <a:picLocks noChangeAspect="1" noChangeArrowheads="1"/>
                      </p:cNvPicPr>
                      <p:nvPr/>
                    </p:nvPicPr>
                    <p:blipFill>
                      <a:blip r:embed="rId5"/>
                      <a:srcRect/>
                      <a:stretch>
                        <a:fillRect/>
                      </a:stretch>
                    </p:blipFill>
                    <p:spPr bwMode="auto">
                      <a:xfrm>
                        <a:off x="727129" y="997489"/>
                        <a:ext cx="3994575" cy="1387725"/>
                      </a:xfrm>
                      <a:prstGeom prst="rect">
                        <a:avLst/>
                      </a:prstGeom>
                      <a:noFill/>
                    </p:spPr>
                  </p:pic>
                </p:oleObj>
              </mc:Fallback>
            </mc:AlternateContent>
          </a:graphicData>
        </a:graphic>
      </p:graphicFrame>
      <p:graphicFrame>
        <p:nvGraphicFramePr>
          <p:cNvPr id="17" name="对象 16"/>
          <p:cNvGraphicFramePr>
            <a:graphicFrameLocks noChangeAspect="1"/>
          </p:cNvGraphicFramePr>
          <p:nvPr/>
        </p:nvGraphicFramePr>
        <p:xfrm>
          <a:off x="523875" y="6037263"/>
          <a:ext cx="6007100" cy="614362"/>
        </p:xfrm>
        <a:graphic>
          <a:graphicData uri="http://schemas.openxmlformats.org/presentationml/2006/ole">
            <mc:AlternateContent xmlns:mc="http://schemas.openxmlformats.org/markup-compatibility/2006">
              <mc:Choice xmlns:v="urn:schemas-microsoft-com:vml" Requires="v">
                <p:oleObj spid="_x0000_s1168434" name="公式" r:id="rId6" imgW="80467200" imgH="8229600" progId="Equation.3">
                  <p:embed/>
                </p:oleObj>
              </mc:Choice>
              <mc:Fallback>
                <p:oleObj name="公式" r:id="rId6" imgW="80467200" imgH="8229600" progId="Equation.3">
                  <p:embed/>
                  <p:pic>
                    <p:nvPicPr>
                      <p:cNvPr id="0" name="图片 1168411"/>
                      <p:cNvPicPr/>
                      <p:nvPr/>
                    </p:nvPicPr>
                    <p:blipFill>
                      <a:blip r:embed="rId7"/>
                      <a:stretch>
                        <a:fillRect/>
                      </a:stretch>
                    </p:blipFill>
                    <p:spPr>
                      <a:xfrm>
                        <a:off x="523875" y="6037263"/>
                        <a:ext cx="6007100" cy="614362"/>
                      </a:xfrm>
                      <a:prstGeom prst="rect">
                        <a:avLst/>
                      </a:prstGeom>
                      <a:solidFill>
                        <a:srgbClr val="FFC000"/>
                      </a:solidFill>
                    </p:spPr>
                  </p:pic>
                </p:oleObj>
              </mc:Fallback>
            </mc:AlternateContent>
          </a:graphicData>
        </a:graphic>
      </p:graphicFrame>
      <p:graphicFrame>
        <p:nvGraphicFramePr>
          <p:cNvPr id="5" name="对象 4"/>
          <p:cNvGraphicFramePr>
            <a:graphicFrameLocks noChangeAspect="1"/>
          </p:cNvGraphicFramePr>
          <p:nvPr/>
        </p:nvGraphicFramePr>
        <p:xfrm>
          <a:off x="5576158" y="1423319"/>
          <a:ext cx="3001112" cy="961895"/>
        </p:xfrm>
        <a:graphic>
          <a:graphicData uri="http://schemas.openxmlformats.org/presentationml/2006/ole">
            <mc:AlternateContent xmlns:mc="http://schemas.openxmlformats.org/markup-compatibility/2006">
              <mc:Choice xmlns:v="urn:schemas-microsoft-com:vml" Requires="v">
                <p:oleObj spid="_x0000_s1168435" name="公式" r:id="rId8" imgW="47548800" imgH="15240000" progId="Equation.3">
                  <p:embed/>
                </p:oleObj>
              </mc:Choice>
              <mc:Fallback>
                <p:oleObj name="公式" r:id="rId8" imgW="47548800" imgH="15240000" progId="Equation.3">
                  <p:embed/>
                  <p:pic>
                    <p:nvPicPr>
                      <p:cNvPr id="0" name="图片 1168412"/>
                      <p:cNvPicPr/>
                      <p:nvPr/>
                    </p:nvPicPr>
                    <p:blipFill>
                      <a:blip r:embed="rId9"/>
                      <a:stretch>
                        <a:fillRect/>
                      </a:stretch>
                    </p:blipFill>
                    <p:spPr>
                      <a:xfrm>
                        <a:off x="5576158" y="1423319"/>
                        <a:ext cx="3001112" cy="961895"/>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623697" y="2704302"/>
          <a:ext cx="7058025" cy="1628775"/>
        </p:xfrm>
        <a:graphic>
          <a:graphicData uri="http://schemas.openxmlformats.org/presentationml/2006/ole">
            <mc:AlternateContent xmlns:mc="http://schemas.openxmlformats.org/markup-compatibility/2006">
              <mc:Choice xmlns:v="urn:schemas-microsoft-com:vml" Requires="v">
                <p:oleObj spid="_x0000_s1168436" name="公式" r:id="rId10" imgW="99669600" imgH="24384000" progId="Equation.3">
                  <p:embed/>
                </p:oleObj>
              </mc:Choice>
              <mc:Fallback>
                <p:oleObj name="公式" r:id="rId10" imgW="99669600" imgH="24384000" progId="Equation.3">
                  <p:embed/>
                  <p:pic>
                    <p:nvPicPr>
                      <p:cNvPr id="0" name="图片 1168413"/>
                      <p:cNvPicPr/>
                      <p:nvPr/>
                    </p:nvPicPr>
                    <p:blipFill>
                      <a:blip r:embed="rId11"/>
                      <a:stretch>
                        <a:fillRect/>
                      </a:stretch>
                    </p:blipFill>
                    <p:spPr>
                      <a:xfrm>
                        <a:off x="623697" y="2704302"/>
                        <a:ext cx="7058025" cy="1628775"/>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453306" y="4548179"/>
          <a:ext cx="6485762" cy="966360"/>
        </p:xfrm>
        <a:graphic>
          <a:graphicData uri="http://schemas.openxmlformats.org/presentationml/2006/ole">
            <mc:AlternateContent xmlns:mc="http://schemas.openxmlformats.org/markup-compatibility/2006">
              <mc:Choice xmlns:v="urn:schemas-microsoft-com:vml" Requires="v">
                <p:oleObj spid="_x0000_s1168437" name="公式" r:id="rId12" imgW="106375200" imgH="15849600" progId="Equation.3">
                  <p:embed/>
                </p:oleObj>
              </mc:Choice>
              <mc:Fallback>
                <p:oleObj name="公式" r:id="rId12" imgW="106375200" imgH="15849600" progId="Equation.3">
                  <p:embed/>
                  <p:pic>
                    <p:nvPicPr>
                      <p:cNvPr id="0" name="图片 1168414"/>
                      <p:cNvPicPr/>
                      <p:nvPr/>
                    </p:nvPicPr>
                    <p:blipFill>
                      <a:blip r:embed="rId13"/>
                      <a:stretch>
                        <a:fillRect/>
                      </a:stretch>
                    </p:blipFill>
                    <p:spPr>
                      <a:xfrm>
                        <a:off x="453306" y="4548179"/>
                        <a:ext cx="6485762" cy="966360"/>
                      </a:xfrm>
                      <a:prstGeom prst="rect">
                        <a:avLst/>
                      </a:prstGeom>
                    </p:spPr>
                  </p:pic>
                </p:oleObj>
              </mc:Fallback>
            </mc:AlternateContent>
          </a:graphicData>
        </a:graphic>
      </p:graphicFrame>
      <p:sp>
        <p:nvSpPr>
          <p:cNvPr id="12" name="矩形 11"/>
          <p:cNvSpPr/>
          <p:nvPr/>
        </p:nvSpPr>
        <p:spPr>
          <a:xfrm>
            <a:off x="2595394" y="989569"/>
            <a:ext cx="3179171" cy="400110"/>
          </a:xfrm>
          <a:prstGeom prst="rect">
            <a:avLst/>
          </a:prstGeom>
          <a:solidFill>
            <a:srgbClr val="FFC000"/>
          </a:solidFill>
        </p:spPr>
        <p:txBody>
          <a:bodyPr wrap="square">
            <a:spAutoFit/>
          </a:bodyPr>
          <a:lstStyle/>
          <a:p>
            <a:pPr algn="ctr"/>
            <a:r>
              <a:rPr lang="en-US" altLang="zh-CN" sz="2000" dirty="0"/>
              <a:t>s=0</a:t>
            </a:r>
            <a:r>
              <a:rPr lang="zh-CN" altLang="en-US" sz="2000" dirty="0"/>
              <a:t>时观测不到</a:t>
            </a:r>
            <a:r>
              <a:rPr lang="en-US" altLang="zh-CN" sz="2000" dirty="0"/>
              <a:t>y</a:t>
            </a:r>
            <a:r>
              <a:rPr lang="zh-CN" altLang="en-US" sz="2000" dirty="0"/>
              <a:t>的取值</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188E5CE-F230-4BD1-940F-85FCBCA58052}" type="datetime1">
              <a:rPr lang="zh-CN" altLang="en-US" smtClean="0"/>
              <a:t>2021/3/2</a:t>
            </a:fld>
            <a:endParaRPr lang="zh-CN" altLang="en-US"/>
          </a:p>
        </p:txBody>
      </p:sp>
      <p:sp>
        <p:nvSpPr>
          <p:cNvPr id="3" name="页脚占位符 2"/>
          <p:cNvSpPr>
            <a:spLocks noGrp="1"/>
          </p:cNvSpPr>
          <p:nvPr>
            <p:ph type="ftr" sz="quarter" idx="11"/>
          </p:nvPr>
        </p:nvSpPr>
        <p:spPr/>
        <p:txBody>
          <a:bodyPr/>
          <a:lstStyle/>
          <a:p>
            <a:r>
              <a:rPr lang="zh-CN" altLang="en-US"/>
              <a:t>中国人民大学，陈传波</a:t>
            </a:r>
          </a:p>
        </p:txBody>
      </p:sp>
      <p:sp>
        <p:nvSpPr>
          <p:cNvPr id="4" name="矩形 3"/>
          <p:cNvSpPr/>
          <p:nvPr/>
        </p:nvSpPr>
        <p:spPr>
          <a:xfrm>
            <a:off x="356260" y="809425"/>
            <a:ext cx="8657111" cy="3416320"/>
          </a:xfrm>
          <a:prstGeom prst="rect">
            <a:avLst/>
          </a:prstGeom>
        </p:spPr>
        <p:txBody>
          <a:bodyPr wrap="square">
            <a:spAutoFit/>
          </a:bodyPr>
          <a:lstStyle/>
          <a:p>
            <a:r>
              <a:rPr lang="zh-CN" altLang="en-US" dirty="0"/>
              <a:t>*锻炼exersise与BMI对是否患心脏病attack的影响</a:t>
            </a:r>
          </a:p>
          <a:p>
            <a:r>
              <a:rPr lang="zh-CN" altLang="en-US" dirty="0"/>
              <a:t>*625名50-55岁的男性样本，其中部分退出样本full=0,是否经常检验check影响到样本退出</a:t>
            </a:r>
          </a:p>
          <a:p>
            <a:endParaRPr lang="zh-CN" altLang="en-US" dirty="0"/>
          </a:p>
          <a:p>
            <a:r>
              <a:rPr lang="zh-CN" altLang="en-US" dirty="0"/>
              <a:t>use https://www.stata-press.com/data/r16/heartsm,clear</a:t>
            </a:r>
          </a:p>
          <a:p>
            <a:r>
              <a:rPr lang="zh-CN" altLang="en-US" dirty="0"/>
              <a:t>eprobit attack age bmi i.exercise, select(full = age bmi i.checkup) vce(robust)</a:t>
            </a:r>
            <a:endParaRPr lang="en-US" altLang="zh-CN" dirty="0"/>
          </a:p>
          <a:p>
            <a:endParaRPr lang="en-US" altLang="zh-CN" dirty="0"/>
          </a:p>
          <a:p>
            <a:endParaRPr lang="en-US" altLang="zh-CN" dirty="0"/>
          </a:p>
          <a:p>
            <a:endParaRPr lang="zh-CN" altLang="en-US" dirty="0"/>
          </a:p>
          <a:p>
            <a:endParaRPr lang="zh-CN" altLang="en-US" dirty="0"/>
          </a:p>
          <a:p>
            <a:r>
              <a:rPr lang="zh-CN" altLang="en-US" dirty="0"/>
              <a:t>*不可观察的影响到患心脏病的因素与不可观察的影响到样本选择的因素负相关，相关系数为-0.45</a:t>
            </a:r>
            <a:r>
              <a:rPr lang="en-US" altLang="zh-CN" dirty="0"/>
              <a:t>, </a:t>
            </a:r>
            <a:r>
              <a:rPr lang="zh-CN" altLang="en-US" dirty="0"/>
              <a:t>即不可观察因素导致留在样本中的概率上升，患病概率下降。</a:t>
            </a:r>
          </a:p>
        </p:txBody>
      </p:sp>
      <p:sp>
        <p:nvSpPr>
          <p:cNvPr id="5" name="矩形 4"/>
          <p:cNvSpPr/>
          <p:nvPr/>
        </p:nvSpPr>
        <p:spPr>
          <a:xfrm>
            <a:off x="1093306" y="224650"/>
            <a:ext cx="5519460" cy="584775"/>
          </a:xfrm>
          <a:prstGeom prst="rect">
            <a:avLst/>
          </a:prstGeom>
        </p:spPr>
        <p:txBody>
          <a:bodyPr wrap="none">
            <a:spAutoFit/>
          </a:bodyPr>
          <a:lstStyle/>
          <a:p>
            <a:r>
              <a:rPr lang="zh-CN" altLang="en-US" sz="3200" dirty="0"/>
              <a:t>因变量为二元：内生样本选择</a:t>
            </a:r>
          </a:p>
        </p:txBody>
      </p:sp>
      <p:pic>
        <p:nvPicPr>
          <p:cNvPr id="6" name="图片 5"/>
          <p:cNvPicPr>
            <a:picLocks noChangeAspect="1"/>
          </p:cNvPicPr>
          <p:nvPr/>
        </p:nvPicPr>
        <p:blipFill>
          <a:blip r:embed="rId2"/>
          <a:stretch>
            <a:fillRect/>
          </a:stretch>
        </p:blipFill>
        <p:spPr>
          <a:xfrm>
            <a:off x="356259" y="2654134"/>
            <a:ext cx="8317187" cy="694707"/>
          </a:xfrm>
          <a:prstGeom prst="rect">
            <a:avLst/>
          </a:prstGeom>
        </p:spPr>
      </p:pic>
      <p:sp>
        <p:nvSpPr>
          <p:cNvPr id="7" name="矩形 6"/>
          <p:cNvSpPr/>
          <p:nvPr/>
        </p:nvSpPr>
        <p:spPr>
          <a:xfrm>
            <a:off x="356259" y="4225745"/>
            <a:ext cx="8787740" cy="1200329"/>
          </a:xfrm>
          <a:prstGeom prst="rect">
            <a:avLst/>
          </a:prstGeom>
        </p:spPr>
        <p:txBody>
          <a:bodyPr wrap="square">
            <a:spAutoFit/>
          </a:bodyPr>
          <a:lstStyle/>
          <a:p>
            <a:r>
              <a:rPr lang="zh-CN" altLang="en-US" dirty="0"/>
              <a:t>eprobit attack age bmi, select(full = age bmi i.checkup) entreat(exercise = bmi i.gym) vce(robust)</a:t>
            </a:r>
          </a:p>
          <a:p>
            <a:r>
              <a:rPr lang="zh-CN" altLang="en-US" dirty="0"/>
              <a:t>*是否去体育馆为锻炼的工具变量</a:t>
            </a:r>
          </a:p>
          <a:p>
            <a:r>
              <a:rPr lang="zh-CN" altLang="en-US" dirty="0"/>
              <a:t>estat teffects, atet</a:t>
            </a:r>
            <a:r>
              <a:rPr lang="en-US" altLang="zh-CN" dirty="0"/>
              <a:t>   //</a:t>
            </a:r>
            <a:r>
              <a:rPr lang="zh-CN" altLang="en-US" dirty="0"/>
              <a:t>对于锻炼组，锻炼使他们再次患心脏病的概率下降30%</a:t>
            </a:r>
          </a:p>
        </p:txBody>
      </p:sp>
      <p:pic>
        <p:nvPicPr>
          <p:cNvPr id="8" name="图片 7"/>
          <p:cNvPicPr>
            <a:picLocks noChangeAspect="1"/>
          </p:cNvPicPr>
          <p:nvPr/>
        </p:nvPicPr>
        <p:blipFill>
          <a:blip r:embed="rId3"/>
          <a:stretch>
            <a:fillRect/>
          </a:stretch>
        </p:blipFill>
        <p:spPr>
          <a:xfrm>
            <a:off x="356259" y="5497513"/>
            <a:ext cx="7150852" cy="1360487"/>
          </a:xfrm>
          <a:prstGeom prst="rect">
            <a:avLst/>
          </a:prstGeom>
          <a:solidFill>
            <a:schemeClr val="bg1"/>
          </a:solidFill>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2041"/>
            <a:ext cx="9144000" cy="646331"/>
          </a:xfrm>
          <a:prstGeom prst="rect">
            <a:avLst/>
          </a:prstGeom>
        </p:spPr>
        <p:txBody>
          <a:bodyPr wrap="square">
            <a:spAutoFit/>
          </a:bodyPr>
          <a:lstStyle/>
          <a:p>
            <a:pPr algn="ctr"/>
            <a:r>
              <a:rPr lang="zh-CN" altLang="en-US" sz="3600" b="1" dirty="0">
                <a:latin typeface="微软雅黑" panose="020B0503020204020204" pitchFamily="34" charset="-122"/>
                <a:ea typeface="微软雅黑" panose="020B0503020204020204" pitchFamily="34" charset="-122"/>
              </a:rPr>
              <a:t>内生样本选择</a:t>
            </a:r>
            <a:r>
              <a:rPr lang="en-US" altLang="zh-CN" sz="3600" b="1" dirty="0">
                <a:latin typeface="微软雅黑" panose="020B0503020204020204" pitchFamily="34" charset="-122"/>
                <a:ea typeface="微软雅黑" panose="020B0503020204020204" pitchFamily="34" charset="-122"/>
              </a:rPr>
              <a:t>:</a:t>
            </a:r>
            <a:r>
              <a:rPr lang="en-US" altLang="zh-CN" sz="3600" b="1" dirty="0" err="1">
                <a:latin typeface="微软雅黑" panose="020B0503020204020204" pitchFamily="34" charset="-122"/>
                <a:ea typeface="微软雅黑" panose="020B0503020204020204" pitchFamily="34" charset="-122"/>
              </a:rPr>
              <a:t>eregress</a:t>
            </a:r>
            <a:r>
              <a:rPr lang="en-US" altLang="zh-CN" sz="3600" b="1" dirty="0">
                <a:latin typeface="微软雅黑" panose="020B0503020204020204" pitchFamily="34" charset="-122"/>
                <a:ea typeface="微软雅黑" panose="020B0503020204020204" pitchFamily="34" charset="-122"/>
              </a:rPr>
              <a:t> y </a:t>
            </a:r>
            <a:r>
              <a:rPr lang="en-US" altLang="zh-CN" sz="3600" b="1" dirty="0" err="1">
                <a:latin typeface="微软雅黑" panose="020B0503020204020204" pitchFamily="34" charset="-122"/>
                <a:ea typeface="微软雅黑" panose="020B0503020204020204" pitchFamily="34" charset="-122"/>
              </a:rPr>
              <a:t>x,select</a:t>
            </a:r>
            <a:r>
              <a:rPr lang="en-US" altLang="zh-CN" sz="3600" b="1" dirty="0">
                <a:latin typeface="微软雅黑" panose="020B0503020204020204" pitchFamily="34" charset="-122"/>
                <a:ea typeface="微软雅黑" panose="020B0503020204020204" pitchFamily="34" charset="-122"/>
              </a:rPr>
              <a:t>(s=z)</a:t>
            </a:r>
          </a:p>
        </p:txBody>
      </p:sp>
      <p:sp>
        <p:nvSpPr>
          <p:cNvPr id="10" name="页脚占位符 9"/>
          <p:cNvSpPr>
            <a:spLocks noGrp="1"/>
          </p:cNvSpPr>
          <p:nvPr>
            <p:ph type="ftr" sz="quarter" idx="11"/>
          </p:nvPr>
        </p:nvSpPr>
        <p:spPr/>
        <p:txBody>
          <a:bodyPr/>
          <a:lstStyle/>
          <a:p>
            <a:r>
              <a:rPr lang="zh-CN" altLang="en-US" dirty="0"/>
              <a:t>中国人民大学，陈传波</a:t>
            </a:r>
          </a:p>
        </p:txBody>
      </p:sp>
      <p:sp>
        <p:nvSpPr>
          <p:cNvPr id="13" name="日期占位符 12"/>
          <p:cNvSpPr>
            <a:spLocks noGrp="1"/>
          </p:cNvSpPr>
          <p:nvPr>
            <p:ph type="dt" sz="half" idx="10"/>
          </p:nvPr>
        </p:nvSpPr>
        <p:spPr/>
        <p:txBody>
          <a:bodyPr/>
          <a:lstStyle/>
          <a:p>
            <a:fld id="{49ED3173-9AD2-4E5F-AFB6-E1EDBEB5AAAA}" type="datetime1">
              <a:rPr lang="zh-CN" altLang="en-US" smtClean="0"/>
              <a:t>2021/3/2</a:t>
            </a:fld>
            <a:endParaRPr lang="zh-CN" altLang="en-US"/>
          </a:p>
        </p:txBody>
      </p:sp>
      <p:sp>
        <p:nvSpPr>
          <p:cNvPr id="14" name="灯片编号占位符 13"/>
          <p:cNvSpPr>
            <a:spLocks noGrp="1"/>
          </p:cNvSpPr>
          <p:nvPr>
            <p:ph type="sldNum" sz="quarter" idx="12"/>
          </p:nvPr>
        </p:nvSpPr>
        <p:spPr/>
        <p:txBody>
          <a:bodyPr/>
          <a:lstStyle/>
          <a:p>
            <a:fld id="{56EE4887-718C-4F6C-B633-5C6D1B02979E}" type="slidenum">
              <a:rPr lang="zh-CN" altLang="en-US" smtClean="0"/>
              <a:t>182</a:t>
            </a:fld>
            <a:endParaRPr lang="zh-CN" altLang="en-US" dirty="0"/>
          </a:p>
        </p:txBody>
      </p:sp>
      <p:graphicFrame>
        <p:nvGraphicFramePr>
          <p:cNvPr id="16" name="对象 15"/>
          <p:cNvGraphicFramePr>
            <a:graphicFrameLocks noChangeAspect="1"/>
          </p:cNvGraphicFramePr>
          <p:nvPr/>
        </p:nvGraphicFramePr>
        <p:xfrm>
          <a:off x="436268" y="1001551"/>
          <a:ext cx="3994575" cy="1387725"/>
        </p:xfrm>
        <a:graphic>
          <a:graphicData uri="http://schemas.openxmlformats.org/presentationml/2006/ole">
            <mc:AlternateContent xmlns:mc="http://schemas.openxmlformats.org/markup-compatibility/2006">
              <mc:Choice xmlns:v="urn:schemas-microsoft-com:vml" Requires="v">
                <p:oleObj spid="_x0000_s906425" name="公式" r:id="rId4" imgW="65227200" imgH="22555200" progId="Equation.3">
                  <p:embed/>
                </p:oleObj>
              </mc:Choice>
              <mc:Fallback>
                <p:oleObj name="公式" r:id="rId4" imgW="65227200" imgH="22555200" progId="Equation.3">
                  <p:embed/>
                  <p:pic>
                    <p:nvPicPr>
                      <p:cNvPr id="0" name="图片 906418"/>
                      <p:cNvPicPr>
                        <a:picLocks noChangeAspect="1" noChangeArrowheads="1"/>
                      </p:cNvPicPr>
                      <p:nvPr/>
                    </p:nvPicPr>
                    <p:blipFill>
                      <a:blip r:embed="rId5"/>
                      <a:srcRect/>
                      <a:stretch>
                        <a:fillRect/>
                      </a:stretch>
                    </p:blipFill>
                    <p:spPr bwMode="auto">
                      <a:xfrm>
                        <a:off x="436268" y="1001551"/>
                        <a:ext cx="3994575" cy="1387725"/>
                      </a:xfrm>
                      <a:prstGeom prst="rect">
                        <a:avLst/>
                      </a:prstGeom>
                      <a:noFill/>
                    </p:spPr>
                  </p:pic>
                </p:oleObj>
              </mc:Fallback>
            </mc:AlternateContent>
          </a:graphicData>
        </a:graphic>
      </p:graphicFrame>
      <p:sp>
        <p:nvSpPr>
          <p:cNvPr id="3" name="矩形 2"/>
          <p:cNvSpPr/>
          <p:nvPr/>
        </p:nvSpPr>
        <p:spPr>
          <a:xfrm>
            <a:off x="4968815" y="1063803"/>
            <a:ext cx="4071668" cy="4247317"/>
          </a:xfrm>
          <a:prstGeom prst="rect">
            <a:avLst/>
          </a:prstGeom>
          <a:solidFill>
            <a:schemeClr val="accent6">
              <a:lumMod val="40000"/>
              <a:lumOff val="60000"/>
            </a:schemeClr>
          </a:solidFill>
        </p:spPr>
        <p:txBody>
          <a:bodyPr wrap="square">
            <a:spAutoFit/>
          </a:bodyPr>
          <a:lstStyle/>
          <a:p>
            <a:r>
              <a:rPr lang="zh-CN" altLang="en-US" dirty="0"/>
              <a:t>*样本选择</a:t>
            </a:r>
          </a:p>
          <a:p>
            <a:r>
              <a:rPr lang="zh-CN" altLang="en-US" dirty="0"/>
              <a:t>drawnorm e es,n(1000) cov(1,-0.7,1) cstorage(upper) clear seed(1)</a:t>
            </a:r>
          </a:p>
          <a:p>
            <a:r>
              <a:rPr lang="zh-CN" altLang="en-US" dirty="0"/>
              <a:t>drawnorm x z</a:t>
            </a:r>
          </a:p>
          <a:p>
            <a:r>
              <a:rPr lang="zh-CN" altLang="en-US" dirty="0"/>
              <a:t>g s=(z+es)&gt;0</a:t>
            </a:r>
          </a:p>
          <a:p>
            <a:r>
              <a:rPr lang="zh-CN" altLang="en-US" dirty="0"/>
              <a:t>g y=1+2*x+e if s==1</a:t>
            </a:r>
          </a:p>
          <a:p>
            <a:r>
              <a:rPr lang="zh-CN" altLang="en-US" dirty="0"/>
              <a:t>reg y x</a:t>
            </a:r>
          </a:p>
          <a:p>
            <a:r>
              <a:rPr lang="zh-CN" altLang="en-US" dirty="0"/>
              <a:t>predict hy</a:t>
            </a:r>
          </a:p>
          <a:p>
            <a:r>
              <a:rPr lang="zh-CN" altLang="en-US" dirty="0"/>
              <a:t>eregress y x,select(s=z)</a:t>
            </a:r>
          </a:p>
          <a:p>
            <a:r>
              <a:rPr lang="zh-CN" altLang="en-US" dirty="0"/>
              <a:t>predict ehy</a:t>
            </a:r>
          </a:p>
          <a:p>
            <a:r>
              <a:rPr lang="zh-CN" altLang="en-US" dirty="0"/>
              <a:t>g ty=1+2*x+e</a:t>
            </a:r>
          </a:p>
          <a:p>
            <a:r>
              <a:rPr lang="zh-CN" altLang="en-US" dirty="0"/>
              <a:t>su y hy ty ehy  </a:t>
            </a:r>
          </a:p>
          <a:p>
            <a:r>
              <a:rPr lang="zh-CN" altLang="en-US" dirty="0"/>
              <a:t>*eregress的预测结果和真实结果接近，但reg的预测结果偏离真实，仅接近观察到的y均值 </a:t>
            </a:r>
          </a:p>
        </p:txBody>
      </p:sp>
      <p:pic>
        <p:nvPicPr>
          <p:cNvPr id="4" name="图片 3"/>
          <p:cNvPicPr>
            <a:picLocks noChangeAspect="1"/>
          </p:cNvPicPr>
          <p:nvPr/>
        </p:nvPicPr>
        <p:blipFill>
          <a:blip r:embed="rId6"/>
          <a:stretch>
            <a:fillRect/>
          </a:stretch>
        </p:blipFill>
        <p:spPr>
          <a:xfrm>
            <a:off x="4520242" y="5311120"/>
            <a:ext cx="4623758" cy="1542513"/>
          </a:xfrm>
          <a:prstGeom prst="rect">
            <a:avLst/>
          </a:prstGeom>
        </p:spPr>
      </p:pic>
      <p:pic>
        <p:nvPicPr>
          <p:cNvPr id="8" name="图片 7"/>
          <p:cNvPicPr>
            <a:picLocks noChangeAspect="1"/>
          </p:cNvPicPr>
          <p:nvPr/>
        </p:nvPicPr>
        <p:blipFill>
          <a:blip r:embed="rId7"/>
          <a:stretch>
            <a:fillRect/>
          </a:stretch>
        </p:blipFill>
        <p:spPr>
          <a:xfrm>
            <a:off x="-35675" y="3925019"/>
            <a:ext cx="4466518" cy="2932981"/>
          </a:xfrm>
          <a:prstGeom prst="rect">
            <a:avLst/>
          </a:prstGeom>
        </p:spPr>
      </p:pic>
      <p:pic>
        <p:nvPicPr>
          <p:cNvPr id="9" name="图片 8"/>
          <p:cNvPicPr>
            <a:picLocks noChangeAspect="1"/>
          </p:cNvPicPr>
          <p:nvPr/>
        </p:nvPicPr>
        <p:blipFill>
          <a:blip r:embed="rId8"/>
          <a:stretch>
            <a:fillRect/>
          </a:stretch>
        </p:blipFill>
        <p:spPr>
          <a:xfrm>
            <a:off x="0" y="2777886"/>
            <a:ext cx="4721704" cy="819150"/>
          </a:xfrm>
          <a:prstGeom prst="rect">
            <a:avLst/>
          </a:prstGeom>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188E5CE-F230-4BD1-940F-85FCBCA58052}" type="datetime1">
              <a:rPr lang="zh-CN" altLang="en-US" smtClean="0"/>
              <a:t>2021/3/2</a:t>
            </a:fld>
            <a:endParaRPr lang="zh-CN" altLang="en-US"/>
          </a:p>
        </p:txBody>
      </p:sp>
      <p:sp>
        <p:nvSpPr>
          <p:cNvPr id="3" name="页脚占位符 2"/>
          <p:cNvSpPr>
            <a:spLocks noGrp="1"/>
          </p:cNvSpPr>
          <p:nvPr>
            <p:ph type="ftr" sz="quarter" idx="11"/>
          </p:nvPr>
        </p:nvSpPr>
        <p:spPr/>
        <p:txBody>
          <a:bodyPr/>
          <a:lstStyle/>
          <a:p>
            <a:r>
              <a:rPr lang="zh-CN" altLang="en-US"/>
              <a:t>中国人民大学，陈传波</a:t>
            </a:r>
          </a:p>
        </p:txBody>
      </p:sp>
      <p:sp>
        <p:nvSpPr>
          <p:cNvPr id="4" name="矩形 3"/>
          <p:cNvSpPr/>
          <p:nvPr/>
        </p:nvSpPr>
        <p:spPr>
          <a:xfrm>
            <a:off x="284265" y="866230"/>
            <a:ext cx="8301594" cy="1477328"/>
          </a:xfrm>
          <a:prstGeom prst="rect">
            <a:avLst/>
          </a:prstGeom>
        </p:spPr>
        <p:txBody>
          <a:bodyPr wrap="square">
            <a:spAutoFit/>
          </a:bodyPr>
          <a:lstStyle/>
          <a:p>
            <a:r>
              <a:rPr lang="zh-CN" altLang="en-US" dirty="0"/>
              <a:t>锻炼exersise与BMI对是否患心脏病attack的影响</a:t>
            </a:r>
          </a:p>
          <a:p>
            <a:r>
              <a:rPr lang="zh-CN" altLang="en-US" dirty="0"/>
              <a:t>625名50-55岁的男性样本，其中部分退出样本full=0,是否经常检验check影响到样本退出</a:t>
            </a:r>
          </a:p>
          <a:p>
            <a:r>
              <a:rPr lang="zh-CN" altLang="en-US" dirty="0"/>
              <a:t>use https://www.stata-press.com/data/r16/heartsm,clear</a:t>
            </a:r>
          </a:p>
          <a:p>
            <a:r>
              <a:rPr lang="zh-CN" altLang="en-US" dirty="0"/>
              <a:t>eprobit attack age bmi i.exercise, select(full = age bmi i.checkup) vce(robust)</a:t>
            </a:r>
          </a:p>
        </p:txBody>
      </p:sp>
      <p:sp>
        <p:nvSpPr>
          <p:cNvPr id="5" name="矩形 4"/>
          <p:cNvSpPr/>
          <p:nvPr/>
        </p:nvSpPr>
        <p:spPr>
          <a:xfrm>
            <a:off x="378460" y="224790"/>
            <a:ext cx="8598535" cy="583565"/>
          </a:xfrm>
          <a:prstGeom prst="rect">
            <a:avLst/>
          </a:prstGeom>
        </p:spPr>
        <p:txBody>
          <a:bodyPr wrap="square">
            <a:spAutoFit/>
          </a:bodyPr>
          <a:lstStyle/>
          <a:p>
            <a:r>
              <a:rPr lang="zh-CN" altLang="en-US" sz="3200" dirty="0"/>
              <a:t>内生样本选择：锻炼对患心脏病的影响</a:t>
            </a:r>
          </a:p>
        </p:txBody>
      </p:sp>
      <p:pic>
        <p:nvPicPr>
          <p:cNvPr id="6" name="图片 5"/>
          <p:cNvPicPr>
            <a:picLocks noChangeAspect="1"/>
          </p:cNvPicPr>
          <p:nvPr/>
        </p:nvPicPr>
        <p:blipFill>
          <a:blip r:embed="rId2"/>
          <a:stretch>
            <a:fillRect/>
          </a:stretch>
        </p:blipFill>
        <p:spPr>
          <a:xfrm>
            <a:off x="284264" y="2471378"/>
            <a:ext cx="6116536" cy="4166928"/>
          </a:xfrm>
          <a:prstGeom prst="rect">
            <a:avLst/>
          </a:prstGeom>
          <a:solidFill>
            <a:schemeClr val="bg1"/>
          </a:solidFill>
        </p:spPr>
      </p:pic>
      <p:sp>
        <p:nvSpPr>
          <p:cNvPr id="7" name="矩形 6"/>
          <p:cNvSpPr/>
          <p:nvPr/>
        </p:nvSpPr>
        <p:spPr>
          <a:xfrm>
            <a:off x="6887688" y="2918793"/>
            <a:ext cx="1959429" cy="2862322"/>
          </a:xfrm>
          <a:prstGeom prst="rect">
            <a:avLst/>
          </a:prstGeom>
        </p:spPr>
        <p:txBody>
          <a:bodyPr wrap="square">
            <a:spAutoFit/>
          </a:bodyPr>
          <a:lstStyle/>
          <a:p>
            <a:r>
              <a:rPr lang="zh-CN" altLang="en-US" dirty="0"/>
              <a:t>不可观察的影响到患心脏病的因素与不可观察的影响到样本选择的因素负相关，相关系数为-0.45</a:t>
            </a:r>
            <a:r>
              <a:rPr lang="en-US" altLang="zh-CN" dirty="0"/>
              <a:t>,</a:t>
            </a:r>
            <a:r>
              <a:rPr lang="zh-CN" altLang="en-US" dirty="0"/>
              <a:t>即不可观察因素导致留在样本中的概率上升，患病概率下降。</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188E5CE-F230-4BD1-940F-85FCBCA58052}" type="datetime1">
              <a:rPr lang="zh-CN" altLang="en-US" smtClean="0"/>
              <a:t>2021/3/2</a:t>
            </a:fld>
            <a:endParaRPr lang="zh-CN" altLang="en-US"/>
          </a:p>
        </p:txBody>
      </p:sp>
      <p:sp>
        <p:nvSpPr>
          <p:cNvPr id="3" name="页脚占位符 2"/>
          <p:cNvSpPr>
            <a:spLocks noGrp="1"/>
          </p:cNvSpPr>
          <p:nvPr>
            <p:ph type="ftr" sz="quarter" idx="11"/>
          </p:nvPr>
        </p:nvSpPr>
        <p:spPr/>
        <p:txBody>
          <a:bodyPr/>
          <a:lstStyle/>
          <a:p>
            <a:r>
              <a:rPr lang="zh-CN" altLang="en-US"/>
              <a:t>中国人民大学，陈传波</a:t>
            </a:r>
          </a:p>
        </p:txBody>
      </p:sp>
      <p:sp>
        <p:nvSpPr>
          <p:cNvPr id="4" name="矩形 3"/>
          <p:cNvSpPr/>
          <p:nvPr/>
        </p:nvSpPr>
        <p:spPr>
          <a:xfrm>
            <a:off x="539956" y="1305204"/>
            <a:ext cx="8420347" cy="1477328"/>
          </a:xfrm>
          <a:prstGeom prst="rect">
            <a:avLst/>
          </a:prstGeom>
        </p:spPr>
        <p:txBody>
          <a:bodyPr wrap="square">
            <a:spAutoFit/>
          </a:bodyPr>
          <a:lstStyle/>
          <a:p>
            <a:r>
              <a:rPr lang="zh-CN" altLang="en-US" dirty="0"/>
              <a:t>eprobit attack age bmi, select(full = age bmi i.checkup) entreat(exercise = bmi i.gym) vce(robust)</a:t>
            </a:r>
          </a:p>
          <a:p>
            <a:r>
              <a:rPr lang="zh-CN" altLang="en-US" dirty="0"/>
              <a:t>*是否去体育馆为锻炼的工具变量</a:t>
            </a:r>
            <a:endParaRPr lang="en-US" altLang="zh-CN" dirty="0"/>
          </a:p>
          <a:p>
            <a:endParaRPr lang="zh-CN" altLang="en-US" dirty="0"/>
          </a:p>
          <a:p>
            <a:r>
              <a:rPr lang="zh-CN" altLang="en-US" dirty="0"/>
              <a:t>estat teffects, atet   </a:t>
            </a:r>
            <a:r>
              <a:rPr lang="en-US" altLang="zh-CN" dirty="0"/>
              <a:t>//</a:t>
            </a:r>
            <a:r>
              <a:rPr lang="zh-CN" altLang="en-US" dirty="0"/>
              <a:t>对于锻炼组，锻炼使他们再次患心脏病的概率下降30%</a:t>
            </a:r>
          </a:p>
        </p:txBody>
      </p:sp>
      <p:sp>
        <p:nvSpPr>
          <p:cNvPr id="5" name="矩形 4"/>
          <p:cNvSpPr/>
          <p:nvPr/>
        </p:nvSpPr>
        <p:spPr>
          <a:xfrm>
            <a:off x="178130" y="95583"/>
            <a:ext cx="9144000" cy="584775"/>
          </a:xfrm>
          <a:prstGeom prst="rect">
            <a:avLst/>
          </a:prstGeom>
        </p:spPr>
        <p:txBody>
          <a:bodyPr wrap="square">
            <a:spAutoFit/>
          </a:bodyPr>
          <a:lstStyle/>
          <a:p>
            <a:r>
              <a:rPr lang="zh-CN" altLang="en-US" sz="3200" dirty="0"/>
              <a:t>内生处理与内生样本选择：锻炼对心脏病的影响</a:t>
            </a:r>
          </a:p>
        </p:txBody>
      </p:sp>
      <p:pic>
        <p:nvPicPr>
          <p:cNvPr id="6" name="图片 5"/>
          <p:cNvPicPr>
            <a:picLocks noChangeAspect="1"/>
          </p:cNvPicPr>
          <p:nvPr/>
        </p:nvPicPr>
        <p:blipFill>
          <a:blip r:embed="rId2"/>
          <a:stretch>
            <a:fillRect/>
          </a:stretch>
        </p:blipFill>
        <p:spPr>
          <a:xfrm>
            <a:off x="287216" y="4162508"/>
            <a:ext cx="8569567" cy="2558968"/>
          </a:xfrm>
          <a:prstGeom prst="rect">
            <a:avLst/>
          </a:prstGeom>
          <a:solidFill>
            <a:schemeClr val="bg1"/>
          </a:solidFill>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2041"/>
            <a:ext cx="9144000" cy="646331"/>
          </a:xfrm>
          <a:prstGeom prst="rect">
            <a:avLst/>
          </a:prstGeom>
        </p:spPr>
        <p:txBody>
          <a:bodyPr wrap="square">
            <a:spAutoFit/>
          </a:bodyPr>
          <a:lstStyle/>
          <a:p>
            <a:pPr algn="ctr"/>
            <a:r>
              <a:rPr lang="en-US" altLang="zh-CN" sz="3600" b="1" dirty="0" err="1">
                <a:latin typeface="微软雅黑" panose="020B0503020204020204" pitchFamily="34" charset="-122"/>
                <a:ea typeface="微软雅黑" panose="020B0503020204020204" pitchFamily="34" charset="-122"/>
              </a:rPr>
              <a:t>Tobit</a:t>
            </a:r>
            <a:r>
              <a:rPr lang="zh-CN" altLang="en-US" sz="3600" b="1" dirty="0">
                <a:latin typeface="微软雅黑" panose="020B0503020204020204" pitchFamily="34" charset="-122"/>
                <a:ea typeface="微软雅黑" panose="020B0503020204020204" pitchFamily="34" charset="-122"/>
              </a:rPr>
              <a:t>内生样本选择</a:t>
            </a:r>
            <a:r>
              <a:rPr lang="en-US" altLang="zh-CN" sz="3600" b="1" dirty="0">
                <a:latin typeface="微软雅黑" panose="020B0503020204020204" pitchFamily="34" charset="-122"/>
                <a:ea typeface="微软雅黑" panose="020B0503020204020204" pitchFamily="34" charset="-122"/>
              </a:rPr>
              <a:t>:</a:t>
            </a:r>
            <a:r>
              <a:rPr lang="en-US" altLang="zh-CN" sz="3600" b="1" dirty="0" err="1">
                <a:latin typeface="微软雅黑" panose="020B0503020204020204" pitchFamily="34" charset="-122"/>
                <a:ea typeface="微软雅黑" panose="020B0503020204020204" pitchFamily="34" charset="-122"/>
              </a:rPr>
              <a:t>eregress</a:t>
            </a:r>
            <a:r>
              <a:rPr lang="en-US" altLang="zh-CN" sz="3600" b="1" dirty="0">
                <a:latin typeface="微软雅黑" panose="020B0503020204020204" pitchFamily="34" charset="-122"/>
                <a:ea typeface="微软雅黑" panose="020B0503020204020204" pitchFamily="34" charset="-122"/>
              </a:rPr>
              <a:t> y </a:t>
            </a:r>
            <a:r>
              <a:rPr lang="en-US" altLang="zh-CN" sz="3600" b="1" dirty="0" err="1">
                <a:latin typeface="微软雅黑" panose="020B0503020204020204" pitchFamily="34" charset="-122"/>
                <a:ea typeface="微软雅黑" panose="020B0503020204020204" pitchFamily="34" charset="-122"/>
              </a:rPr>
              <a:t>x,tobit</a:t>
            </a:r>
            <a:r>
              <a:rPr lang="en-US" altLang="zh-CN" sz="3600" b="1" dirty="0">
                <a:latin typeface="微软雅黑" panose="020B0503020204020204" pitchFamily="34" charset="-122"/>
                <a:ea typeface="微软雅黑" panose="020B0503020204020204" pitchFamily="34" charset="-122"/>
              </a:rPr>
              <a:t>()</a:t>
            </a:r>
          </a:p>
        </p:txBody>
      </p:sp>
      <p:sp>
        <p:nvSpPr>
          <p:cNvPr id="10" name="页脚占位符 9"/>
          <p:cNvSpPr>
            <a:spLocks noGrp="1"/>
          </p:cNvSpPr>
          <p:nvPr>
            <p:ph type="ftr" sz="quarter" idx="11"/>
          </p:nvPr>
        </p:nvSpPr>
        <p:spPr/>
        <p:txBody>
          <a:bodyPr/>
          <a:lstStyle/>
          <a:p>
            <a:r>
              <a:rPr lang="zh-CN" altLang="en-US" dirty="0"/>
              <a:t>中国人民大学，陈传波</a:t>
            </a:r>
          </a:p>
        </p:txBody>
      </p:sp>
      <p:sp>
        <p:nvSpPr>
          <p:cNvPr id="13" name="日期占位符 12"/>
          <p:cNvSpPr>
            <a:spLocks noGrp="1"/>
          </p:cNvSpPr>
          <p:nvPr>
            <p:ph type="dt" sz="half" idx="10"/>
          </p:nvPr>
        </p:nvSpPr>
        <p:spPr/>
        <p:txBody>
          <a:bodyPr/>
          <a:lstStyle/>
          <a:p>
            <a:fld id="{49ED3173-9AD2-4E5F-AFB6-E1EDBEB5AAAA}" type="datetime1">
              <a:rPr lang="zh-CN" altLang="en-US" smtClean="0"/>
              <a:t>2021/3/2</a:t>
            </a:fld>
            <a:endParaRPr lang="zh-CN" altLang="en-US"/>
          </a:p>
        </p:txBody>
      </p:sp>
      <p:sp>
        <p:nvSpPr>
          <p:cNvPr id="14" name="灯片编号占位符 13"/>
          <p:cNvSpPr>
            <a:spLocks noGrp="1"/>
          </p:cNvSpPr>
          <p:nvPr>
            <p:ph type="sldNum" sz="quarter" idx="12"/>
          </p:nvPr>
        </p:nvSpPr>
        <p:spPr/>
        <p:txBody>
          <a:bodyPr/>
          <a:lstStyle/>
          <a:p>
            <a:fld id="{56EE4887-718C-4F6C-B633-5C6D1B02979E}" type="slidenum">
              <a:rPr lang="zh-CN" altLang="en-US" smtClean="0"/>
              <a:t>185</a:t>
            </a:fld>
            <a:endParaRPr lang="zh-CN" altLang="en-US" dirty="0"/>
          </a:p>
        </p:txBody>
      </p:sp>
      <p:graphicFrame>
        <p:nvGraphicFramePr>
          <p:cNvPr id="16" name="对象 15"/>
          <p:cNvGraphicFramePr>
            <a:graphicFrameLocks noChangeAspect="1"/>
          </p:cNvGraphicFramePr>
          <p:nvPr/>
        </p:nvGraphicFramePr>
        <p:xfrm>
          <a:off x="1936750" y="1020245"/>
          <a:ext cx="5026025" cy="2684462"/>
        </p:xfrm>
        <a:graphic>
          <a:graphicData uri="http://schemas.openxmlformats.org/presentationml/2006/ole">
            <mc:AlternateContent xmlns:mc="http://schemas.openxmlformats.org/markup-compatibility/2006">
              <mc:Choice xmlns:v="urn:schemas-microsoft-com:vml" Requires="v">
                <p:oleObj spid="_x0000_s900721" name="公式" r:id="rId4" imgW="78943200" imgH="42062400" progId="Equation.3">
                  <p:embed/>
                </p:oleObj>
              </mc:Choice>
              <mc:Fallback>
                <p:oleObj name="公式" r:id="rId4" imgW="78943200" imgH="42062400" progId="Equation.3">
                  <p:embed/>
                  <p:pic>
                    <p:nvPicPr>
                      <p:cNvPr id="0" name="图片 900706"/>
                      <p:cNvPicPr>
                        <a:picLocks noChangeAspect="1" noChangeArrowheads="1"/>
                      </p:cNvPicPr>
                      <p:nvPr/>
                    </p:nvPicPr>
                    <p:blipFill>
                      <a:blip r:embed="rId5"/>
                      <a:srcRect/>
                      <a:stretch>
                        <a:fillRect/>
                      </a:stretch>
                    </p:blipFill>
                    <p:spPr bwMode="auto">
                      <a:xfrm>
                        <a:off x="1936750" y="1020245"/>
                        <a:ext cx="5026025" cy="2684462"/>
                      </a:xfrm>
                      <a:prstGeom prst="rect">
                        <a:avLst/>
                      </a:prstGeom>
                      <a:noFill/>
                    </p:spPr>
                  </p:pic>
                </p:oleObj>
              </mc:Fallback>
            </mc:AlternateContent>
          </a:graphicData>
        </a:graphic>
      </p:graphicFrame>
      <p:graphicFrame>
        <p:nvGraphicFramePr>
          <p:cNvPr id="9" name="对象 8"/>
          <p:cNvGraphicFramePr>
            <a:graphicFrameLocks noChangeAspect="1"/>
          </p:cNvGraphicFramePr>
          <p:nvPr/>
        </p:nvGraphicFramePr>
        <p:xfrm>
          <a:off x="1803399" y="4057454"/>
          <a:ext cx="5292725" cy="1441450"/>
        </p:xfrm>
        <a:graphic>
          <a:graphicData uri="http://schemas.openxmlformats.org/presentationml/2006/ole">
            <mc:AlternateContent xmlns:mc="http://schemas.openxmlformats.org/markup-compatibility/2006">
              <mc:Choice xmlns:v="urn:schemas-microsoft-com:vml" Requires="v">
                <p:oleObj spid="_x0000_s900722" name="公式" r:id="rId6" imgW="78638400" imgH="21336000" progId="Equation.3">
                  <p:embed/>
                </p:oleObj>
              </mc:Choice>
              <mc:Fallback>
                <p:oleObj name="公式" r:id="rId6" imgW="78638400" imgH="21336000" progId="Equation.3">
                  <p:embed/>
                  <p:pic>
                    <p:nvPicPr>
                      <p:cNvPr id="0" name="图片 900707"/>
                      <p:cNvPicPr>
                        <a:picLocks noChangeAspect="1" noChangeArrowheads="1"/>
                      </p:cNvPicPr>
                      <p:nvPr/>
                    </p:nvPicPr>
                    <p:blipFill>
                      <a:blip r:embed="rId7"/>
                      <a:srcRect/>
                      <a:stretch>
                        <a:fillRect/>
                      </a:stretch>
                    </p:blipFill>
                    <p:spPr bwMode="auto">
                      <a:xfrm>
                        <a:off x="1803399" y="4057454"/>
                        <a:ext cx="5292725" cy="1441450"/>
                      </a:xfrm>
                      <a:prstGeom prst="rect">
                        <a:avLst/>
                      </a:prstGeom>
                      <a:noFill/>
                    </p:spPr>
                  </p:pic>
                </p:oleObj>
              </mc:Fallback>
            </mc:AlternateContent>
          </a:graphicData>
        </a:graphic>
      </p:graphicFrame>
      <p:graphicFrame>
        <p:nvGraphicFramePr>
          <p:cNvPr id="5" name="对象 4"/>
          <p:cNvGraphicFramePr>
            <a:graphicFrameLocks noChangeAspect="1"/>
          </p:cNvGraphicFramePr>
          <p:nvPr/>
        </p:nvGraphicFramePr>
        <p:xfrm>
          <a:off x="0" y="5920653"/>
          <a:ext cx="9212804" cy="754784"/>
        </p:xfrm>
        <a:graphic>
          <a:graphicData uri="http://schemas.openxmlformats.org/presentationml/2006/ole">
            <mc:AlternateContent xmlns:mc="http://schemas.openxmlformats.org/markup-compatibility/2006">
              <mc:Choice xmlns:v="urn:schemas-microsoft-com:vml" Requires="v">
                <p:oleObj spid="_x0000_s900723" name="公式" r:id="rId8" imgW="126492000" imgH="10363200" progId="Equation.3">
                  <p:embed/>
                </p:oleObj>
              </mc:Choice>
              <mc:Fallback>
                <p:oleObj name="公式" r:id="rId8" imgW="126492000" imgH="10363200" progId="Equation.3">
                  <p:embed/>
                  <p:pic>
                    <p:nvPicPr>
                      <p:cNvPr id="0" name="图片 900708"/>
                      <p:cNvPicPr/>
                      <p:nvPr/>
                    </p:nvPicPr>
                    <p:blipFill>
                      <a:blip r:embed="rId9"/>
                      <a:stretch>
                        <a:fillRect/>
                      </a:stretch>
                    </p:blipFill>
                    <p:spPr>
                      <a:xfrm>
                        <a:off x="0" y="5920653"/>
                        <a:ext cx="9212804" cy="754784"/>
                      </a:xfrm>
                      <a:prstGeom prst="rect">
                        <a:avLst/>
                      </a:prstGeom>
                      <a:solidFill>
                        <a:srgbClr val="FFC000"/>
                      </a:solidFill>
                    </p:spPr>
                  </p:pic>
                </p:oleObj>
              </mc:Fallback>
            </mc:AlternateContent>
          </a:graphicData>
        </a:graphic>
      </p:graphicFrame>
      <p:sp>
        <p:nvSpPr>
          <p:cNvPr id="11" name="矩形 10"/>
          <p:cNvSpPr/>
          <p:nvPr/>
        </p:nvSpPr>
        <p:spPr>
          <a:xfrm>
            <a:off x="4165400" y="1231854"/>
            <a:ext cx="4357497" cy="707886"/>
          </a:xfrm>
          <a:prstGeom prst="rect">
            <a:avLst/>
          </a:prstGeom>
          <a:solidFill>
            <a:srgbClr val="FFC000"/>
          </a:solidFill>
        </p:spPr>
        <p:txBody>
          <a:bodyPr wrap="square">
            <a:spAutoFit/>
          </a:bodyPr>
          <a:lstStyle/>
          <a:p>
            <a:r>
              <a:rPr lang="en-US" altLang="zh-CN" sz="2000" dirty="0" err="1"/>
              <a:t>tobit</a:t>
            </a:r>
            <a:r>
              <a:rPr lang="zh-CN" altLang="en-US" sz="2000" dirty="0"/>
              <a:t>与内生样本选择</a:t>
            </a:r>
            <a:r>
              <a:rPr lang="en-US" altLang="zh-CN" sz="2000" dirty="0"/>
              <a:t>select</a:t>
            </a:r>
            <a:r>
              <a:rPr lang="zh-CN" altLang="en-US" sz="2000" dirty="0"/>
              <a:t>的区别</a:t>
            </a:r>
            <a:r>
              <a:rPr lang="en-US" altLang="zh-CN" sz="2000" dirty="0"/>
              <a:t>:</a:t>
            </a:r>
          </a:p>
          <a:p>
            <a:r>
              <a:rPr lang="en-US" altLang="zh-CN" sz="2000" dirty="0"/>
              <a:t>s</a:t>
            </a:r>
            <a:r>
              <a:rPr lang="zh-CN" altLang="en-US" sz="2000" dirty="0"/>
              <a:t>不是仅取值</a:t>
            </a:r>
            <a:r>
              <a:rPr lang="en-US" altLang="zh-CN" sz="2000" dirty="0"/>
              <a:t>0</a:t>
            </a:r>
            <a:r>
              <a:rPr lang="zh-CN" altLang="en-US" sz="2000" dirty="0"/>
              <a:t>和</a:t>
            </a:r>
            <a:r>
              <a:rPr lang="en-US" altLang="zh-CN" sz="2000" dirty="0"/>
              <a:t>1</a:t>
            </a:r>
            <a:r>
              <a:rPr lang="zh-CN" altLang="en-US" sz="2000" dirty="0"/>
              <a:t>，而是受限连续变量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97627" y="826279"/>
            <a:ext cx="2574165" cy="400110"/>
          </a:xfrm>
          <a:prstGeom prst="rect">
            <a:avLst/>
          </a:prstGeom>
          <a:solidFill>
            <a:srgbClr val="FFFF00"/>
          </a:solidFill>
        </p:spPr>
        <p:txBody>
          <a:bodyPr wrap="square">
            <a:spAutoFit/>
          </a:bodyPr>
          <a:lstStyle/>
          <a:p>
            <a:pPr algn="ctr"/>
            <a:r>
              <a:rPr lang="zh-CN" altLang="en-US" sz="2000" dirty="0"/>
              <a:t>内生变量为二元</a:t>
            </a:r>
            <a:r>
              <a:rPr lang="en-US" altLang="zh-CN" sz="2000" dirty="0"/>
              <a:t>0</a:t>
            </a:r>
            <a:r>
              <a:rPr lang="zh-CN" altLang="en-US" sz="2000" dirty="0"/>
              <a:t>和</a:t>
            </a:r>
            <a:r>
              <a:rPr lang="en-US" altLang="zh-CN" sz="2000" dirty="0"/>
              <a:t>1</a:t>
            </a:r>
            <a:endParaRPr lang="zh-CN" altLang="en-US" sz="2000" dirty="0"/>
          </a:p>
        </p:txBody>
      </p:sp>
      <p:graphicFrame>
        <p:nvGraphicFramePr>
          <p:cNvPr id="3" name="对象 2"/>
          <p:cNvGraphicFramePr>
            <a:graphicFrameLocks noChangeAspect="1"/>
          </p:cNvGraphicFramePr>
          <p:nvPr/>
        </p:nvGraphicFramePr>
        <p:xfrm>
          <a:off x="423681" y="1397658"/>
          <a:ext cx="2400273" cy="909577"/>
        </p:xfrm>
        <a:graphic>
          <a:graphicData uri="http://schemas.openxmlformats.org/presentationml/2006/ole">
            <mc:AlternateContent xmlns:mc="http://schemas.openxmlformats.org/markup-compatibility/2006">
              <mc:Choice xmlns:v="urn:schemas-microsoft-com:vml" Requires="v">
                <p:oleObj spid="_x0000_s910959" name="公式" r:id="rId4" imgW="28956000" imgH="10972800" progId="Equation.3">
                  <p:embed/>
                </p:oleObj>
              </mc:Choice>
              <mc:Fallback>
                <p:oleObj name="公式" r:id="rId4" imgW="28956000" imgH="10972800" progId="Equation.3">
                  <p:embed/>
                  <p:pic>
                    <p:nvPicPr>
                      <p:cNvPr id="0" name="图片 910940"/>
                      <p:cNvPicPr/>
                      <p:nvPr/>
                    </p:nvPicPr>
                    <p:blipFill>
                      <a:blip r:embed="rId5"/>
                      <a:stretch>
                        <a:fillRect/>
                      </a:stretch>
                    </p:blipFill>
                    <p:spPr>
                      <a:xfrm>
                        <a:off x="423681" y="1397658"/>
                        <a:ext cx="2400273" cy="909577"/>
                      </a:xfrm>
                      <a:prstGeom prst="rect">
                        <a:avLst/>
                      </a:prstGeom>
                      <a:solidFill>
                        <a:srgbClr val="FFC000"/>
                      </a:solidFill>
                    </p:spPr>
                  </p:pic>
                </p:oleObj>
              </mc:Fallback>
            </mc:AlternateContent>
          </a:graphicData>
        </a:graphic>
      </p:graphicFrame>
      <p:sp>
        <p:nvSpPr>
          <p:cNvPr id="20" name="矩形 19"/>
          <p:cNvSpPr/>
          <p:nvPr/>
        </p:nvSpPr>
        <p:spPr>
          <a:xfrm>
            <a:off x="-118875" y="131790"/>
            <a:ext cx="9144000" cy="523220"/>
          </a:xfrm>
          <a:prstGeom prst="rect">
            <a:avLst/>
          </a:prstGeom>
        </p:spPr>
        <p:txBody>
          <a:bodyPr wrap="square">
            <a:spAutoFit/>
          </a:bodyPr>
          <a:lstStyle/>
          <a:p>
            <a:pPr algn="ctr"/>
            <a:r>
              <a:rPr lang="zh-CN" altLang="en-US" sz="2800" b="1" dirty="0">
                <a:latin typeface="微软雅黑" panose="020B0503020204020204" pitchFamily="34" charset="-122"/>
                <a:ea typeface="微软雅黑" panose="020B0503020204020204" pitchFamily="34" charset="-122"/>
              </a:rPr>
              <a:t>序次内生变量：</a:t>
            </a:r>
            <a:r>
              <a:rPr lang="en-US" altLang="zh-CN" sz="2800" b="1" dirty="0" err="1">
                <a:latin typeface="微软雅黑" panose="020B0503020204020204" pitchFamily="34" charset="-122"/>
                <a:ea typeface="微软雅黑" panose="020B0503020204020204" pitchFamily="34" charset="-122"/>
              </a:rPr>
              <a:t>eregress</a:t>
            </a:r>
            <a:r>
              <a:rPr lang="en-US" altLang="zh-CN" sz="2800" b="1" dirty="0">
                <a:latin typeface="微软雅黑" panose="020B0503020204020204" pitchFamily="34" charset="-122"/>
                <a:ea typeface="微软雅黑" panose="020B0503020204020204" pitchFamily="34" charset="-122"/>
              </a:rPr>
              <a:t> y </a:t>
            </a:r>
            <a:r>
              <a:rPr lang="en-US" altLang="zh-CN" sz="2800" b="1" dirty="0" err="1">
                <a:latin typeface="微软雅黑" panose="020B0503020204020204" pitchFamily="34" charset="-122"/>
                <a:ea typeface="微软雅黑" panose="020B0503020204020204" pitchFamily="34" charset="-122"/>
              </a:rPr>
              <a:t>x,endog</a:t>
            </a:r>
            <a:r>
              <a:rPr lang="en-US" altLang="zh-CN" sz="2800" b="1" dirty="0">
                <a:latin typeface="微软雅黑" panose="020B0503020204020204" pitchFamily="34" charset="-122"/>
                <a:ea typeface="微软雅黑" panose="020B0503020204020204" pitchFamily="34" charset="-122"/>
              </a:rPr>
              <a:t>(</a:t>
            </a:r>
            <a:r>
              <a:rPr lang="en-US" altLang="zh-CN" sz="2800" b="1" dirty="0" err="1">
                <a:latin typeface="微软雅黑" panose="020B0503020204020204" pitchFamily="34" charset="-122"/>
                <a:ea typeface="微软雅黑" panose="020B0503020204020204" pitchFamily="34" charset="-122"/>
              </a:rPr>
              <a:t>wo</a:t>
            </a:r>
            <a:r>
              <a:rPr lang="en-US" altLang="zh-CN" sz="2800" b="1" dirty="0">
                <a:latin typeface="微软雅黑" panose="020B0503020204020204" pitchFamily="34" charset="-122"/>
                <a:ea typeface="微软雅黑" panose="020B0503020204020204" pitchFamily="34" charset="-122"/>
              </a:rPr>
              <a:t>=</a:t>
            </a:r>
            <a:r>
              <a:rPr lang="en-US" altLang="zh-CN" sz="2800" b="1" dirty="0" err="1">
                <a:latin typeface="微软雅黑" panose="020B0503020204020204" pitchFamily="34" charset="-122"/>
                <a:ea typeface="微软雅黑" panose="020B0503020204020204" pitchFamily="34" charset="-122"/>
              </a:rPr>
              <a:t>z,</a:t>
            </a:r>
            <a:r>
              <a:rPr lang="en-US" altLang="zh-CN" sz="2800" b="1" dirty="0" err="1">
                <a:solidFill>
                  <a:srgbClr val="FF0000"/>
                </a:solidFill>
                <a:latin typeface="微软雅黑" panose="020B0503020204020204" pitchFamily="34" charset="-122"/>
                <a:ea typeface="微软雅黑" panose="020B0503020204020204" pitchFamily="34" charset="-122"/>
              </a:rPr>
              <a:t>oprobit</a:t>
            </a:r>
            <a:r>
              <a:rPr lang="en-US" altLang="zh-CN" sz="2800" b="1" dirty="0">
                <a:latin typeface="微软雅黑" panose="020B0503020204020204" pitchFamily="34" charset="-122"/>
                <a:ea typeface="微软雅黑" panose="020B0503020204020204" pitchFamily="34" charset="-122"/>
              </a:rPr>
              <a:t>)</a:t>
            </a:r>
          </a:p>
        </p:txBody>
      </p:sp>
      <p:graphicFrame>
        <p:nvGraphicFramePr>
          <p:cNvPr id="21" name="对象 20"/>
          <p:cNvGraphicFramePr>
            <a:graphicFrameLocks noChangeAspect="1"/>
          </p:cNvGraphicFramePr>
          <p:nvPr/>
        </p:nvGraphicFramePr>
        <p:xfrm>
          <a:off x="5799171" y="1322872"/>
          <a:ext cx="2884488" cy="915987"/>
        </p:xfrm>
        <a:graphic>
          <a:graphicData uri="http://schemas.openxmlformats.org/presentationml/2006/ole">
            <mc:AlternateContent xmlns:mc="http://schemas.openxmlformats.org/markup-compatibility/2006">
              <mc:Choice xmlns:v="urn:schemas-microsoft-com:vml" Requires="v">
                <p:oleObj spid="_x0000_s910960" name="公式" r:id="rId6" imgW="36576000" imgH="11582400" progId="Equation.3">
                  <p:embed/>
                </p:oleObj>
              </mc:Choice>
              <mc:Fallback>
                <p:oleObj name="公式" r:id="rId6" imgW="36576000" imgH="11582400" progId="Equation.3">
                  <p:embed/>
                  <p:pic>
                    <p:nvPicPr>
                      <p:cNvPr id="0" name="图片 910941"/>
                      <p:cNvPicPr>
                        <a:picLocks noChangeAspect="1" noChangeArrowheads="1"/>
                      </p:cNvPicPr>
                      <p:nvPr/>
                    </p:nvPicPr>
                    <p:blipFill>
                      <a:blip r:embed="rId7"/>
                      <a:srcRect/>
                      <a:stretch>
                        <a:fillRect/>
                      </a:stretch>
                    </p:blipFill>
                    <p:spPr bwMode="auto">
                      <a:xfrm>
                        <a:off x="5799171" y="1322872"/>
                        <a:ext cx="2884488" cy="915987"/>
                      </a:xfrm>
                      <a:prstGeom prst="rect">
                        <a:avLst/>
                      </a:prstGeom>
                      <a:solidFill>
                        <a:schemeClr val="bg1"/>
                      </a:solidFill>
                    </p:spPr>
                  </p:pic>
                </p:oleObj>
              </mc:Fallback>
            </mc:AlternateContent>
          </a:graphicData>
        </a:graphic>
      </p:graphicFrame>
      <p:sp>
        <p:nvSpPr>
          <p:cNvPr id="23" name="矩形 22"/>
          <p:cNvSpPr/>
          <p:nvPr/>
        </p:nvSpPr>
        <p:spPr>
          <a:xfrm>
            <a:off x="377167" y="2642710"/>
            <a:ext cx="4893574" cy="400110"/>
          </a:xfrm>
          <a:prstGeom prst="rect">
            <a:avLst/>
          </a:prstGeom>
          <a:solidFill>
            <a:srgbClr val="FFFF00"/>
          </a:solidFill>
        </p:spPr>
        <p:txBody>
          <a:bodyPr wrap="square">
            <a:spAutoFit/>
          </a:bodyPr>
          <a:lstStyle/>
          <a:p>
            <a:pPr algn="ctr"/>
            <a:r>
              <a:rPr lang="zh-CN" altLang="en-US" sz="2000" dirty="0"/>
              <a:t>内生变量为序次</a:t>
            </a:r>
            <a:r>
              <a:rPr lang="en-US" altLang="zh-CN" sz="2000" dirty="0"/>
              <a:t>0,1,2,…</a:t>
            </a:r>
            <a:r>
              <a:rPr lang="zh-CN" altLang="en-US" sz="2000" dirty="0"/>
              <a:t>，可以转化成二元</a:t>
            </a:r>
          </a:p>
        </p:txBody>
      </p:sp>
      <p:graphicFrame>
        <p:nvGraphicFramePr>
          <p:cNvPr id="24" name="对象 23"/>
          <p:cNvGraphicFramePr>
            <a:graphicFrameLocks noChangeAspect="1"/>
          </p:cNvGraphicFramePr>
          <p:nvPr/>
        </p:nvGraphicFramePr>
        <p:xfrm>
          <a:off x="377167" y="3214089"/>
          <a:ext cx="3941763" cy="2779712"/>
        </p:xfrm>
        <a:graphic>
          <a:graphicData uri="http://schemas.openxmlformats.org/presentationml/2006/ole">
            <mc:AlternateContent xmlns:mc="http://schemas.openxmlformats.org/markup-compatibility/2006">
              <mc:Choice xmlns:v="urn:schemas-microsoft-com:vml" Requires="v">
                <p:oleObj spid="_x0000_s910961" name="公式" r:id="rId8" imgW="47548800" imgH="33528000" progId="Equation.3">
                  <p:embed/>
                </p:oleObj>
              </mc:Choice>
              <mc:Fallback>
                <p:oleObj name="公式" r:id="rId8" imgW="47548800" imgH="33528000" progId="Equation.3">
                  <p:embed/>
                  <p:pic>
                    <p:nvPicPr>
                      <p:cNvPr id="0" name="图片 910942"/>
                      <p:cNvPicPr/>
                      <p:nvPr/>
                    </p:nvPicPr>
                    <p:blipFill>
                      <a:blip r:embed="rId9"/>
                      <a:stretch>
                        <a:fillRect/>
                      </a:stretch>
                    </p:blipFill>
                    <p:spPr>
                      <a:xfrm>
                        <a:off x="377167" y="3214089"/>
                        <a:ext cx="3941763" cy="2779712"/>
                      </a:xfrm>
                      <a:prstGeom prst="rect">
                        <a:avLst/>
                      </a:prstGeom>
                      <a:solidFill>
                        <a:srgbClr val="FFC000"/>
                      </a:solidFill>
                    </p:spPr>
                  </p:pic>
                </p:oleObj>
              </mc:Fallback>
            </mc:AlternateContent>
          </a:graphicData>
        </a:graphic>
      </p:graphicFrame>
      <p:graphicFrame>
        <p:nvGraphicFramePr>
          <p:cNvPr id="4" name="对象 3"/>
          <p:cNvGraphicFramePr>
            <a:graphicFrameLocks noChangeAspect="1"/>
          </p:cNvGraphicFramePr>
          <p:nvPr/>
        </p:nvGraphicFramePr>
        <p:xfrm>
          <a:off x="5074368" y="3753299"/>
          <a:ext cx="3833813" cy="2154237"/>
        </p:xfrm>
        <a:graphic>
          <a:graphicData uri="http://schemas.openxmlformats.org/presentationml/2006/ole">
            <mc:AlternateContent xmlns:mc="http://schemas.openxmlformats.org/markup-compatibility/2006">
              <mc:Choice xmlns:v="urn:schemas-microsoft-com:vml" Requires="v">
                <p:oleObj spid="_x0000_s910962" name="公式" r:id="rId10" imgW="40233600" imgH="22555200" progId="Equation.3">
                  <p:embed/>
                </p:oleObj>
              </mc:Choice>
              <mc:Fallback>
                <p:oleObj name="公式" r:id="rId10" imgW="40233600" imgH="22555200" progId="Equation.3">
                  <p:embed/>
                  <p:pic>
                    <p:nvPicPr>
                      <p:cNvPr id="0" name="图片 910943"/>
                      <p:cNvPicPr/>
                      <p:nvPr/>
                    </p:nvPicPr>
                    <p:blipFill>
                      <a:blip r:embed="rId11"/>
                      <a:stretch>
                        <a:fillRect/>
                      </a:stretch>
                    </p:blipFill>
                    <p:spPr>
                      <a:xfrm>
                        <a:off x="5074368" y="3753299"/>
                        <a:ext cx="3833813" cy="2154237"/>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3"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2041"/>
            <a:ext cx="9144000" cy="646331"/>
          </a:xfrm>
          <a:prstGeom prst="rect">
            <a:avLst/>
          </a:prstGeom>
        </p:spPr>
        <p:txBody>
          <a:bodyPr wrap="square">
            <a:spAutoFit/>
          </a:bodyPr>
          <a:lstStyle/>
          <a:p>
            <a:pPr algn="ctr"/>
            <a:r>
              <a:rPr lang="en-US" altLang="zh-CN" sz="3600" b="1" dirty="0" err="1">
                <a:latin typeface="微软雅黑" panose="020B0503020204020204" pitchFamily="34" charset="-122"/>
                <a:ea typeface="微软雅黑" panose="020B0503020204020204" pitchFamily="34" charset="-122"/>
              </a:rPr>
              <a:t>Probit</a:t>
            </a:r>
            <a:r>
              <a:rPr lang="en-US" altLang="zh-CN" sz="3600" b="1" dirty="0">
                <a:latin typeface="微软雅黑" panose="020B0503020204020204" pitchFamily="34" charset="-122"/>
                <a:ea typeface="微软雅黑" panose="020B0503020204020204" pitchFamily="34" charset="-122"/>
              </a:rPr>
              <a:t> - Random effects</a:t>
            </a:r>
          </a:p>
        </p:txBody>
      </p:sp>
      <p:sp>
        <p:nvSpPr>
          <p:cNvPr id="10" name="页脚占位符 9"/>
          <p:cNvSpPr>
            <a:spLocks noGrp="1"/>
          </p:cNvSpPr>
          <p:nvPr>
            <p:ph type="ftr" sz="quarter" idx="11"/>
          </p:nvPr>
        </p:nvSpPr>
        <p:spPr/>
        <p:txBody>
          <a:bodyPr/>
          <a:lstStyle/>
          <a:p>
            <a:r>
              <a:rPr lang="zh-CN" altLang="en-US" dirty="0"/>
              <a:t>中国人民大学，陈传波</a:t>
            </a:r>
          </a:p>
        </p:txBody>
      </p:sp>
      <p:sp>
        <p:nvSpPr>
          <p:cNvPr id="13" name="日期占位符 12"/>
          <p:cNvSpPr>
            <a:spLocks noGrp="1"/>
          </p:cNvSpPr>
          <p:nvPr>
            <p:ph type="dt" sz="half" idx="10"/>
          </p:nvPr>
        </p:nvSpPr>
        <p:spPr/>
        <p:txBody>
          <a:bodyPr/>
          <a:lstStyle/>
          <a:p>
            <a:fld id="{49ED3173-9AD2-4E5F-AFB6-E1EDBEB5AAAA}" type="datetime1">
              <a:rPr lang="zh-CN" altLang="en-US" smtClean="0"/>
              <a:t>2021/3/2</a:t>
            </a:fld>
            <a:endParaRPr lang="zh-CN" altLang="en-US"/>
          </a:p>
        </p:txBody>
      </p:sp>
      <p:sp>
        <p:nvSpPr>
          <p:cNvPr id="14" name="灯片编号占位符 13"/>
          <p:cNvSpPr>
            <a:spLocks noGrp="1"/>
          </p:cNvSpPr>
          <p:nvPr>
            <p:ph type="sldNum" sz="quarter" idx="12"/>
          </p:nvPr>
        </p:nvSpPr>
        <p:spPr/>
        <p:txBody>
          <a:bodyPr/>
          <a:lstStyle/>
          <a:p>
            <a:fld id="{56EE4887-718C-4F6C-B633-5C6D1B02979E}" type="slidenum">
              <a:rPr lang="zh-CN" altLang="en-US" smtClean="0"/>
              <a:t>187</a:t>
            </a:fld>
            <a:endParaRPr lang="zh-CN" altLang="en-US" dirty="0"/>
          </a:p>
        </p:txBody>
      </p:sp>
      <p:pic>
        <p:nvPicPr>
          <p:cNvPr id="3" name="图片 2"/>
          <p:cNvPicPr>
            <a:picLocks noChangeAspect="1"/>
          </p:cNvPicPr>
          <p:nvPr/>
        </p:nvPicPr>
        <p:blipFill>
          <a:blip r:embed="rId3"/>
          <a:stretch>
            <a:fillRect/>
          </a:stretch>
        </p:blipFill>
        <p:spPr>
          <a:xfrm>
            <a:off x="1657350" y="1104450"/>
            <a:ext cx="4533900" cy="542925"/>
          </a:xfrm>
          <a:prstGeom prst="rect">
            <a:avLst/>
          </a:prstGeom>
        </p:spPr>
      </p:pic>
      <p:pic>
        <p:nvPicPr>
          <p:cNvPr id="4" name="图片 3"/>
          <p:cNvPicPr>
            <a:picLocks noChangeAspect="1"/>
          </p:cNvPicPr>
          <p:nvPr/>
        </p:nvPicPr>
        <p:blipFill>
          <a:blip r:embed="rId4"/>
          <a:stretch>
            <a:fillRect/>
          </a:stretch>
        </p:blipFill>
        <p:spPr>
          <a:xfrm>
            <a:off x="628650" y="1913453"/>
            <a:ext cx="7677150" cy="647700"/>
          </a:xfrm>
          <a:prstGeom prst="rect">
            <a:avLst/>
          </a:prstGeom>
        </p:spPr>
      </p:pic>
      <p:pic>
        <p:nvPicPr>
          <p:cNvPr id="5" name="图片 4"/>
          <p:cNvPicPr>
            <a:picLocks noChangeAspect="1"/>
          </p:cNvPicPr>
          <p:nvPr/>
        </p:nvPicPr>
        <p:blipFill>
          <a:blip r:embed="rId5"/>
          <a:stretch>
            <a:fillRect/>
          </a:stretch>
        </p:blipFill>
        <p:spPr>
          <a:xfrm>
            <a:off x="1123950" y="2827231"/>
            <a:ext cx="5067300" cy="1247775"/>
          </a:xfrm>
          <a:prstGeom prst="rect">
            <a:avLst/>
          </a:prstGeom>
        </p:spPr>
      </p:pic>
      <p:pic>
        <p:nvPicPr>
          <p:cNvPr id="6" name="图片 5"/>
          <p:cNvPicPr>
            <a:picLocks noChangeAspect="1"/>
          </p:cNvPicPr>
          <p:nvPr/>
        </p:nvPicPr>
        <p:blipFill>
          <a:blip r:embed="rId6"/>
          <a:stretch>
            <a:fillRect/>
          </a:stretch>
        </p:blipFill>
        <p:spPr>
          <a:xfrm>
            <a:off x="1495425" y="4328148"/>
            <a:ext cx="2162175" cy="514350"/>
          </a:xfrm>
          <a:prstGeom prst="rect">
            <a:avLst/>
          </a:prstGeom>
        </p:spPr>
      </p:pic>
      <p:pic>
        <p:nvPicPr>
          <p:cNvPr id="7" name="图片 6"/>
          <p:cNvPicPr>
            <a:picLocks noChangeAspect="1"/>
          </p:cNvPicPr>
          <p:nvPr/>
        </p:nvPicPr>
        <p:blipFill>
          <a:blip r:embed="rId7"/>
          <a:stretch>
            <a:fillRect/>
          </a:stretch>
        </p:blipFill>
        <p:spPr>
          <a:xfrm>
            <a:off x="1251998" y="5279296"/>
            <a:ext cx="1895475" cy="619125"/>
          </a:xfrm>
          <a:prstGeom prst="rect">
            <a:avLst/>
          </a:prstGeom>
        </p:spPr>
      </p:pic>
      <p:pic>
        <p:nvPicPr>
          <p:cNvPr id="8" name="图片 7"/>
          <p:cNvPicPr>
            <a:picLocks noChangeAspect="1"/>
          </p:cNvPicPr>
          <p:nvPr/>
        </p:nvPicPr>
        <p:blipFill>
          <a:blip r:embed="rId8"/>
          <a:stretch>
            <a:fillRect/>
          </a:stretch>
        </p:blipFill>
        <p:spPr>
          <a:xfrm>
            <a:off x="981883" y="5978031"/>
            <a:ext cx="5610225" cy="714375"/>
          </a:xfrm>
          <a:prstGeom prst="rect">
            <a:avLst/>
          </a:prstGeom>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92041"/>
            <a:ext cx="9144000" cy="646331"/>
          </a:xfrm>
          <a:prstGeom prst="rect">
            <a:avLst/>
          </a:prstGeom>
        </p:spPr>
        <p:txBody>
          <a:bodyPr wrap="square">
            <a:spAutoFit/>
          </a:bodyPr>
          <a:lstStyle/>
          <a:p>
            <a:pPr algn="ctr"/>
            <a:r>
              <a:rPr lang="zh-CN" altLang="en-US" sz="3600" b="1" dirty="0">
                <a:latin typeface="微软雅黑" panose="020B0503020204020204" pitchFamily="34" charset="-122"/>
                <a:ea typeface="微软雅黑" panose="020B0503020204020204" pitchFamily="34" charset="-122"/>
              </a:rPr>
              <a:t>序次因变量、随机效应与内生处理</a:t>
            </a:r>
            <a:endParaRPr lang="en-US" altLang="zh-CN" sz="3600" b="1" dirty="0">
              <a:latin typeface="微软雅黑" panose="020B0503020204020204" pitchFamily="34" charset="-122"/>
              <a:ea typeface="微软雅黑" panose="020B0503020204020204" pitchFamily="34" charset="-122"/>
            </a:endParaRPr>
          </a:p>
        </p:txBody>
      </p:sp>
      <p:sp>
        <p:nvSpPr>
          <p:cNvPr id="8" name="矩形 7"/>
          <p:cNvSpPr/>
          <p:nvPr/>
        </p:nvSpPr>
        <p:spPr>
          <a:xfrm>
            <a:off x="59787" y="826106"/>
            <a:ext cx="5658928" cy="1077218"/>
          </a:xfrm>
          <a:prstGeom prst="rect">
            <a:avLst/>
          </a:prstGeom>
          <a:solidFill>
            <a:schemeClr val="accent6">
              <a:lumMod val="60000"/>
              <a:lumOff val="40000"/>
            </a:schemeClr>
          </a:solidFill>
        </p:spPr>
        <p:txBody>
          <a:bodyPr wrap="square">
            <a:spAutoFit/>
          </a:bodyPr>
          <a:lstStyle/>
          <a:p>
            <a:r>
              <a:rPr lang="en-US" altLang="zh-CN" sz="1600" b="1" dirty="0">
                <a:latin typeface="Times New Roman" panose="02020603050405020304" pitchFamily="18" charset="0"/>
                <a:cs typeface="Times New Roman" panose="02020603050405020304" pitchFamily="18" charset="0"/>
              </a:rPr>
              <a:t>use https://www.stata-press.com/data/r16/womenhlthre,clear</a:t>
            </a:r>
          </a:p>
          <a:p>
            <a:r>
              <a:rPr lang="en-US" altLang="zh-CN" sz="1600" b="1" dirty="0" err="1">
                <a:solidFill>
                  <a:srgbClr val="FF0000"/>
                </a:solidFill>
                <a:latin typeface="Times New Roman" panose="02020603050405020304" pitchFamily="18" charset="0"/>
                <a:cs typeface="Times New Roman" panose="02020603050405020304" pitchFamily="18" charset="0"/>
              </a:rPr>
              <a:t>xtset</a:t>
            </a:r>
            <a:r>
              <a:rPr lang="en-US" altLang="zh-CN" sz="1600" b="1" dirty="0">
                <a:solidFill>
                  <a:srgbClr val="FF0000"/>
                </a:solidFill>
                <a:latin typeface="Times New Roman" panose="02020603050405020304" pitchFamily="18" charset="0"/>
                <a:cs typeface="Times New Roman" panose="02020603050405020304" pitchFamily="18" charset="0"/>
              </a:rPr>
              <a:t> </a:t>
            </a:r>
            <a:r>
              <a:rPr lang="zh-CN" altLang="en-US" sz="1600" b="1" dirty="0">
                <a:latin typeface="Times New Roman" panose="02020603050405020304" pitchFamily="18" charset="0"/>
                <a:cs typeface="Times New Roman" panose="02020603050405020304" pitchFamily="18" charset="0"/>
              </a:rPr>
              <a:t>    </a:t>
            </a:r>
            <a:r>
              <a:rPr lang="en-US" altLang="zh-CN" sz="1600" b="1" dirty="0" err="1">
                <a:latin typeface="Times New Roman" panose="02020603050405020304" pitchFamily="18" charset="0"/>
                <a:cs typeface="Times New Roman" panose="02020603050405020304" pitchFamily="18" charset="0"/>
              </a:rPr>
              <a:t>personid</a:t>
            </a:r>
            <a:r>
              <a:rPr lang="en-US" altLang="zh-CN" sz="1600" b="1" dirty="0">
                <a:latin typeface="Times New Roman" panose="02020603050405020304" pitchFamily="18" charset="0"/>
                <a:cs typeface="Times New Roman" panose="02020603050405020304" pitchFamily="18" charset="0"/>
              </a:rPr>
              <a:t> </a:t>
            </a:r>
            <a:r>
              <a:rPr lang="zh-CN" altLang="en-US" sz="1600" b="1" dirty="0">
                <a:latin typeface="Times New Roman" panose="02020603050405020304" pitchFamily="18" charset="0"/>
                <a:cs typeface="Times New Roman" panose="02020603050405020304" pitchFamily="18" charset="0"/>
              </a:rPr>
              <a:t>   </a:t>
            </a:r>
            <a:r>
              <a:rPr lang="en-US" altLang="zh-CN" sz="1600" b="1" dirty="0">
                <a:latin typeface="Times New Roman" panose="02020603050405020304" pitchFamily="18" charset="0"/>
                <a:cs typeface="Times New Roman" panose="02020603050405020304" pitchFamily="18" charset="0"/>
              </a:rPr>
              <a:t>year</a:t>
            </a:r>
          </a:p>
          <a:p>
            <a:r>
              <a:rPr lang="en-US" altLang="zh-CN" sz="1600" b="1" dirty="0" err="1">
                <a:solidFill>
                  <a:srgbClr val="FF0000"/>
                </a:solidFill>
                <a:latin typeface="Times New Roman" panose="02020603050405020304" pitchFamily="18" charset="0"/>
                <a:cs typeface="Times New Roman" panose="02020603050405020304" pitchFamily="18" charset="0"/>
              </a:rPr>
              <a:t>xteoprobit</a:t>
            </a:r>
            <a:r>
              <a:rPr lang="en-US" altLang="zh-CN" sz="1600" b="1" dirty="0">
                <a:latin typeface="Times New Roman" panose="02020603050405020304" pitchFamily="18" charset="0"/>
                <a:cs typeface="Times New Roman" panose="02020603050405020304" pitchFamily="18" charset="0"/>
              </a:rPr>
              <a:t> </a:t>
            </a:r>
            <a:r>
              <a:rPr lang="zh-CN" altLang="en-US" sz="1600" b="1" dirty="0">
                <a:latin typeface="Times New Roman" panose="02020603050405020304" pitchFamily="18" charset="0"/>
                <a:cs typeface="Times New Roman" panose="02020603050405020304" pitchFamily="18" charset="0"/>
              </a:rPr>
              <a:t> </a:t>
            </a:r>
            <a:r>
              <a:rPr lang="en-US" altLang="zh-CN" sz="1600" b="1" dirty="0">
                <a:latin typeface="Times New Roman" panose="02020603050405020304" pitchFamily="18" charset="0"/>
                <a:cs typeface="Times New Roman" panose="02020603050405020304" pitchFamily="18" charset="0"/>
              </a:rPr>
              <a:t>health </a:t>
            </a:r>
            <a:r>
              <a:rPr lang="zh-CN" altLang="en-US" sz="1600" b="1" dirty="0">
                <a:latin typeface="Times New Roman" panose="02020603050405020304" pitchFamily="18" charset="0"/>
                <a:cs typeface="Times New Roman" panose="02020603050405020304" pitchFamily="18" charset="0"/>
              </a:rPr>
              <a:t>  </a:t>
            </a:r>
            <a:r>
              <a:rPr lang="en-US" altLang="zh-CN" sz="1600" b="1" dirty="0">
                <a:latin typeface="Times New Roman" panose="02020603050405020304" pitchFamily="18" charset="0"/>
                <a:cs typeface="Times New Roman" panose="02020603050405020304" pitchFamily="18" charset="0"/>
              </a:rPr>
              <a:t>exercise </a:t>
            </a:r>
            <a:r>
              <a:rPr lang="zh-CN" altLang="en-US" sz="1600" b="1" dirty="0">
                <a:latin typeface="Times New Roman" panose="02020603050405020304" pitchFamily="18" charset="0"/>
                <a:cs typeface="Times New Roman" panose="02020603050405020304" pitchFamily="18" charset="0"/>
              </a:rPr>
              <a:t>  </a:t>
            </a:r>
            <a:r>
              <a:rPr lang="en-US" altLang="zh-CN" sz="1600" b="1" dirty="0">
                <a:latin typeface="Times New Roman" panose="02020603050405020304" pitchFamily="18" charset="0"/>
                <a:cs typeface="Times New Roman" panose="02020603050405020304" pitchFamily="18" charset="0"/>
              </a:rPr>
              <a:t>grade,   ///</a:t>
            </a:r>
          </a:p>
          <a:p>
            <a:r>
              <a:rPr lang="en-US" altLang="zh-CN" sz="1600" b="1" dirty="0">
                <a:latin typeface="Times New Roman" panose="02020603050405020304" pitchFamily="18" charset="0"/>
                <a:cs typeface="Times New Roman" panose="02020603050405020304" pitchFamily="18" charset="0"/>
              </a:rPr>
              <a:t>entreat(insured = grade </a:t>
            </a:r>
            <a:r>
              <a:rPr lang="zh-CN" altLang="en-US" sz="1600" b="1" dirty="0">
                <a:latin typeface="Times New Roman" panose="02020603050405020304" pitchFamily="18" charset="0"/>
                <a:cs typeface="Times New Roman" panose="02020603050405020304" pitchFamily="18" charset="0"/>
              </a:rPr>
              <a:t> </a:t>
            </a:r>
            <a:r>
              <a:rPr lang="en-US" altLang="zh-CN" sz="1600" b="1" dirty="0" err="1">
                <a:latin typeface="Times New Roman" panose="02020603050405020304" pitchFamily="18" charset="0"/>
                <a:cs typeface="Times New Roman" panose="02020603050405020304" pitchFamily="18" charset="0"/>
              </a:rPr>
              <a:t>i.workschool</a:t>
            </a:r>
            <a:r>
              <a:rPr lang="en-US" altLang="zh-CN" sz="1600" b="1" dirty="0">
                <a:latin typeface="Times New Roman" panose="02020603050405020304" pitchFamily="18" charset="0"/>
                <a:cs typeface="Times New Roman" panose="02020603050405020304" pitchFamily="18" charset="0"/>
              </a:rPr>
              <a:t>) </a:t>
            </a:r>
            <a:r>
              <a:rPr lang="zh-CN" altLang="en-US" sz="1600" b="1" dirty="0">
                <a:latin typeface="Times New Roman" panose="02020603050405020304" pitchFamily="18" charset="0"/>
                <a:cs typeface="Times New Roman" panose="02020603050405020304" pitchFamily="18" charset="0"/>
              </a:rPr>
              <a:t>  </a:t>
            </a:r>
            <a:r>
              <a:rPr lang="en-US" altLang="zh-CN" sz="1600" b="1" dirty="0" err="1">
                <a:latin typeface="Times New Roman" panose="02020603050405020304" pitchFamily="18" charset="0"/>
                <a:cs typeface="Times New Roman" panose="02020603050405020304" pitchFamily="18" charset="0"/>
              </a:rPr>
              <a:t>vce</a:t>
            </a:r>
            <a:r>
              <a:rPr lang="en-US" altLang="zh-CN" sz="1600" b="1" dirty="0">
                <a:latin typeface="Times New Roman" panose="02020603050405020304" pitchFamily="18" charset="0"/>
                <a:cs typeface="Times New Roman" panose="02020603050405020304" pitchFamily="18" charset="0"/>
              </a:rPr>
              <a:t>(robust)</a:t>
            </a:r>
            <a:endParaRPr lang="en-US" altLang="zh-CN" sz="2000" b="1"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42534" y="1933575"/>
            <a:ext cx="5693434" cy="1568393"/>
          </a:xfrm>
          <a:prstGeom prst="rect">
            <a:avLst/>
          </a:prstGeom>
        </p:spPr>
      </p:pic>
      <p:pic>
        <p:nvPicPr>
          <p:cNvPr id="5" name="图片 4"/>
          <p:cNvPicPr>
            <a:picLocks noChangeAspect="1"/>
          </p:cNvPicPr>
          <p:nvPr/>
        </p:nvPicPr>
        <p:blipFill>
          <a:blip r:embed="rId3"/>
          <a:stretch>
            <a:fillRect/>
          </a:stretch>
        </p:blipFill>
        <p:spPr>
          <a:xfrm>
            <a:off x="22558" y="3903394"/>
            <a:ext cx="5696157" cy="2924355"/>
          </a:xfrm>
          <a:prstGeom prst="rect">
            <a:avLst/>
          </a:prstGeom>
        </p:spPr>
      </p:pic>
      <p:sp>
        <p:nvSpPr>
          <p:cNvPr id="7" name="矩形 6"/>
          <p:cNvSpPr/>
          <p:nvPr/>
        </p:nvSpPr>
        <p:spPr>
          <a:xfrm>
            <a:off x="5795755" y="1039979"/>
            <a:ext cx="3140015" cy="3139321"/>
          </a:xfrm>
          <a:prstGeom prst="rect">
            <a:avLst/>
          </a:prstGeom>
          <a:noFill/>
        </p:spPr>
        <p:txBody>
          <a:bodyPr wrap="square">
            <a:spAutoFit/>
          </a:bodyPr>
          <a:lstStyle/>
          <a:p>
            <a:r>
              <a:rPr lang="zh-CN" altLang="en-US" dirty="0"/>
              <a:t>健康</a:t>
            </a:r>
            <a:r>
              <a:rPr lang="en-US" altLang="zh-CN" dirty="0"/>
              <a:t>health(</a:t>
            </a:r>
            <a:r>
              <a:rPr lang="zh-CN" altLang="en-US" dirty="0"/>
              <a:t>取值差、较差、中等，较好，好）与保险</a:t>
            </a:r>
            <a:r>
              <a:rPr lang="en-US" altLang="zh-CN" dirty="0"/>
              <a:t>insured</a:t>
            </a:r>
            <a:r>
              <a:rPr lang="zh-CN" altLang="en-US" dirty="0"/>
              <a:t>误差项相关系数估计为</a:t>
            </a:r>
            <a:r>
              <a:rPr lang="en-US" altLang="zh-CN" dirty="0"/>
              <a:t>0.38</a:t>
            </a:r>
            <a:r>
              <a:rPr lang="zh-CN" altLang="en-US" dirty="0"/>
              <a:t>，而个体层面的相关系数估计为</a:t>
            </a:r>
            <a:r>
              <a:rPr lang="en-US" altLang="zh-CN" dirty="0"/>
              <a:t>0.33</a:t>
            </a:r>
          </a:p>
          <a:p>
            <a:r>
              <a:rPr lang="zh-CN" altLang="en-US" dirty="0"/>
              <a:t>即不可观察的个体因素</a:t>
            </a:r>
            <a:r>
              <a:rPr lang="en-US" altLang="zh-CN" dirty="0"/>
              <a:t>c</a:t>
            </a:r>
            <a:r>
              <a:rPr lang="en-US" altLang="zh-CN" baseline="-25000" dirty="0"/>
              <a:t>i</a:t>
            </a:r>
            <a:r>
              <a:rPr lang="zh-CN" altLang="en-US" dirty="0"/>
              <a:t>即增加了参保率</a:t>
            </a:r>
            <a:r>
              <a:rPr lang="en-US" altLang="zh-CN" dirty="0"/>
              <a:t>insured </a:t>
            </a:r>
            <a:r>
              <a:rPr lang="zh-CN" altLang="en-US" dirty="0"/>
              <a:t>，也提高了健康自评</a:t>
            </a:r>
            <a:r>
              <a:rPr lang="en-US" altLang="zh-CN" dirty="0"/>
              <a:t>health</a:t>
            </a:r>
            <a:r>
              <a:rPr lang="zh-CN" altLang="en-US" dirty="0"/>
              <a:t>的水平。</a:t>
            </a:r>
          </a:p>
          <a:p>
            <a:r>
              <a:rPr lang="zh-CN" altLang="en-US" dirty="0"/>
              <a:t>不可观察的个体时变因素</a:t>
            </a:r>
            <a:r>
              <a:rPr lang="en-US" altLang="zh-CN" dirty="0" err="1"/>
              <a:t>u</a:t>
            </a:r>
            <a:r>
              <a:rPr lang="en-US" altLang="zh-CN" baseline="-25000" dirty="0" err="1"/>
              <a:t>it</a:t>
            </a:r>
            <a:r>
              <a:rPr lang="zh-CN" altLang="en-US" dirty="0"/>
              <a:t>，也导致了增加了参保率和健康自评的水平。</a:t>
            </a:r>
          </a:p>
        </p:txBody>
      </p:sp>
      <p:sp>
        <p:nvSpPr>
          <p:cNvPr id="9" name="矩形 8"/>
          <p:cNvSpPr/>
          <p:nvPr/>
        </p:nvSpPr>
        <p:spPr>
          <a:xfrm>
            <a:off x="5864766" y="4556658"/>
            <a:ext cx="3001992" cy="1754326"/>
          </a:xfrm>
          <a:prstGeom prst="rect">
            <a:avLst/>
          </a:prstGeom>
          <a:solidFill>
            <a:schemeClr val="bg1"/>
          </a:solidFill>
        </p:spPr>
        <p:txBody>
          <a:bodyPr wrap="square">
            <a:spAutoFit/>
          </a:bodyPr>
          <a:lstStyle/>
          <a:p>
            <a:r>
              <a:rPr lang="en-US" altLang="zh-CN" dirty="0"/>
              <a:t>ATE</a:t>
            </a:r>
            <a:r>
              <a:rPr lang="zh-CN" altLang="en-US" dirty="0"/>
              <a:t>，保险对健康自评的影响，显著降低了自评为差的概率，提升了自评为好的概率，其中自评为好的概率提高了</a:t>
            </a:r>
            <a:r>
              <a:rPr lang="en-US" altLang="zh-CN" dirty="0"/>
              <a:t>30%,</a:t>
            </a:r>
            <a:r>
              <a:rPr lang="zh-CN" altLang="en-US" dirty="0"/>
              <a:t>自评为差的概率降低了</a:t>
            </a:r>
            <a:r>
              <a:rPr lang="en-US" altLang="zh-CN" dirty="0"/>
              <a:t>17%</a:t>
            </a:r>
            <a:r>
              <a:rPr lang="zh-CN" altLang="en-US" dirty="0"/>
              <a:t>。</a:t>
            </a:r>
          </a:p>
        </p:txBody>
      </p:sp>
      <p:sp>
        <p:nvSpPr>
          <p:cNvPr id="10" name="矩形 9"/>
          <p:cNvSpPr/>
          <p:nvPr/>
        </p:nvSpPr>
        <p:spPr>
          <a:xfrm>
            <a:off x="42534" y="3534062"/>
            <a:ext cx="5285449" cy="369332"/>
          </a:xfrm>
          <a:prstGeom prst="rect">
            <a:avLst/>
          </a:prstGeom>
          <a:solidFill>
            <a:srgbClr val="92D050"/>
          </a:solidFill>
        </p:spPr>
        <p:txBody>
          <a:bodyPr wrap="square">
            <a:spAutoFit/>
          </a:bodyPr>
          <a:lstStyle/>
          <a:p>
            <a:r>
              <a:rPr lang="en-US" altLang="zh-CN" b="1" dirty="0" err="1">
                <a:latin typeface="Times New Roman" panose="02020603050405020304" pitchFamily="18" charset="0"/>
                <a:cs typeface="Times New Roman" panose="02020603050405020304" pitchFamily="18" charset="0"/>
              </a:rPr>
              <a:t>estat</a:t>
            </a:r>
            <a:r>
              <a:rPr lang="en-US" altLang="zh-CN" b="1" dirty="0">
                <a:latin typeface="Times New Roman" panose="02020603050405020304" pitchFamily="18" charset="0"/>
                <a:cs typeface="Times New Roman" panose="02020603050405020304" pitchFamily="18" charset="0"/>
              </a:rPr>
              <a:t> </a:t>
            </a:r>
            <a:r>
              <a:rPr lang="en-US" altLang="zh-CN" b="1" dirty="0" err="1">
                <a:latin typeface="Times New Roman" panose="02020603050405020304" pitchFamily="18" charset="0"/>
                <a:cs typeface="Times New Roman" panose="02020603050405020304" pitchFamily="18" charset="0"/>
              </a:rPr>
              <a:t>teffects</a:t>
            </a:r>
            <a:endParaRPr lang="en-US" altLang="zh-CN"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p:bldP spid="9" grpId="0" animBg="1"/>
      <p:bldP spid="10"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92041"/>
            <a:ext cx="9144000" cy="646331"/>
          </a:xfrm>
          <a:prstGeom prst="rect">
            <a:avLst/>
          </a:prstGeom>
        </p:spPr>
        <p:txBody>
          <a:bodyPr wrap="square">
            <a:spAutoFit/>
          </a:bodyPr>
          <a:lstStyle/>
          <a:p>
            <a:pPr algn="ctr"/>
            <a:r>
              <a:rPr lang="zh-CN" altLang="en-US" sz="3600" dirty="0">
                <a:latin typeface="微软雅黑" panose="020B0503020204020204" pitchFamily="34" charset="-122"/>
                <a:ea typeface="微软雅黑" panose="020B0503020204020204" pitchFamily="34" charset="-122"/>
              </a:rPr>
              <a:t>第九部分要点小结</a:t>
            </a:r>
          </a:p>
        </p:txBody>
      </p:sp>
      <p:sp>
        <p:nvSpPr>
          <p:cNvPr id="12" name="文本框 1"/>
          <p:cNvSpPr txBox="1"/>
          <p:nvPr/>
        </p:nvSpPr>
        <p:spPr>
          <a:xfrm>
            <a:off x="772063" y="1770822"/>
            <a:ext cx="8121770" cy="3409459"/>
          </a:xfrm>
          <a:prstGeom prst="rect">
            <a:avLst/>
          </a:prstGeom>
          <a:noFill/>
        </p:spPr>
        <p:txBody>
          <a:bodyPr wrap="square" rtlCol="0">
            <a:spAutoFit/>
          </a:bodyPr>
          <a:lstStyle/>
          <a:p>
            <a:pPr marL="457200" indent="-457200">
              <a:lnSpc>
                <a:spcPct val="200000"/>
              </a:lnSpc>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cs typeface="+mj-cs"/>
              </a:rPr>
              <a:t>基于多元正态分布的极大似然估计</a:t>
            </a:r>
            <a:endParaRPr lang="en-US" altLang="zh-CN" sz="2800" dirty="0">
              <a:latin typeface="微软雅黑" panose="020B0503020204020204" pitchFamily="34" charset="-122"/>
              <a:ea typeface="微软雅黑" panose="020B0503020204020204" pitchFamily="34" charset="-122"/>
              <a:cs typeface="+mj-cs"/>
            </a:endParaRPr>
          </a:p>
          <a:p>
            <a:pPr marL="457200" indent="-457200">
              <a:lnSpc>
                <a:spcPct val="200000"/>
              </a:lnSpc>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cs typeface="+mj-cs"/>
              </a:rPr>
              <a:t>假设主方程、或潜在结果方程（内生选择情形）、样本选择方程的误差项服从多元正态分布</a:t>
            </a:r>
            <a:endParaRPr lang="en-US" altLang="zh-CN" sz="2800" dirty="0">
              <a:latin typeface="微软雅黑" panose="020B0503020204020204" pitchFamily="34" charset="-122"/>
              <a:ea typeface="微软雅黑" panose="020B0503020204020204" pitchFamily="34" charset="-122"/>
              <a:cs typeface="+mj-cs"/>
            </a:endParaRPr>
          </a:p>
          <a:p>
            <a:pPr marL="457200" indent="-457200">
              <a:lnSpc>
                <a:spcPct val="200000"/>
              </a:lnSpc>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cs typeface="+mj-cs"/>
              </a:rPr>
              <a:t>将多元正态分布分解得到条件似然函数</a:t>
            </a:r>
            <a:endParaRPr lang="en-US" altLang="zh-CN" sz="2800" dirty="0">
              <a:latin typeface="微软雅黑" panose="020B0503020204020204" pitchFamily="34" charset="-122"/>
              <a:ea typeface="微软雅黑" panose="020B0503020204020204" pitchFamily="34"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188E5CE-F230-4BD1-940F-85FCBCA58052}" type="datetime1">
              <a:rPr lang="zh-CN" altLang="en-US" smtClean="0"/>
              <a:t>2021/3/2</a:t>
            </a:fld>
            <a:endParaRPr lang="zh-CN" altLang="en-US"/>
          </a:p>
        </p:txBody>
      </p:sp>
      <p:sp>
        <p:nvSpPr>
          <p:cNvPr id="3" name="页脚占位符 2"/>
          <p:cNvSpPr>
            <a:spLocks noGrp="1"/>
          </p:cNvSpPr>
          <p:nvPr>
            <p:ph type="ftr" sz="quarter" idx="11"/>
          </p:nvPr>
        </p:nvSpPr>
        <p:spPr/>
        <p:txBody>
          <a:bodyPr/>
          <a:lstStyle/>
          <a:p>
            <a:r>
              <a:rPr lang="zh-CN" altLang="en-US"/>
              <a:t>中国人民大学，陈传波</a:t>
            </a:r>
          </a:p>
        </p:txBody>
      </p:sp>
      <p:sp>
        <p:nvSpPr>
          <p:cNvPr id="4" name="矩形 3"/>
          <p:cNvSpPr/>
          <p:nvPr/>
        </p:nvSpPr>
        <p:spPr>
          <a:xfrm>
            <a:off x="508957" y="140199"/>
            <a:ext cx="7410091" cy="646331"/>
          </a:xfrm>
          <a:prstGeom prst="rect">
            <a:avLst/>
          </a:prstGeom>
        </p:spPr>
        <p:txBody>
          <a:bodyPr wrap="square">
            <a:spAutoFit/>
          </a:bodyPr>
          <a:lstStyle/>
          <a:p>
            <a:pPr algn="ctr"/>
            <a:r>
              <a:rPr lang="zh-CN" altLang="en-US" sz="3600" dirty="0">
                <a:latin typeface="微软雅黑" panose="020B0503020204020204" pitchFamily="34" charset="-122"/>
                <a:ea typeface="微软雅黑" panose="020B0503020204020204" pitchFamily="34" charset="-122"/>
              </a:rPr>
              <a:t>二项分布与泊松分布</a:t>
            </a:r>
          </a:p>
        </p:txBody>
      </p:sp>
      <mc:AlternateContent xmlns:mc="http://schemas.openxmlformats.org/markup-compatibility/2006" xmlns:a14="http://schemas.microsoft.com/office/drawing/2010/main">
        <mc:Choice Requires="a14">
          <p:sp>
            <p:nvSpPr>
              <p:cNvPr id="5" name="文本框 1"/>
              <p:cNvSpPr txBox="1"/>
              <p:nvPr/>
            </p:nvSpPr>
            <p:spPr>
              <a:xfrm>
                <a:off x="254300" y="2488003"/>
                <a:ext cx="6939953" cy="874663"/>
              </a:xfrm>
              <a:prstGeom prst="rect">
                <a:avLst/>
              </a:prstGeom>
              <a:noFill/>
            </p:spPr>
            <p:txBody>
              <a:bodyPr wrap="square" rtlCol="0">
                <a:spAutoFit/>
              </a:bodyPr>
              <a:lstStyle/>
              <a:p>
                <a:pPr>
                  <a:lnSpc>
                    <a:spcPct val="150000"/>
                  </a:lnSpc>
                </a:pPr>
                <a14:m>
                  <m:oMathPara xmlns:m="http://schemas.openxmlformats.org/officeDocument/2006/math">
                    <m:oMathParaPr>
                      <m:jc m:val="left"/>
                    </m:oMathParaPr>
                    <m:oMath xmlns:m="http://schemas.openxmlformats.org/officeDocument/2006/math">
                      <m:r>
                        <a:rPr lang="en-US" altLang="zh-CN" sz="1600" i="1" smtClean="0">
                          <a:solidFill>
                            <a:srgbClr val="0070C0"/>
                          </a:solidFill>
                          <a:latin typeface="Cambria Math" panose="02040503050406030204" pitchFamily="18" charset="0"/>
                          <a:ea typeface="微软雅黑" panose="020B0503020204020204" pitchFamily="34" charset="-122"/>
                          <a:cs typeface="+mj-cs"/>
                        </a:rPr>
                        <m:t>𝐵𝑒𝑟𝑛𝑜𝑢𝑙𝑙𝑖</m:t>
                      </m:r>
                      <m:d>
                        <m:dPr>
                          <m:ctrlPr>
                            <a:rPr lang="en-US" altLang="zh-CN" sz="1600" i="1">
                              <a:solidFill>
                                <a:srgbClr val="0070C0"/>
                              </a:solidFill>
                              <a:latin typeface="Cambria Math" panose="02040503050406030204" pitchFamily="18" charset="0"/>
                              <a:ea typeface="微软雅黑" panose="020B0503020204020204" pitchFamily="34" charset="-122"/>
                              <a:cs typeface="+mj-cs"/>
                            </a:rPr>
                          </m:ctrlPr>
                        </m:dPr>
                        <m:e>
                          <m:r>
                            <a:rPr lang="en-US" altLang="zh-CN" sz="1600" i="1">
                              <a:solidFill>
                                <a:srgbClr val="0070C0"/>
                              </a:solidFill>
                              <a:latin typeface="Cambria Math" panose="02040503050406030204" pitchFamily="18" charset="0"/>
                              <a:ea typeface="微软雅黑" panose="020B0503020204020204" pitchFamily="34" charset="-122"/>
                              <a:cs typeface="+mj-cs"/>
                            </a:rPr>
                            <m:t>𝑦</m:t>
                          </m:r>
                          <m:r>
                            <a:rPr lang="en-US" altLang="zh-CN" sz="1600" i="1">
                              <a:solidFill>
                                <a:srgbClr val="0070C0"/>
                              </a:solidFill>
                              <a:latin typeface="Cambria Math" panose="02040503050406030204" pitchFamily="18" charset="0"/>
                              <a:ea typeface="微软雅黑" panose="020B0503020204020204" pitchFamily="34" charset="-122"/>
                              <a:cs typeface="+mj-cs"/>
                            </a:rPr>
                            <m:t>;</m:t>
                          </m:r>
                          <m:r>
                            <a:rPr lang="en-US" altLang="zh-CN" sz="1600" i="1">
                              <a:solidFill>
                                <a:srgbClr val="0070C0"/>
                              </a:solidFill>
                              <a:latin typeface="Cambria Math" panose="02040503050406030204" pitchFamily="18" charset="0"/>
                              <a:ea typeface="微软雅黑" panose="020B0503020204020204" pitchFamily="34" charset="-122"/>
                              <a:cs typeface="+mj-cs"/>
                            </a:rPr>
                            <m:t>𝑛</m:t>
                          </m:r>
                          <m:r>
                            <a:rPr lang="en-US" altLang="zh-CN" sz="1600" i="1">
                              <a:solidFill>
                                <a:srgbClr val="0070C0"/>
                              </a:solidFill>
                              <a:latin typeface="Cambria Math" panose="02040503050406030204" pitchFamily="18" charset="0"/>
                              <a:ea typeface="微软雅黑" panose="020B0503020204020204" pitchFamily="34" charset="-122"/>
                              <a:cs typeface="+mj-cs"/>
                            </a:rPr>
                            <m:t>,</m:t>
                          </m:r>
                          <m:r>
                            <a:rPr lang="en-US" altLang="zh-CN" sz="1600" i="1">
                              <a:solidFill>
                                <a:srgbClr val="0070C0"/>
                              </a:solidFill>
                              <a:latin typeface="Cambria Math" panose="02040503050406030204" pitchFamily="18" charset="0"/>
                              <a:ea typeface="微软雅黑" panose="020B0503020204020204" pitchFamily="34" charset="-122"/>
                              <a:cs typeface="+mj-cs"/>
                            </a:rPr>
                            <m:t>𝑝</m:t>
                          </m:r>
                        </m:e>
                      </m:d>
                      <m:r>
                        <a:rPr lang="en-US" altLang="zh-CN" sz="1600" i="1">
                          <a:solidFill>
                            <a:srgbClr val="0070C0"/>
                          </a:solidFill>
                          <a:latin typeface="Cambria Math" panose="02040503050406030204" pitchFamily="18" charset="0"/>
                          <a:ea typeface="微软雅黑" panose="020B0503020204020204" pitchFamily="34" charset="-122"/>
                          <a:cs typeface="+mj-cs"/>
                        </a:rPr>
                        <m:t>=</m:t>
                      </m:r>
                      <m:d>
                        <m:dPr>
                          <m:ctrlPr>
                            <a:rPr lang="en-US" altLang="zh-CN" sz="1600" i="1">
                              <a:solidFill>
                                <a:srgbClr val="0070C0"/>
                              </a:solidFill>
                              <a:latin typeface="Cambria Math" panose="02040503050406030204" pitchFamily="18" charset="0"/>
                              <a:ea typeface="微软雅黑" panose="020B0503020204020204" pitchFamily="34" charset="-122"/>
                              <a:cs typeface="+mj-cs"/>
                            </a:rPr>
                          </m:ctrlPr>
                        </m:dPr>
                        <m:e>
                          <m:limUpp>
                            <m:limUppPr>
                              <m:ctrlPr>
                                <a:rPr lang="en-US" altLang="zh-CN" sz="1600" i="1">
                                  <a:solidFill>
                                    <a:srgbClr val="0070C0"/>
                                  </a:solidFill>
                                  <a:latin typeface="Cambria Math" panose="02040503050406030204" pitchFamily="18" charset="0"/>
                                  <a:ea typeface="微软雅黑" panose="020B0503020204020204" pitchFamily="34" charset="-122"/>
                                  <a:cs typeface="+mj-cs"/>
                                </a:rPr>
                              </m:ctrlPr>
                            </m:limUppPr>
                            <m:e>
                              <m:r>
                                <a:rPr lang="en-US" altLang="zh-CN" sz="1600" i="1">
                                  <a:solidFill>
                                    <a:srgbClr val="0070C0"/>
                                  </a:solidFill>
                                  <a:latin typeface="Cambria Math" panose="02040503050406030204" pitchFamily="18" charset="0"/>
                                  <a:ea typeface="微软雅黑" panose="020B0503020204020204" pitchFamily="34" charset="-122"/>
                                  <a:cs typeface="+mj-cs"/>
                                </a:rPr>
                                <m:t>𝑦</m:t>
                              </m:r>
                            </m:e>
                            <m:lim>
                              <m:r>
                                <a:rPr lang="en-US" altLang="zh-CN" sz="1600" i="1">
                                  <a:solidFill>
                                    <a:srgbClr val="0070C0"/>
                                  </a:solidFill>
                                  <a:latin typeface="Cambria Math" panose="02040503050406030204" pitchFamily="18" charset="0"/>
                                  <a:ea typeface="微软雅黑" panose="020B0503020204020204" pitchFamily="34" charset="-122"/>
                                  <a:cs typeface="+mj-cs"/>
                                </a:rPr>
                                <m:t>𝑛</m:t>
                              </m:r>
                            </m:lim>
                          </m:limUpp>
                        </m:e>
                      </m:d>
                      <m:sSup>
                        <m:sSupPr>
                          <m:ctrlPr>
                            <a:rPr lang="en-US" altLang="zh-CN" sz="1600" i="1">
                              <a:solidFill>
                                <a:srgbClr val="0070C0"/>
                              </a:solidFill>
                              <a:latin typeface="Cambria Math" panose="02040503050406030204" pitchFamily="18" charset="0"/>
                              <a:ea typeface="微软雅黑" panose="020B0503020204020204" pitchFamily="34" charset="-122"/>
                              <a:cs typeface="+mj-cs"/>
                            </a:rPr>
                          </m:ctrlPr>
                        </m:sSupPr>
                        <m:e>
                          <m:r>
                            <a:rPr lang="en-US" altLang="zh-CN" sz="1600" i="1">
                              <a:solidFill>
                                <a:srgbClr val="0070C0"/>
                              </a:solidFill>
                              <a:latin typeface="Cambria Math" panose="02040503050406030204" pitchFamily="18" charset="0"/>
                              <a:ea typeface="微软雅黑" panose="020B0503020204020204" pitchFamily="34" charset="-122"/>
                              <a:cs typeface="+mj-cs"/>
                            </a:rPr>
                            <m:t>𝑝</m:t>
                          </m:r>
                        </m:e>
                        <m:sup>
                          <m:r>
                            <a:rPr lang="en-US" altLang="zh-CN" sz="1600" i="1">
                              <a:solidFill>
                                <a:srgbClr val="0070C0"/>
                              </a:solidFill>
                              <a:latin typeface="Cambria Math" panose="02040503050406030204" pitchFamily="18" charset="0"/>
                              <a:ea typeface="微软雅黑" panose="020B0503020204020204" pitchFamily="34" charset="-122"/>
                              <a:cs typeface="+mj-cs"/>
                            </a:rPr>
                            <m:t>𝑦</m:t>
                          </m:r>
                        </m:sup>
                      </m:sSup>
                      <m:sSup>
                        <m:sSupPr>
                          <m:ctrlPr>
                            <a:rPr lang="en-US" altLang="zh-CN" sz="1600" i="1">
                              <a:solidFill>
                                <a:srgbClr val="0070C0"/>
                              </a:solidFill>
                              <a:latin typeface="Cambria Math" panose="02040503050406030204" pitchFamily="18" charset="0"/>
                              <a:ea typeface="微软雅黑" panose="020B0503020204020204" pitchFamily="34" charset="-122"/>
                              <a:cs typeface="+mj-cs"/>
                            </a:rPr>
                          </m:ctrlPr>
                        </m:sSupPr>
                        <m:e>
                          <m:d>
                            <m:dPr>
                              <m:ctrlPr>
                                <a:rPr lang="en-US" altLang="zh-CN" sz="1600" i="1">
                                  <a:solidFill>
                                    <a:srgbClr val="0070C0"/>
                                  </a:solidFill>
                                  <a:latin typeface="Cambria Math" panose="02040503050406030204" pitchFamily="18" charset="0"/>
                                  <a:ea typeface="微软雅黑" panose="020B0503020204020204" pitchFamily="34" charset="-122"/>
                                  <a:cs typeface="+mj-cs"/>
                                </a:rPr>
                              </m:ctrlPr>
                            </m:dPr>
                            <m:e>
                              <m:r>
                                <a:rPr lang="en-US" altLang="zh-CN" sz="1600" i="1">
                                  <a:solidFill>
                                    <a:srgbClr val="0070C0"/>
                                  </a:solidFill>
                                  <a:latin typeface="Cambria Math" panose="02040503050406030204" pitchFamily="18" charset="0"/>
                                  <a:ea typeface="微软雅黑" panose="020B0503020204020204" pitchFamily="34" charset="-122"/>
                                  <a:cs typeface="+mj-cs"/>
                                </a:rPr>
                                <m:t>1−</m:t>
                              </m:r>
                              <m:r>
                                <a:rPr lang="en-US" altLang="zh-CN" sz="1600" i="1">
                                  <a:solidFill>
                                    <a:srgbClr val="0070C0"/>
                                  </a:solidFill>
                                  <a:latin typeface="Cambria Math" panose="02040503050406030204" pitchFamily="18" charset="0"/>
                                  <a:ea typeface="微软雅黑" panose="020B0503020204020204" pitchFamily="34" charset="-122"/>
                                  <a:cs typeface="+mj-cs"/>
                                </a:rPr>
                                <m:t>𝑝</m:t>
                              </m:r>
                            </m:e>
                          </m:d>
                        </m:e>
                        <m:sup>
                          <m:r>
                            <a:rPr lang="en-US" altLang="zh-CN" sz="1600" i="1">
                              <a:solidFill>
                                <a:srgbClr val="0070C0"/>
                              </a:solidFill>
                              <a:latin typeface="Cambria Math" panose="02040503050406030204" pitchFamily="18" charset="0"/>
                              <a:ea typeface="微软雅黑" panose="020B0503020204020204" pitchFamily="34" charset="-122"/>
                              <a:cs typeface="+mj-cs"/>
                            </a:rPr>
                            <m:t>𝑛</m:t>
                          </m:r>
                          <m:r>
                            <a:rPr lang="en-US" altLang="zh-CN" sz="1600" i="1">
                              <a:solidFill>
                                <a:srgbClr val="0070C0"/>
                              </a:solidFill>
                              <a:latin typeface="Cambria Math" panose="02040503050406030204" pitchFamily="18" charset="0"/>
                              <a:ea typeface="微软雅黑" panose="020B0503020204020204" pitchFamily="34" charset="-122"/>
                              <a:cs typeface="+mj-cs"/>
                            </a:rPr>
                            <m:t>−</m:t>
                          </m:r>
                          <m:r>
                            <a:rPr lang="en-US" altLang="zh-CN" sz="1600" i="1">
                              <a:solidFill>
                                <a:srgbClr val="0070C0"/>
                              </a:solidFill>
                              <a:latin typeface="Cambria Math" panose="02040503050406030204" pitchFamily="18" charset="0"/>
                              <a:ea typeface="微软雅黑" panose="020B0503020204020204" pitchFamily="34" charset="-122"/>
                              <a:cs typeface="+mj-cs"/>
                            </a:rPr>
                            <m:t>𝑦</m:t>
                          </m:r>
                        </m:sup>
                      </m:sSup>
                      <m:r>
                        <a:rPr lang="en-US" altLang="zh-CN" sz="1600" i="1">
                          <a:solidFill>
                            <a:srgbClr val="0070C0"/>
                          </a:solidFill>
                          <a:latin typeface="Cambria Math" panose="02040503050406030204" pitchFamily="18" charset="0"/>
                          <a:ea typeface="微软雅黑" panose="020B0503020204020204" pitchFamily="34" charset="-122"/>
                          <a:cs typeface="+mj-cs"/>
                        </a:rPr>
                        <m:t>=</m:t>
                      </m:r>
                      <m:f>
                        <m:fPr>
                          <m:ctrlPr>
                            <a:rPr lang="en-US" altLang="zh-CN" sz="1600" i="1">
                              <a:solidFill>
                                <a:srgbClr val="0070C0"/>
                              </a:solidFill>
                              <a:latin typeface="Cambria Math" panose="02040503050406030204" pitchFamily="18" charset="0"/>
                              <a:ea typeface="微软雅黑" panose="020B0503020204020204" pitchFamily="34" charset="-122"/>
                              <a:cs typeface="+mj-cs"/>
                            </a:rPr>
                          </m:ctrlPr>
                        </m:fPr>
                        <m:num>
                          <m:r>
                            <m:rPr>
                              <m:sty m:val="p"/>
                            </m:rPr>
                            <a:rPr lang="en-US" altLang="zh-CN" sz="1600">
                              <a:solidFill>
                                <a:srgbClr val="0070C0"/>
                              </a:solidFill>
                              <a:latin typeface="Cambria Math" panose="02040503050406030204" pitchFamily="18" charset="0"/>
                              <a:ea typeface="微软雅黑" panose="020B0503020204020204" pitchFamily="34" charset="-122"/>
                              <a:cs typeface="+mj-cs"/>
                            </a:rPr>
                            <m:t>Γ</m:t>
                          </m:r>
                          <m:d>
                            <m:dPr>
                              <m:ctrlPr>
                                <a:rPr lang="en-US" altLang="zh-CN" sz="1600" i="1">
                                  <a:solidFill>
                                    <a:srgbClr val="0070C0"/>
                                  </a:solidFill>
                                  <a:latin typeface="Cambria Math" panose="02040503050406030204" pitchFamily="18" charset="0"/>
                                  <a:ea typeface="微软雅黑" panose="020B0503020204020204" pitchFamily="34" charset="-122"/>
                                  <a:cs typeface="+mj-cs"/>
                                </a:rPr>
                              </m:ctrlPr>
                            </m:dPr>
                            <m:e>
                              <m:r>
                                <a:rPr lang="en-US" altLang="zh-CN" sz="1600" i="1">
                                  <a:solidFill>
                                    <a:srgbClr val="0070C0"/>
                                  </a:solidFill>
                                  <a:latin typeface="Cambria Math" panose="02040503050406030204" pitchFamily="18" charset="0"/>
                                  <a:ea typeface="微软雅黑" panose="020B0503020204020204" pitchFamily="34" charset="-122"/>
                                  <a:cs typeface="+mj-cs"/>
                                </a:rPr>
                                <m:t>𝑛</m:t>
                              </m:r>
                              <m:r>
                                <a:rPr lang="en-US" altLang="zh-CN" sz="1600" i="1">
                                  <a:solidFill>
                                    <a:srgbClr val="0070C0"/>
                                  </a:solidFill>
                                  <a:latin typeface="Cambria Math" panose="02040503050406030204" pitchFamily="18" charset="0"/>
                                  <a:ea typeface="微软雅黑" panose="020B0503020204020204" pitchFamily="34" charset="-122"/>
                                  <a:cs typeface="+mj-cs"/>
                                </a:rPr>
                                <m:t>+1</m:t>
                              </m:r>
                            </m:e>
                          </m:d>
                        </m:num>
                        <m:den>
                          <m:r>
                            <m:rPr>
                              <m:lit/>
                            </m:rPr>
                            <a:rPr lang="en-US" altLang="zh-CN" sz="1600" i="1">
                              <a:solidFill>
                                <a:srgbClr val="0070C0"/>
                              </a:solidFill>
                              <a:latin typeface="Cambria Math" panose="02040503050406030204" pitchFamily="18" charset="0"/>
                              <a:ea typeface="微软雅黑" panose="020B0503020204020204" pitchFamily="34" charset="-122"/>
                              <a:cs typeface="+mj-cs"/>
                            </a:rPr>
                            <m:t> </m:t>
                          </m:r>
                          <m:r>
                            <m:rPr>
                              <m:sty m:val="p"/>
                            </m:rPr>
                            <a:rPr lang="en-US" altLang="zh-CN" sz="1600">
                              <a:solidFill>
                                <a:srgbClr val="0070C0"/>
                              </a:solidFill>
                              <a:latin typeface="Cambria Math" panose="02040503050406030204" pitchFamily="18" charset="0"/>
                              <a:ea typeface="微软雅黑" panose="020B0503020204020204" pitchFamily="34" charset="-122"/>
                              <a:cs typeface="+mj-cs"/>
                            </a:rPr>
                            <m:t>Γ</m:t>
                          </m:r>
                          <m:d>
                            <m:dPr>
                              <m:ctrlPr>
                                <a:rPr lang="en-US" altLang="zh-CN" sz="1600" i="1">
                                  <a:solidFill>
                                    <a:srgbClr val="0070C0"/>
                                  </a:solidFill>
                                  <a:latin typeface="Cambria Math" panose="02040503050406030204" pitchFamily="18" charset="0"/>
                                  <a:ea typeface="微软雅黑" panose="020B0503020204020204" pitchFamily="34" charset="-122"/>
                                  <a:cs typeface="+mj-cs"/>
                                </a:rPr>
                              </m:ctrlPr>
                            </m:dPr>
                            <m:e>
                              <m:r>
                                <a:rPr lang="en-US" altLang="zh-CN" sz="1600" i="1">
                                  <a:solidFill>
                                    <a:srgbClr val="0070C0"/>
                                  </a:solidFill>
                                  <a:latin typeface="Cambria Math" panose="02040503050406030204" pitchFamily="18" charset="0"/>
                                  <a:ea typeface="微软雅黑" panose="020B0503020204020204" pitchFamily="34" charset="-122"/>
                                  <a:cs typeface="+mj-cs"/>
                                </a:rPr>
                                <m:t>𝑦</m:t>
                              </m:r>
                              <m:r>
                                <a:rPr lang="en-US" altLang="zh-CN" sz="1600" i="1">
                                  <a:solidFill>
                                    <a:srgbClr val="0070C0"/>
                                  </a:solidFill>
                                  <a:latin typeface="Cambria Math" panose="02040503050406030204" pitchFamily="18" charset="0"/>
                                  <a:ea typeface="微软雅黑" panose="020B0503020204020204" pitchFamily="34" charset="-122"/>
                                  <a:cs typeface="+mj-cs"/>
                                </a:rPr>
                                <m:t>+1</m:t>
                              </m:r>
                            </m:e>
                          </m:d>
                          <m:r>
                            <m:rPr>
                              <m:sty m:val="p"/>
                            </m:rPr>
                            <a:rPr lang="en-US" altLang="zh-CN" sz="1600">
                              <a:solidFill>
                                <a:srgbClr val="0070C0"/>
                              </a:solidFill>
                              <a:latin typeface="Cambria Math" panose="02040503050406030204" pitchFamily="18" charset="0"/>
                              <a:ea typeface="微软雅黑" panose="020B0503020204020204" pitchFamily="34" charset="-122"/>
                              <a:cs typeface="+mj-cs"/>
                            </a:rPr>
                            <m:t>Γ</m:t>
                          </m:r>
                          <m:r>
                            <a:rPr lang="en-US" altLang="zh-CN" sz="1600">
                              <a:solidFill>
                                <a:srgbClr val="0070C0"/>
                              </a:solidFill>
                              <a:latin typeface="Cambria Math" panose="02040503050406030204" pitchFamily="18" charset="0"/>
                              <a:ea typeface="微软雅黑" panose="020B0503020204020204" pitchFamily="34" charset="-122"/>
                              <a:cs typeface="+mj-cs"/>
                            </a:rPr>
                            <m:t>(</m:t>
                          </m:r>
                          <m:r>
                            <m:rPr>
                              <m:sty m:val="p"/>
                            </m:rPr>
                            <a:rPr lang="en-US" altLang="zh-CN" sz="1600">
                              <a:solidFill>
                                <a:srgbClr val="0070C0"/>
                              </a:solidFill>
                              <a:latin typeface="Cambria Math" panose="02040503050406030204" pitchFamily="18" charset="0"/>
                              <a:ea typeface="微软雅黑" panose="020B0503020204020204" pitchFamily="34" charset="-122"/>
                              <a:cs typeface="+mj-cs"/>
                            </a:rPr>
                            <m:t>n</m:t>
                          </m:r>
                          <m:r>
                            <a:rPr lang="en-US" altLang="zh-CN" sz="1600">
                              <a:solidFill>
                                <a:srgbClr val="0070C0"/>
                              </a:solidFill>
                              <a:latin typeface="Cambria Math" panose="02040503050406030204" pitchFamily="18" charset="0"/>
                              <a:ea typeface="微软雅黑" panose="020B0503020204020204" pitchFamily="34" charset="-122"/>
                              <a:cs typeface="+mj-cs"/>
                            </a:rPr>
                            <m:t>−</m:t>
                          </m:r>
                          <m:r>
                            <m:rPr>
                              <m:sty m:val="p"/>
                            </m:rPr>
                            <a:rPr lang="en-US" altLang="zh-CN" sz="1600">
                              <a:solidFill>
                                <a:srgbClr val="0070C0"/>
                              </a:solidFill>
                              <a:latin typeface="Cambria Math" panose="02040503050406030204" pitchFamily="18" charset="0"/>
                              <a:ea typeface="微软雅黑" panose="020B0503020204020204" pitchFamily="34" charset="-122"/>
                              <a:cs typeface="+mj-cs"/>
                            </a:rPr>
                            <m:t>y</m:t>
                          </m:r>
                          <m:r>
                            <a:rPr lang="en-US" altLang="zh-CN" sz="1600">
                              <a:solidFill>
                                <a:srgbClr val="0070C0"/>
                              </a:solidFill>
                              <a:latin typeface="Cambria Math" panose="02040503050406030204" pitchFamily="18" charset="0"/>
                              <a:ea typeface="微软雅黑" panose="020B0503020204020204" pitchFamily="34" charset="-122"/>
                              <a:cs typeface="+mj-cs"/>
                            </a:rPr>
                            <m:t>+1)</m:t>
                          </m:r>
                        </m:den>
                      </m:f>
                      <m:sSup>
                        <m:sSupPr>
                          <m:ctrlPr>
                            <a:rPr lang="en-US" altLang="zh-CN" sz="1600" i="1">
                              <a:solidFill>
                                <a:srgbClr val="0070C0"/>
                              </a:solidFill>
                              <a:latin typeface="Cambria Math" panose="02040503050406030204" pitchFamily="18" charset="0"/>
                              <a:ea typeface="微软雅黑" panose="020B0503020204020204" pitchFamily="34" charset="-122"/>
                            </a:rPr>
                          </m:ctrlPr>
                        </m:sSupPr>
                        <m:e>
                          <m:r>
                            <a:rPr lang="en-US" altLang="zh-CN" sz="1600" i="1">
                              <a:solidFill>
                                <a:srgbClr val="0070C0"/>
                              </a:solidFill>
                              <a:latin typeface="Cambria Math" panose="02040503050406030204" pitchFamily="18" charset="0"/>
                              <a:ea typeface="微软雅黑" panose="020B0503020204020204" pitchFamily="34" charset="-122"/>
                            </a:rPr>
                            <m:t>𝑝</m:t>
                          </m:r>
                        </m:e>
                        <m:sup>
                          <m:r>
                            <a:rPr lang="en-US" altLang="zh-CN" sz="1600" i="1">
                              <a:solidFill>
                                <a:srgbClr val="0070C0"/>
                              </a:solidFill>
                              <a:latin typeface="Cambria Math" panose="02040503050406030204" pitchFamily="18" charset="0"/>
                              <a:ea typeface="微软雅黑" panose="020B0503020204020204" pitchFamily="34" charset="-122"/>
                            </a:rPr>
                            <m:t>𝑦</m:t>
                          </m:r>
                        </m:sup>
                      </m:sSup>
                      <m:sSup>
                        <m:sSupPr>
                          <m:ctrlPr>
                            <a:rPr lang="en-US" altLang="zh-CN" sz="1600" i="1">
                              <a:solidFill>
                                <a:srgbClr val="0070C0"/>
                              </a:solidFill>
                              <a:latin typeface="Cambria Math" panose="02040503050406030204" pitchFamily="18" charset="0"/>
                              <a:ea typeface="微软雅黑" panose="020B0503020204020204" pitchFamily="34" charset="-122"/>
                            </a:rPr>
                          </m:ctrlPr>
                        </m:sSupPr>
                        <m:e>
                          <m:d>
                            <m:dPr>
                              <m:ctrlPr>
                                <a:rPr lang="en-US" altLang="zh-CN" sz="1600" i="1">
                                  <a:solidFill>
                                    <a:srgbClr val="0070C0"/>
                                  </a:solidFill>
                                  <a:latin typeface="Cambria Math" panose="02040503050406030204" pitchFamily="18" charset="0"/>
                                  <a:ea typeface="微软雅黑" panose="020B0503020204020204" pitchFamily="34" charset="-122"/>
                                </a:rPr>
                              </m:ctrlPr>
                            </m:dPr>
                            <m:e>
                              <m:r>
                                <a:rPr lang="en-US" altLang="zh-CN" sz="1600" i="1">
                                  <a:solidFill>
                                    <a:srgbClr val="0070C0"/>
                                  </a:solidFill>
                                  <a:latin typeface="Cambria Math" panose="02040503050406030204" pitchFamily="18" charset="0"/>
                                  <a:ea typeface="微软雅黑" panose="020B0503020204020204" pitchFamily="34" charset="-122"/>
                                </a:rPr>
                                <m:t>1−</m:t>
                              </m:r>
                              <m:r>
                                <a:rPr lang="en-US" altLang="zh-CN" sz="1600" i="1">
                                  <a:solidFill>
                                    <a:srgbClr val="0070C0"/>
                                  </a:solidFill>
                                  <a:latin typeface="Cambria Math" panose="02040503050406030204" pitchFamily="18" charset="0"/>
                                  <a:ea typeface="微软雅黑" panose="020B0503020204020204" pitchFamily="34" charset="-122"/>
                                </a:rPr>
                                <m:t>𝑝</m:t>
                              </m:r>
                            </m:e>
                          </m:d>
                        </m:e>
                        <m:sup>
                          <m:r>
                            <a:rPr lang="en-US" altLang="zh-CN" sz="1600" i="1">
                              <a:solidFill>
                                <a:srgbClr val="0070C0"/>
                              </a:solidFill>
                              <a:latin typeface="Cambria Math" panose="02040503050406030204" pitchFamily="18" charset="0"/>
                              <a:ea typeface="微软雅黑" panose="020B0503020204020204" pitchFamily="34" charset="-122"/>
                            </a:rPr>
                            <m:t>𝑛</m:t>
                          </m:r>
                          <m:r>
                            <a:rPr lang="en-US" altLang="zh-CN" sz="1600" i="1">
                              <a:solidFill>
                                <a:srgbClr val="0070C0"/>
                              </a:solidFill>
                              <a:latin typeface="Cambria Math" panose="02040503050406030204" pitchFamily="18" charset="0"/>
                              <a:ea typeface="微软雅黑" panose="020B0503020204020204" pitchFamily="34" charset="-122"/>
                            </a:rPr>
                            <m:t>−</m:t>
                          </m:r>
                          <m:r>
                            <a:rPr lang="en-US" altLang="zh-CN" sz="1600" i="1">
                              <a:solidFill>
                                <a:srgbClr val="0070C0"/>
                              </a:solidFill>
                              <a:latin typeface="Cambria Math" panose="02040503050406030204" pitchFamily="18" charset="0"/>
                              <a:ea typeface="微软雅黑" panose="020B0503020204020204" pitchFamily="34" charset="-122"/>
                            </a:rPr>
                            <m:t>𝑦</m:t>
                          </m:r>
                        </m:sup>
                      </m:sSup>
                    </m:oMath>
                  </m:oMathPara>
                </a14:m>
                <a:endParaRPr lang="en-US" altLang="zh-CN" sz="1600" i="1" dirty="0">
                  <a:solidFill>
                    <a:srgbClr val="0070C0"/>
                  </a:solidFill>
                  <a:latin typeface="Cambria Math" panose="02040503050406030204" pitchFamily="18" charset="0"/>
                  <a:ea typeface="微软雅黑" panose="020B0503020204020204" pitchFamily="34" charset="-122"/>
                </a:endParaRPr>
              </a:p>
            </p:txBody>
          </p:sp>
        </mc:Choice>
        <mc:Fallback xmlns="">
          <p:sp>
            <p:nvSpPr>
              <p:cNvPr id="5" name="文本框 1"/>
              <p:cNvSpPr txBox="1">
                <a:spLocks noRot="1" noChangeAspect="1" noMove="1" noResize="1" noEditPoints="1" noAdjustHandles="1" noChangeArrowheads="1" noChangeShapeType="1" noTextEdit="1"/>
              </p:cNvSpPr>
              <p:nvPr/>
            </p:nvSpPr>
            <p:spPr>
              <a:xfrm>
                <a:off x="254300" y="2488003"/>
                <a:ext cx="6939953" cy="874663"/>
              </a:xfrm>
              <a:prstGeom prst="rect">
                <a:avLst/>
              </a:prstGeom>
              <a:blipFill rotWithShape="0">
                <a:blip r:embed="rId2"/>
                <a:stretch>
                  <a:fillRect/>
                </a:stretch>
              </a:blipFill>
            </p:spPr>
            <p:txBody>
              <a:bodyPr/>
              <a:lstStyle/>
              <a:p>
                <a:r>
                  <a:rPr lang="zh-CN" altLang="en-US">
                    <a:noFill/>
                  </a:rPr>
                  <a:t> </a:t>
                </a:r>
                <a:endParaRPr lang="zh-CN" altLang="en-US">
                  <a:noFill/>
                </a:endParaRPr>
              </a:p>
            </p:txBody>
          </p:sp>
        </mc:Fallback>
      </mc:AlternateContent>
      <p:sp>
        <p:nvSpPr>
          <p:cNvPr id="6" name="矩形 5"/>
          <p:cNvSpPr/>
          <p:nvPr/>
        </p:nvSpPr>
        <p:spPr>
          <a:xfrm>
            <a:off x="189781" y="905635"/>
            <a:ext cx="4382219" cy="400110"/>
          </a:xfrm>
          <a:prstGeom prst="rect">
            <a:avLst/>
          </a:prstGeom>
        </p:spPr>
        <p:txBody>
          <a:bodyPr wrap="square">
            <a:spAutoFit/>
          </a:bodyPr>
          <a:lstStyle/>
          <a:p>
            <a:pPr algn="ctr"/>
            <a:r>
              <a:rPr lang="en-US" altLang="zh-CN" sz="2000" dirty="0">
                <a:latin typeface="+mn-ea"/>
              </a:rPr>
              <a:t>y=1</a:t>
            </a:r>
            <a:r>
              <a:rPr lang="zh-CN" altLang="en-US" sz="2000" dirty="0">
                <a:latin typeface="+mn-ea"/>
              </a:rPr>
              <a:t>发生的概率为</a:t>
            </a:r>
            <a:r>
              <a:rPr lang="en-US" altLang="zh-CN" sz="2000" dirty="0" err="1">
                <a:latin typeface="+mn-ea"/>
              </a:rPr>
              <a:t>p,y</a:t>
            </a:r>
            <a:r>
              <a:rPr lang="en-US" altLang="zh-CN" sz="2000" dirty="0">
                <a:latin typeface="+mn-ea"/>
              </a:rPr>
              <a:t>=0</a:t>
            </a:r>
            <a:r>
              <a:rPr lang="zh-CN" altLang="en-US" sz="2000" dirty="0">
                <a:latin typeface="+mn-ea"/>
              </a:rPr>
              <a:t>的概率为</a:t>
            </a:r>
            <a:r>
              <a:rPr lang="en-US" altLang="zh-CN" sz="2000" dirty="0">
                <a:latin typeface="+mn-ea"/>
              </a:rPr>
              <a:t>1-p</a:t>
            </a:r>
            <a:endParaRPr lang="zh-CN" altLang="en-US" sz="2000" dirty="0">
              <a:latin typeface="+mn-ea"/>
            </a:endParaRPr>
          </a:p>
        </p:txBody>
      </p:sp>
      <p:sp>
        <p:nvSpPr>
          <p:cNvPr id="7" name="矩形 6"/>
          <p:cNvSpPr/>
          <p:nvPr/>
        </p:nvSpPr>
        <p:spPr>
          <a:xfrm>
            <a:off x="107829" y="2051528"/>
            <a:ext cx="5197417" cy="369332"/>
          </a:xfrm>
          <a:prstGeom prst="rect">
            <a:avLst/>
          </a:prstGeom>
        </p:spPr>
        <p:txBody>
          <a:bodyPr wrap="square">
            <a:spAutoFit/>
          </a:bodyPr>
          <a:lstStyle/>
          <a:p>
            <a:pPr algn="ctr"/>
            <a:r>
              <a:rPr lang="zh-CN" altLang="en-US" b="1" dirty="0">
                <a:latin typeface="+mn-ea"/>
              </a:rPr>
              <a:t>贝努利分布：</a:t>
            </a:r>
            <a:r>
              <a:rPr lang="en-US" altLang="zh-CN" dirty="0">
                <a:latin typeface="+mn-ea"/>
              </a:rPr>
              <a:t>n</a:t>
            </a:r>
            <a:r>
              <a:rPr lang="zh-CN" altLang="en-US" dirty="0">
                <a:latin typeface="+mn-ea"/>
              </a:rPr>
              <a:t>次独立随机试验</a:t>
            </a:r>
            <a:r>
              <a:rPr lang="en-US" altLang="zh-CN" dirty="0">
                <a:latin typeface="+mn-ea"/>
              </a:rPr>
              <a:t>,</a:t>
            </a:r>
            <a:r>
              <a:rPr lang="zh-CN" altLang="en-US" dirty="0">
                <a:latin typeface="+mn-ea"/>
              </a:rPr>
              <a:t>发生</a:t>
            </a:r>
            <a:r>
              <a:rPr lang="en-US" altLang="zh-CN" dirty="0">
                <a:latin typeface="+mn-ea"/>
              </a:rPr>
              <a:t>y</a:t>
            </a:r>
            <a:r>
              <a:rPr lang="zh-CN" altLang="en-US" dirty="0">
                <a:latin typeface="+mn-ea"/>
              </a:rPr>
              <a:t>次的概率</a:t>
            </a:r>
          </a:p>
        </p:txBody>
      </p:sp>
      <mc:AlternateContent xmlns:mc="http://schemas.openxmlformats.org/markup-compatibility/2006" xmlns:a14="http://schemas.microsoft.com/office/drawing/2010/main">
        <mc:Choice Requires="a14">
          <p:sp>
            <p:nvSpPr>
              <p:cNvPr id="8" name="矩形 7"/>
              <p:cNvSpPr/>
              <p:nvPr/>
            </p:nvSpPr>
            <p:spPr>
              <a:xfrm>
                <a:off x="254300" y="4674773"/>
                <a:ext cx="6541296" cy="400110"/>
              </a:xfrm>
              <a:prstGeom prst="rect">
                <a:avLst/>
              </a:prstGeom>
            </p:spPr>
            <p:txBody>
              <a:bodyPr wrap="square">
                <a:spAutoFit/>
              </a:bodyPr>
              <a:lstStyle/>
              <a:p>
                <a:r>
                  <a:rPr lang="zh-CN" altLang="en-US" sz="2000" b="1" dirty="0">
                    <a:latin typeface="+mn-ea"/>
                  </a:rPr>
                  <a:t>泊松分布：</a:t>
                </a:r>
                <a:r>
                  <a:rPr lang="zh-CN" altLang="en-US" sz="2000" dirty="0">
                    <a:latin typeface="+mn-ea"/>
                  </a:rPr>
                  <a:t>单位时间</a:t>
                </a:r>
                <a14:m>
                  <m:oMath xmlns:m="http://schemas.openxmlformats.org/officeDocument/2006/math">
                    <m:r>
                      <a:rPr lang="zh-CN" altLang="en-US" sz="2000" b="0" i="1" dirty="0">
                        <a:latin typeface="Cambria Math" panose="02040503050406030204" pitchFamily="18" charset="0"/>
                      </a:rPr>
                      <m:t>平均</m:t>
                    </m:r>
                    <m:r>
                      <a:rPr lang="zh-CN" altLang="en-US" sz="2000" b="0" i="0" smtClean="0">
                        <a:latin typeface="Cambria Math" panose="02040503050406030204" pitchFamily="18" charset="0"/>
                      </a:rPr>
                      <m:t>发</m:t>
                    </m:r>
                    <m:r>
                      <a:rPr lang="zh-CN" altLang="en-US" sz="2000" b="0" i="1" smtClean="0">
                        <a:latin typeface="Cambria Math" panose="02040503050406030204" pitchFamily="18" charset="0"/>
                      </a:rPr>
                      <m:t>生</m:t>
                    </m:r>
                    <m:r>
                      <a:rPr lang="en-US" altLang="zh-CN" sz="2000" b="0" i="1" smtClean="0">
                        <a:latin typeface="Cambria Math" panose="02040503050406030204" pitchFamily="18" charset="0"/>
                      </a:rPr>
                      <m:t>𝜆</m:t>
                    </m:r>
                    <m:r>
                      <a:rPr lang="zh-CN" altLang="en-US" sz="2000" b="0" i="1" smtClean="0">
                        <a:latin typeface="Cambria Math" panose="02040503050406030204" pitchFamily="18" charset="0"/>
                      </a:rPr>
                      <m:t>次，</m:t>
                    </m:r>
                    <m:r>
                      <a:rPr lang="zh-CN" altLang="en-US" sz="2000" i="1">
                        <a:latin typeface="Cambria Math" panose="02040503050406030204" pitchFamily="18" charset="0"/>
                      </a:rPr>
                      <m:t>出现</m:t>
                    </m:r>
                  </m:oMath>
                </a14:m>
                <a:r>
                  <a:rPr lang="en-US" altLang="zh-CN" sz="2000" dirty="0">
                    <a:latin typeface="+mn-ea"/>
                  </a:rPr>
                  <a:t>y</a:t>
                </a:r>
                <a:r>
                  <a:rPr lang="zh-CN" altLang="en-US" sz="2000" dirty="0">
                    <a:latin typeface="+mn-ea"/>
                  </a:rPr>
                  <a:t>次的概率</a:t>
                </a:r>
              </a:p>
            </p:txBody>
          </p:sp>
        </mc:Choice>
        <mc:Fallback xmlns="">
          <p:sp>
            <p:nvSpPr>
              <p:cNvPr id="8" name="矩形 7"/>
              <p:cNvSpPr>
                <a:spLocks noRot="1" noChangeAspect="1" noMove="1" noResize="1" noEditPoints="1" noAdjustHandles="1" noChangeArrowheads="1" noChangeShapeType="1" noTextEdit="1"/>
              </p:cNvSpPr>
              <p:nvPr/>
            </p:nvSpPr>
            <p:spPr>
              <a:xfrm>
                <a:off x="254300" y="4674773"/>
                <a:ext cx="6541296" cy="400110"/>
              </a:xfrm>
              <a:prstGeom prst="rect">
                <a:avLst/>
              </a:prstGeom>
              <a:blipFill rotWithShape="0">
                <a:blip r:embed="rId3"/>
                <a:stretch>
                  <a:fillRect l="-1025" t="-12308" b="-24615"/>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 name="矩形 11"/>
              <p:cNvSpPr/>
              <p:nvPr/>
            </p:nvSpPr>
            <p:spPr>
              <a:xfrm>
                <a:off x="283414" y="5028800"/>
                <a:ext cx="7962183" cy="1055032"/>
              </a:xfrm>
              <a:prstGeom prst="rect">
                <a:avLst/>
              </a:prstGeom>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r>
                        <a:rPr lang="en-US" altLang="zh-CN" i="1">
                          <a:solidFill>
                            <a:srgbClr val="0070C0"/>
                          </a:solidFill>
                          <a:latin typeface="Cambria Math" panose="02040503050406030204" pitchFamily="18" charset="0"/>
                          <a:ea typeface="微软雅黑" panose="020B0503020204020204" pitchFamily="34" charset="-122"/>
                        </a:rPr>
                        <m:t>𝑃𝑜𝑖𝑠𝑠𝑜𝑛</m:t>
                      </m:r>
                      <m:d>
                        <m:dPr>
                          <m:ctrlPr>
                            <a:rPr lang="en-US" altLang="zh-CN" i="1">
                              <a:solidFill>
                                <a:srgbClr val="0070C0"/>
                              </a:solidFill>
                              <a:latin typeface="Cambria Math" panose="02040503050406030204" pitchFamily="18" charset="0"/>
                              <a:ea typeface="微软雅黑" panose="020B0503020204020204" pitchFamily="34" charset="-122"/>
                            </a:rPr>
                          </m:ctrlPr>
                        </m:dPr>
                        <m:e>
                          <m:r>
                            <a:rPr lang="en-US" altLang="zh-CN" i="1">
                              <a:solidFill>
                                <a:srgbClr val="0070C0"/>
                              </a:solidFill>
                              <a:latin typeface="Cambria Math" panose="02040503050406030204" pitchFamily="18" charset="0"/>
                              <a:ea typeface="微软雅黑" panose="020B0503020204020204" pitchFamily="34" charset="-122"/>
                            </a:rPr>
                            <m:t>𝑦</m:t>
                          </m:r>
                          <m:r>
                            <a:rPr lang="en-US" altLang="zh-CN" i="1">
                              <a:solidFill>
                                <a:srgbClr val="0070C0"/>
                              </a:solidFill>
                              <a:latin typeface="Cambria Math" panose="02040503050406030204" pitchFamily="18" charset="0"/>
                              <a:ea typeface="微软雅黑" panose="020B0503020204020204" pitchFamily="34" charset="-122"/>
                            </a:rPr>
                            <m:t>;</m:t>
                          </m:r>
                          <m:r>
                            <a:rPr lang="en-US" altLang="zh-CN" i="1">
                              <a:solidFill>
                                <a:srgbClr val="0070C0"/>
                              </a:solidFill>
                              <a:latin typeface="Cambria Math" panose="02040503050406030204" pitchFamily="18" charset="0"/>
                              <a:ea typeface="微软雅黑" panose="020B0503020204020204" pitchFamily="34" charset="-122"/>
                            </a:rPr>
                            <m:t>𝜆</m:t>
                          </m:r>
                        </m:e>
                      </m:d>
                      <m:r>
                        <a:rPr lang="en-US" altLang="zh-CN" i="1">
                          <a:solidFill>
                            <a:srgbClr val="0070C0"/>
                          </a:solidFill>
                          <a:latin typeface="Cambria Math" panose="02040503050406030204" pitchFamily="18" charset="0"/>
                          <a:ea typeface="微软雅黑" panose="020B0503020204020204" pitchFamily="34" charset="-122"/>
                        </a:rPr>
                        <m:t>=</m:t>
                      </m:r>
                      <m:limLow>
                        <m:limLowPr>
                          <m:ctrlPr>
                            <a:rPr lang="en-US" altLang="zh-CN" i="1">
                              <a:solidFill>
                                <a:srgbClr val="0070C0"/>
                              </a:solidFill>
                              <a:latin typeface="Cambria Math" panose="02040503050406030204" pitchFamily="18" charset="0"/>
                              <a:ea typeface="微软雅黑" panose="020B0503020204020204" pitchFamily="34" charset="-122"/>
                            </a:rPr>
                          </m:ctrlPr>
                        </m:limLowPr>
                        <m:e>
                          <m:r>
                            <m:rPr>
                              <m:sty m:val="p"/>
                            </m:rPr>
                            <a:rPr lang="en-US" altLang="zh-CN">
                              <a:solidFill>
                                <a:srgbClr val="0070C0"/>
                              </a:solidFill>
                              <a:latin typeface="Cambria Math" panose="02040503050406030204" pitchFamily="18" charset="0"/>
                              <a:ea typeface="微软雅黑" panose="020B0503020204020204" pitchFamily="34" charset="-122"/>
                            </a:rPr>
                            <m:t>lim</m:t>
                          </m:r>
                        </m:e>
                        <m:lim>
                          <m:r>
                            <a:rPr lang="en-US" altLang="zh-CN" i="1">
                              <a:solidFill>
                                <a:srgbClr val="0070C0"/>
                              </a:solidFill>
                              <a:latin typeface="Cambria Math" panose="02040503050406030204" pitchFamily="18" charset="0"/>
                              <a:ea typeface="微软雅黑" panose="020B0503020204020204" pitchFamily="34" charset="-122"/>
                            </a:rPr>
                            <m:t>𝑛</m:t>
                          </m:r>
                          <m:r>
                            <a:rPr lang="en-US" altLang="zh-CN" i="1">
                              <a:solidFill>
                                <a:srgbClr val="0070C0"/>
                              </a:solidFill>
                              <a:latin typeface="Cambria Math" panose="02040503050406030204" pitchFamily="18" charset="0"/>
                              <a:ea typeface="微软雅黑" panose="020B0503020204020204" pitchFamily="34" charset="-122"/>
                            </a:rPr>
                            <m:t>→∞,</m:t>
                          </m:r>
                          <m:r>
                            <a:rPr lang="en-US" altLang="zh-CN" i="1">
                              <a:solidFill>
                                <a:srgbClr val="0070C0"/>
                              </a:solidFill>
                              <a:latin typeface="Cambria Math" panose="02040503050406030204" pitchFamily="18" charset="0"/>
                              <a:ea typeface="微软雅黑" panose="020B0503020204020204" pitchFamily="34" charset="-122"/>
                            </a:rPr>
                            <m:t>𝑝</m:t>
                          </m:r>
                          <m:r>
                            <a:rPr lang="en-US" altLang="zh-CN" i="1">
                              <a:solidFill>
                                <a:srgbClr val="0070C0"/>
                              </a:solidFill>
                              <a:latin typeface="Cambria Math" panose="02040503050406030204" pitchFamily="18" charset="0"/>
                              <a:ea typeface="微软雅黑" panose="020B0503020204020204" pitchFamily="34" charset="-122"/>
                            </a:rPr>
                            <m:t>→0</m:t>
                          </m:r>
                        </m:lim>
                      </m:limLow>
                      <m:r>
                        <a:rPr lang="en-US" altLang="zh-CN" i="1">
                          <a:solidFill>
                            <a:srgbClr val="0070C0"/>
                          </a:solidFill>
                          <a:latin typeface="Cambria Math" panose="02040503050406030204" pitchFamily="18" charset="0"/>
                          <a:ea typeface="微软雅黑" panose="020B0503020204020204" pitchFamily="34" charset="-122"/>
                        </a:rPr>
                        <m:t>𝐵𝑒𝑟𝑛𝑜𝑢𝑙𝑙𝑖</m:t>
                      </m:r>
                      <m:d>
                        <m:dPr>
                          <m:ctrlPr>
                            <a:rPr lang="en-US" altLang="zh-CN" i="1">
                              <a:solidFill>
                                <a:srgbClr val="0070C0"/>
                              </a:solidFill>
                              <a:latin typeface="Cambria Math" panose="02040503050406030204" pitchFamily="18" charset="0"/>
                              <a:ea typeface="微软雅黑" panose="020B0503020204020204" pitchFamily="34" charset="-122"/>
                            </a:rPr>
                          </m:ctrlPr>
                        </m:dPr>
                        <m:e>
                          <m:r>
                            <a:rPr lang="en-US" altLang="zh-CN" i="1">
                              <a:solidFill>
                                <a:srgbClr val="0070C0"/>
                              </a:solidFill>
                              <a:latin typeface="Cambria Math" panose="02040503050406030204" pitchFamily="18" charset="0"/>
                              <a:ea typeface="微软雅黑" panose="020B0503020204020204" pitchFamily="34" charset="-122"/>
                            </a:rPr>
                            <m:t>𝑦</m:t>
                          </m:r>
                          <m:r>
                            <a:rPr lang="en-US" altLang="zh-CN" i="1">
                              <a:solidFill>
                                <a:srgbClr val="0070C0"/>
                              </a:solidFill>
                              <a:latin typeface="Cambria Math" panose="02040503050406030204" pitchFamily="18" charset="0"/>
                              <a:ea typeface="微软雅黑" panose="020B0503020204020204" pitchFamily="34" charset="-122"/>
                            </a:rPr>
                            <m:t>;</m:t>
                          </m:r>
                          <m:r>
                            <a:rPr lang="en-US" altLang="zh-CN" i="1">
                              <a:solidFill>
                                <a:srgbClr val="0070C0"/>
                              </a:solidFill>
                              <a:latin typeface="Cambria Math" panose="02040503050406030204" pitchFamily="18" charset="0"/>
                              <a:ea typeface="微软雅黑" panose="020B0503020204020204" pitchFamily="34" charset="-122"/>
                            </a:rPr>
                            <m:t>𝑛</m:t>
                          </m:r>
                          <m:r>
                            <a:rPr lang="en-US" altLang="zh-CN" i="1">
                              <a:solidFill>
                                <a:srgbClr val="0070C0"/>
                              </a:solidFill>
                              <a:latin typeface="Cambria Math" panose="02040503050406030204" pitchFamily="18" charset="0"/>
                              <a:ea typeface="微软雅黑" panose="020B0503020204020204" pitchFamily="34" charset="-122"/>
                            </a:rPr>
                            <m:t>,</m:t>
                          </m:r>
                          <m:r>
                            <a:rPr lang="en-US" altLang="zh-CN" i="1">
                              <a:solidFill>
                                <a:srgbClr val="0070C0"/>
                              </a:solidFill>
                              <a:latin typeface="Cambria Math" panose="02040503050406030204" pitchFamily="18" charset="0"/>
                              <a:ea typeface="微软雅黑" panose="020B0503020204020204" pitchFamily="34" charset="-122"/>
                            </a:rPr>
                            <m:t>𝑝</m:t>
                          </m:r>
                          <m:r>
                            <a:rPr lang="en-US" altLang="zh-CN" i="1">
                              <a:solidFill>
                                <a:srgbClr val="0070C0"/>
                              </a:solidFill>
                              <a:latin typeface="Cambria Math" panose="02040503050406030204" pitchFamily="18" charset="0"/>
                              <a:ea typeface="微软雅黑" panose="020B0503020204020204" pitchFamily="34" charset="-122"/>
                            </a:rPr>
                            <m:t>=</m:t>
                          </m:r>
                          <m:f>
                            <m:fPr>
                              <m:ctrlPr>
                                <a:rPr lang="en-US" altLang="zh-CN" i="1">
                                  <a:solidFill>
                                    <a:srgbClr val="0070C0"/>
                                  </a:solidFill>
                                  <a:latin typeface="Cambria Math" panose="02040503050406030204" pitchFamily="18" charset="0"/>
                                  <a:ea typeface="微软雅黑" panose="020B0503020204020204" pitchFamily="34" charset="-122"/>
                                </a:rPr>
                              </m:ctrlPr>
                            </m:fPr>
                            <m:num>
                              <m:r>
                                <a:rPr lang="en-US" altLang="zh-CN" i="1">
                                  <a:solidFill>
                                    <a:srgbClr val="0070C0"/>
                                  </a:solidFill>
                                  <a:latin typeface="Cambria Math" panose="02040503050406030204" pitchFamily="18" charset="0"/>
                                  <a:ea typeface="微软雅黑" panose="020B0503020204020204" pitchFamily="34" charset="-122"/>
                                </a:rPr>
                                <m:t>𝜆</m:t>
                              </m:r>
                            </m:num>
                            <m:den>
                              <m:r>
                                <a:rPr lang="en-US" altLang="zh-CN" i="1">
                                  <a:solidFill>
                                    <a:srgbClr val="0070C0"/>
                                  </a:solidFill>
                                  <a:latin typeface="Cambria Math" panose="02040503050406030204" pitchFamily="18" charset="0"/>
                                  <a:ea typeface="微软雅黑" panose="020B0503020204020204" pitchFamily="34" charset="-122"/>
                                </a:rPr>
                                <m:t>𝑛</m:t>
                              </m:r>
                            </m:den>
                          </m:f>
                        </m:e>
                      </m:d>
                      <m:r>
                        <a:rPr lang="en-US" altLang="zh-CN" i="1">
                          <a:solidFill>
                            <a:srgbClr val="0070C0"/>
                          </a:solidFill>
                          <a:latin typeface="Cambria Math" panose="02040503050406030204" pitchFamily="18" charset="0"/>
                          <a:ea typeface="微软雅黑" panose="020B0503020204020204" pitchFamily="34" charset="-122"/>
                        </a:rPr>
                        <m:t>=</m:t>
                      </m:r>
                      <m:f>
                        <m:fPr>
                          <m:ctrlPr>
                            <a:rPr lang="en-US" altLang="zh-CN" i="1">
                              <a:solidFill>
                                <a:srgbClr val="0070C0"/>
                              </a:solidFill>
                              <a:latin typeface="Cambria Math" panose="02040503050406030204" pitchFamily="18" charset="0"/>
                              <a:ea typeface="微软雅黑" panose="020B0503020204020204" pitchFamily="34" charset="-122"/>
                            </a:rPr>
                          </m:ctrlPr>
                        </m:fPr>
                        <m:num>
                          <m:sSup>
                            <m:sSupPr>
                              <m:ctrlPr>
                                <a:rPr lang="en-US" altLang="zh-CN" i="1">
                                  <a:solidFill>
                                    <a:srgbClr val="0070C0"/>
                                  </a:solidFill>
                                  <a:latin typeface="Cambria Math" panose="02040503050406030204" pitchFamily="18" charset="0"/>
                                  <a:ea typeface="微软雅黑" panose="020B0503020204020204" pitchFamily="34" charset="-122"/>
                                </a:rPr>
                              </m:ctrlPr>
                            </m:sSupPr>
                            <m:e>
                              <m:r>
                                <a:rPr lang="en-US" altLang="zh-CN" i="1">
                                  <a:solidFill>
                                    <a:srgbClr val="0070C0"/>
                                  </a:solidFill>
                                  <a:latin typeface="Cambria Math" panose="02040503050406030204" pitchFamily="18" charset="0"/>
                                  <a:ea typeface="微软雅黑" panose="020B0503020204020204" pitchFamily="34" charset="-122"/>
                                </a:rPr>
                                <m:t>𝑒</m:t>
                              </m:r>
                            </m:e>
                            <m:sup>
                              <m:r>
                                <a:rPr lang="en-US" altLang="zh-CN" i="1">
                                  <a:solidFill>
                                    <a:srgbClr val="0070C0"/>
                                  </a:solidFill>
                                  <a:latin typeface="Cambria Math" panose="02040503050406030204" pitchFamily="18" charset="0"/>
                                  <a:ea typeface="微软雅黑" panose="020B0503020204020204" pitchFamily="34" charset="-122"/>
                                </a:rPr>
                                <m:t>−</m:t>
                              </m:r>
                              <m:r>
                                <a:rPr lang="en-US" altLang="zh-CN" i="1">
                                  <a:solidFill>
                                    <a:srgbClr val="0070C0"/>
                                  </a:solidFill>
                                  <a:latin typeface="Cambria Math" panose="02040503050406030204" pitchFamily="18" charset="0"/>
                                  <a:ea typeface="微软雅黑" panose="020B0503020204020204" pitchFamily="34" charset="-122"/>
                                </a:rPr>
                                <m:t>𝜆</m:t>
                              </m:r>
                            </m:sup>
                          </m:sSup>
                          <m:sSup>
                            <m:sSupPr>
                              <m:ctrlPr>
                                <a:rPr lang="en-US" altLang="zh-CN" i="1">
                                  <a:solidFill>
                                    <a:srgbClr val="0070C0"/>
                                  </a:solidFill>
                                  <a:latin typeface="Cambria Math" panose="02040503050406030204" pitchFamily="18" charset="0"/>
                                  <a:ea typeface="微软雅黑" panose="020B0503020204020204" pitchFamily="34" charset="-122"/>
                                </a:rPr>
                              </m:ctrlPr>
                            </m:sSupPr>
                            <m:e>
                              <m:r>
                                <a:rPr lang="en-US" altLang="zh-CN" i="1">
                                  <a:solidFill>
                                    <a:srgbClr val="0070C0"/>
                                  </a:solidFill>
                                  <a:latin typeface="Cambria Math" panose="02040503050406030204" pitchFamily="18" charset="0"/>
                                  <a:ea typeface="微软雅黑" panose="020B0503020204020204" pitchFamily="34" charset="-122"/>
                                </a:rPr>
                                <m:t>𝜆</m:t>
                              </m:r>
                            </m:e>
                            <m:sup>
                              <m:r>
                                <a:rPr lang="en-US" altLang="zh-CN" i="1">
                                  <a:solidFill>
                                    <a:srgbClr val="0070C0"/>
                                  </a:solidFill>
                                  <a:latin typeface="Cambria Math" panose="02040503050406030204" pitchFamily="18" charset="0"/>
                                  <a:ea typeface="微软雅黑" panose="020B0503020204020204" pitchFamily="34" charset="-122"/>
                                </a:rPr>
                                <m:t>𝑦</m:t>
                              </m:r>
                            </m:sup>
                          </m:sSup>
                        </m:num>
                        <m:den>
                          <m:r>
                            <a:rPr lang="en-US" altLang="zh-CN" i="1">
                              <a:solidFill>
                                <a:srgbClr val="0070C0"/>
                              </a:solidFill>
                              <a:latin typeface="Cambria Math" panose="02040503050406030204" pitchFamily="18" charset="0"/>
                              <a:ea typeface="微软雅黑" panose="020B0503020204020204" pitchFamily="34" charset="-122"/>
                            </a:rPr>
                            <m:t>𝑦</m:t>
                          </m:r>
                          <m:r>
                            <a:rPr lang="en-US" altLang="zh-CN" i="1">
                              <a:solidFill>
                                <a:srgbClr val="0070C0"/>
                              </a:solidFill>
                              <a:latin typeface="Cambria Math" panose="02040503050406030204" pitchFamily="18" charset="0"/>
                              <a:ea typeface="微软雅黑" panose="020B0503020204020204" pitchFamily="34" charset="-122"/>
                            </a:rPr>
                            <m:t>!</m:t>
                          </m:r>
                        </m:den>
                      </m:f>
                      <m:r>
                        <a:rPr lang="en-US" altLang="zh-CN" i="1">
                          <a:solidFill>
                            <a:srgbClr val="0070C0"/>
                          </a:solidFill>
                          <a:latin typeface="Cambria Math" panose="02040503050406030204" pitchFamily="18" charset="0"/>
                          <a:ea typeface="微软雅黑" panose="020B0503020204020204" pitchFamily="34" charset="-122"/>
                        </a:rPr>
                        <m:t>=</m:t>
                      </m:r>
                      <m:sSup>
                        <m:sSupPr>
                          <m:ctrlPr>
                            <a:rPr lang="en-US" altLang="zh-CN" i="1">
                              <a:solidFill>
                                <a:srgbClr val="0070C0"/>
                              </a:solidFill>
                              <a:latin typeface="Cambria Math" panose="02040503050406030204" pitchFamily="18" charset="0"/>
                              <a:ea typeface="微软雅黑" panose="020B0503020204020204" pitchFamily="34" charset="-122"/>
                            </a:rPr>
                          </m:ctrlPr>
                        </m:sSupPr>
                        <m:e>
                          <m:r>
                            <a:rPr lang="en-US" altLang="zh-CN" i="1">
                              <a:solidFill>
                                <a:srgbClr val="0070C0"/>
                              </a:solidFill>
                              <a:latin typeface="Cambria Math" panose="02040503050406030204" pitchFamily="18" charset="0"/>
                              <a:ea typeface="微软雅黑" panose="020B0503020204020204" pitchFamily="34" charset="-122"/>
                            </a:rPr>
                            <m:t>𝑒</m:t>
                          </m:r>
                        </m:e>
                        <m:sup>
                          <m:r>
                            <a:rPr lang="en-US" altLang="zh-CN" i="1">
                              <a:solidFill>
                                <a:srgbClr val="0070C0"/>
                              </a:solidFill>
                              <a:latin typeface="Cambria Math" panose="02040503050406030204" pitchFamily="18" charset="0"/>
                              <a:ea typeface="微软雅黑" panose="020B0503020204020204" pitchFamily="34" charset="-122"/>
                            </a:rPr>
                            <m:t>−</m:t>
                          </m:r>
                          <m:r>
                            <a:rPr lang="en-US" altLang="zh-CN" i="1">
                              <a:solidFill>
                                <a:srgbClr val="0070C0"/>
                              </a:solidFill>
                              <a:latin typeface="Cambria Math" panose="02040503050406030204" pitchFamily="18" charset="0"/>
                              <a:ea typeface="微软雅黑" panose="020B0503020204020204" pitchFamily="34" charset="-122"/>
                            </a:rPr>
                            <m:t>𝜆</m:t>
                          </m:r>
                        </m:sup>
                      </m:sSup>
                      <m:sSup>
                        <m:sSupPr>
                          <m:ctrlPr>
                            <a:rPr lang="en-US" altLang="zh-CN" i="1">
                              <a:solidFill>
                                <a:srgbClr val="0070C0"/>
                              </a:solidFill>
                              <a:latin typeface="Cambria Math" panose="02040503050406030204" pitchFamily="18" charset="0"/>
                              <a:ea typeface="微软雅黑" panose="020B0503020204020204" pitchFamily="34" charset="-122"/>
                            </a:rPr>
                          </m:ctrlPr>
                        </m:sSupPr>
                        <m:e>
                          <m:r>
                            <a:rPr lang="en-US" altLang="zh-CN" i="1">
                              <a:solidFill>
                                <a:srgbClr val="0070C0"/>
                              </a:solidFill>
                              <a:latin typeface="Cambria Math" panose="02040503050406030204" pitchFamily="18" charset="0"/>
                              <a:ea typeface="微软雅黑" panose="020B0503020204020204" pitchFamily="34" charset="-122"/>
                            </a:rPr>
                            <m:t>𝜆</m:t>
                          </m:r>
                        </m:e>
                        <m:sup>
                          <m:r>
                            <a:rPr lang="en-US" altLang="zh-CN" i="1">
                              <a:solidFill>
                                <a:srgbClr val="0070C0"/>
                              </a:solidFill>
                              <a:latin typeface="Cambria Math" panose="02040503050406030204" pitchFamily="18" charset="0"/>
                              <a:ea typeface="微软雅黑" panose="020B0503020204020204" pitchFamily="34" charset="-122"/>
                            </a:rPr>
                            <m:t>𝑦</m:t>
                          </m:r>
                        </m:sup>
                      </m:sSup>
                      <m:r>
                        <m:rPr>
                          <m:sty m:val="p"/>
                        </m:rPr>
                        <a:rPr lang="en-US" altLang="zh-CN">
                          <a:solidFill>
                            <a:srgbClr val="0070C0"/>
                          </a:solidFill>
                          <a:latin typeface="Cambria Math" panose="02040503050406030204" pitchFamily="18" charset="0"/>
                          <a:ea typeface="微软雅黑" panose="020B0503020204020204" pitchFamily="34" charset="-122"/>
                        </a:rPr>
                        <m:t>Γ</m:t>
                      </m:r>
                      <m:r>
                        <a:rPr lang="en-US" altLang="zh-CN" i="1">
                          <a:solidFill>
                            <a:srgbClr val="0070C0"/>
                          </a:solidFill>
                          <a:latin typeface="Cambria Math" panose="02040503050406030204" pitchFamily="18" charset="0"/>
                          <a:ea typeface="微软雅黑" panose="020B0503020204020204" pitchFamily="34" charset="-122"/>
                        </a:rPr>
                        <m:t>(</m:t>
                      </m:r>
                      <m:r>
                        <a:rPr lang="en-US" altLang="zh-CN" i="1">
                          <a:solidFill>
                            <a:srgbClr val="0070C0"/>
                          </a:solidFill>
                          <a:latin typeface="Cambria Math" panose="02040503050406030204" pitchFamily="18" charset="0"/>
                          <a:ea typeface="微软雅黑" panose="020B0503020204020204" pitchFamily="34" charset="-122"/>
                        </a:rPr>
                        <m:t>𝑦</m:t>
                      </m:r>
                      <m:r>
                        <a:rPr lang="en-US" altLang="zh-CN" i="1">
                          <a:solidFill>
                            <a:srgbClr val="0070C0"/>
                          </a:solidFill>
                          <a:latin typeface="Cambria Math" panose="02040503050406030204" pitchFamily="18" charset="0"/>
                          <a:ea typeface="微软雅黑" panose="020B0503020204020204" pitchFamily="34" charset="-122"/>
                        </a:rPr>
                        <m:t>+1)</m:t>
                      </m:r>
                    </m:oMath>
                  </m:oMathPara>
                </a14:m>
                <a:endParaRPr lang="en-US" altLang="zh-CN" dirty="0">
                  <a:solidFill>
                    <a:srgbClr val="0070C0"/>
                  </a:solidFill>
                  <a:latin typeface="微软雅黑" panose="020B0503020204020204" pitchFamily="34" charset="-122"/>
                  <a:ea typeface="微软雅黑" panose="020B0503020204020204" pitchFamily="34" charset="-122"/>
                </a:endParaRPr>
              </a:p>
            </p:txBody>
          </p:sp>
        </mc:Choice>
        <mc:Fallback xmlns="">
          <p:sp>
            <p:nvSpPr>
              <p:cNvPr id="12" name="矩形 11"/>
              <p:cNvSpPr>
                <a:spLocks noRot="1" noChangeAspect="1" noMove="1" noResize="1" noEditPoints="1" noAdjustHandles="1" noChangeArrowheads="1" noChangeShapeType="1" noTextEdit="1"/>
              </p:cNvSpPr>
              <p:nvPr/>
            </p:nvSpPr>
            <p:spPr>
              <a:xfrm>
                <a:off x="283414" y="5028800"/>
                <a:ext cx="7962183" cy="1055032"/>
              </a:xfrm>
              <a:prstGeom prst="rect">
                <a:avLst/>
              </a:prstGeom>
              <a:blipFill rotWithShape="0">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3" name="矩形 12"/>
              <p:cNvSpPr/>
              <p:nvPr/>
            </p:nvSpPr>
            <p:spPr>
              <a:xfrm>
                <a:off x="189782" y="3796080"/>
                <a:ext cx="6349042" cy="506870"/>
              </a:xfrm>
              <a:prstGeom prst="rect">
                <a:avLst/>
              </a:prstGeom>
            </p:spPr>
            <p:txBody>
              <a:bodyPr wrap="square">
                <a:spAutoFit/>
              </a:bodyPr>
              <a:lstStyle/>
              <a:p>
                <a14:m>
                  <m:oMath xmlns:m="http://schemas.openxmlformats.org/officeDocument/2006/math">
                    <m:r>
                      <m:rPr>
                        <m:sty m:val="p"/>
                      </m:rPr>
                      <a:rPr lang="en-US" altLang="zh-CN">
                        <a:solidFill>
                          <a:srgbClr val="0070C0"/>
                        </a:solidFill>
                        <a:latin typeface="Cambria Math" panose="02040503050406030204" pitchFamily="18" charset="0"/>
                        <a:ea typeface="微软雅黑" panose="020B0503020204020204" pitchFamily="34" charset="-122"/>
                      </a:rPr>
                      <m:t>Γ</m:t>
                    </m:r>
                    <m:d>
                      <m:dPr>
                        <m:ctrlPr>
                          <a:rPr lang="en-US" altLang="zh-CN" i="1">
                            <a:solidFill>
                              <a:srgbClr val="0070C0"/>
                            </a:solidFill>
                            <a:latin typeface="Cambria Math" panose="02040503050406030204" pitchFamily="18" charset="0"/>
                            <a:ea typeface="微软雅黑" panose="020B0503020204020204" pitchFamily="34" charset="-122"/>
                          </a:rPr>
                        </m:ctrlPr>
                      </m:dPr>
                      <m:e>
                        <m:r>
                          <a:rPr lang="en-US" altLang="zh-CN" i="1">
                            <a:solidFill>
                              <a:srgbClr val="0070C0"/>
                            </a:solidFill>
                            <a:latin typeface="Cambria Math" panose="02040503050406030204" pitchFamily="18" charset="0"/>
                            <a:ea typeface="微软雅黑" panose="020B0503020204020204" pitchFamily="34" charset="-122"/>
                          </a:rPr>
                          <m:t>𝛼</m:t>
                        </m:r>
                      </m:e>
                    </m:d>
                    <m:r>
                      <a:rPr lang="en-US" altLang="zh-CN" i="1">
                        <a:solidFill>
                          <a:srgbClr val="0070C0"/>
                        </a:solidFill>
                        <a:latin typeface="Cambria Math" panose="02040503050406030204" pitchFamily="18" charset="0"/>
                        <a:ea typeface="微软雅黑" panose="020B0503020204020204" pitchFamily="34" charset="-122"/>
                      </a:rPr>
                      <m:t>=</m:t>
                    </m:r>
                    <m:nary>
                      <m:naryPr>
                        <m:ctrlPr>
                          <a:rPr lang="en-US" altLang="zh-CN" i="1">
                            <a:solidFill>
                              <a:srgbClr val="0070C0"/>
                            </a:solidFill>
                            <a:latin typeface="Cambria Math" panose="02040503050406030204" pitchFamily="18" charset="0"/>
                            <a:ea typeface="微软雅黑" panose="020B0503020204020204" pitchFamily="34" charset="-122"/>
                          </a:rPr>
                        </m:ctrlPr>
                      </m:naryPr>
                      <m:sub>
                        <m:r>
                          <a:rPr lang="en-US" altLang="zh-CN" i="1">
                            <a:solidFill>
                              <a:srgbClr val="0070C0"/>
                            </a:solidFill>
                            <a:latin typeface="Cambria Math" panose="02040503050406030204" pitchFamily="18" charset="0"/>
                            <a:ea typeface="微软雅黑" panose="020B0503020204020204" pitchFamily="34" charset="-122"/>
                          </a:rPr>
                          <m:t>0</m:t>
                        </m:r>
                      </m:sub>
                      <m:sup>
                        <m:r>
                          <a:rPr lang="en-US" altLang="zh-CN" i="1">
                            <a:solidFill>
                              <a:srgbClr val="0070C0"/>
                            </a:solidFill>
                            <a:latin typeface="Cambria Math" panose="02040503050406030204" pitchFamily="18" charset="0"/>
                            <a:ea typeface="微软雅黑" panose="020B0503020204020204" pitchFamily="34" charset="-122"/>
                          </a:rPr>
                          <m:t>∞</m:t>
                        </m:r>
                      </m:sup>
                      <m:e>
                        <m:sSup>
                          <m:sSupPr>
                            <m:ctrlPr>
                              <a:rPr lang="en-US" altLang="zh-CN" i="1">
                                <a:solidFill>
                                  <a:srgbClr val="0070C0"/>
                                </a:solidFill>
                                <a:latin typeface="Cambria Math" panose="02040503050406030204" pitchFamily="18" charset="0"/>
                                <a:ea typeface="微软雅黑" panose="020B0503020204020204" pitchFamily="34" charset="-122"/>
                              </a:rPr>
                            </m:ctrlPr>
                          </m:sSupPr>
                          <m:e>
                            <m:r>
                              <a:rPr lang="en-US" altLang="zh-CN" i="1">
                                <a:solidFill>
                                  <a:srgbClr val="0070C0"/>
                                </a:solidFill>
                                <a:latin typeface="Cambria Math" panose="02040503050406030204" pitchFamily="18" charset="0"/>
                                <a:ea typeface="微软雅黑" panose="020B0503020204020204" pitchFamily="34" charset="-122"/>
                              </a:rPr>
                              <m:t>𝑦</m:t>
                            </m:r>
                          </m:e>
                          <m:sup>
                            <m:r>
                              <a:rPr lang="en-US" altLang="zh-CN" i="1">
                                <a:solidFill>
                                  <a:srgbClr val="0070C0"/>
                                </a:solidFill>
                                <a:latin typeface="Cambria Math" panose="02040503050406030204" pitchFamily="18" charset="0"/>
                                <a:ea typeface="微软雅黑" panose="020B0503020204020204" pitchFamily="34" charset="-122"/>
                              </a:rPr>
                              <m:t>𝛼</m:t>
                            </m:r>
                            <m:r>
                              <a:rPr lang="en-US" altLang="zh-CN" i="1">
                                <a:solidFill>
                                  <a:srgbClr val="0070C0"/>
                                </a:solidFill>
                                <a:latin typeface="Cambria Math" panose="02040503050406030204" pitchFamily="18" charset="0"/>
                                <a:ea typeface="微软雅黑" panose="020B0503020204020204" pitchFamily="34" charset="-122"/>
                              </a:rPr>
                              <m:t>−1</m:t>
                            </m:r>
                          </m:sup>
                        </m:sSup>
                        <m:sSup>
                          <m:sSupPr>
                            <m:ctrlPr>
                              <a:rPr lang="en-US" altLang="zh-CN" i="1">
                                <a:solidFill>
                                  <a:srgbClr val="0070C0"/>
                                </a:solidFill>
                                <a:latin typeface="Cambria Math" panose="02040503050406030204" pitchFamily="18" charset="0"/>
                                <a:ea typeface="微软雅黑" panose="020B0503020204020204" pitchFamily="34" charset="-122"/>
                              </a:rPr>
                            </m:ctrlPr>
                          </m:sSupPr>
                          <m:e>
                            <m:r>
                              <a:rPr lang="en-US" altLang="zh-CN" i="1">
                                <a:solidFill>
                                  <a:srgbClr val="0070C0"/>
                                </a:solidFill>
                                <a:latin typeface="Cambria Math" panose="02040503050406030204" pitchFamily="18" charset="0"/>
                                <a:ea typeface="微软雅黑" panose="020B0503020204020204" pitchFamily="34" charset="-122"/>
                              </a:rPr>
                              <m:t>𝑒</m:t>
                            </m:r>
                          </m:e>
                          <m:sup>
                            <m:r>
                              <a:rPr lang="en-US" altLang="zh-CN" i="1">
                                <a:solidFill>
                                  <a:srgbClr val="0070C0"/>
                                </a:solidFill>
                                <a:latin typeface="Cambria Math" panose="02040503050406030204" pitchFamily="18" charset="0"/>
                                <a:ea typeface="微软雅黑" panose="020B0503020204020204" pitchFamily="34" charset="-122"/>
                              </a:rPr>
                              <m:t>−</m:t>
                            </m:r>
                            <m:r>
                              <a:rPr lang="en-US" altLang="zh-CN" i="1">
                                <a:solidFill>
                                  <a:srgbClr val="0070C0"/>
                                </a:solidFill>
                                <a:latin typeface="Cambria Math" panose="02040503050406030204" pitchFamily="18" charset="0"/>
                                <a:ea typeface="微软雅黑" panose="020B0503020204020204" pitchFamily="34" charset="-122"/>
                              </a:rPr>
                              <m:t>𝑦</m:t>
                            </m:r>
                          </m:sup>
                        </m:sSup>
                        <m:r>
                          <a:rPr lang="en-US" altLang="zh-CN" i="1">
                            <a:solidFill>
                              <a:srgbClr val="0070C0"/>
                            </a:solidFill>
                            <a:latin typeface="Cambria Math" panose="02040503050406030204" pitchFamily="18" charset="0"/>
                            <a:ea typeface="微软雅黑" panose="020B0503020204020204" pitchFamily="34" charset="-122"/>
                          </a:rPr>
                          <m:t>𝑑𝑦</m:t>
                        </m:r>
                      </m:e>
                    </m:nary>
                    <m:r>
                      <a:rPr lang="en-US" altLang="zh-CN" i="1">
                        <a:solidFill>
                          <a:srgbClr val="0070C0"/>
                        </a:solidFill>
                        <a:latin typeface="Cambria Math" panose="02040503050406030204" pitchFamily="18" charset="0"/>
                        <a:ea typeface="微软雅黑" panose="020B0503020204020204" pitchFamily="34" charset="-122"/>
                      </a:rPr>
                      <m:t> ,   </m:t>
                    </m:r>
                    <m:r>
                      <m:rPr>
                        <m:sty m:val="p"/>
                      </m:rPr>
                      <a:rPr lang="en-US" altLang="zh-CN">
                        <a:solidFill>
                          <a:srgbClr val="0070C0"/>
                        </a:solidFill>
                        <a:latin typeface="Cambria Math" panose="02040503050406030204" pitchFamily="18" charset="0"/>
                        <a:ea typeface="微软雅黑" panose="020B0503020204020204" pitchFamily="34" charset="-122"/>
                      </a:rPr>
                      <m:t>Γ</m:t>
                    </m:r>
                    <m:d>
                      <m:dPr>
                        <m:ctrlPr>
                          <a:rPr lang="en-US" altLang="zh-CN" i="1">
                            <a:solidFill>
                              <a:srgbClr val="0070C0"/>
                            </a:solidFill>
                            <a:latin typeface="Cambria Math" panose="02040503050406030204" pitchFamily="18" charset="0"/>
                            <a:ea typeface="微软雅黑" panose="020B0503020204020204" pitchFamily="34" charset="-122"/>
                          </a:rPr>
                        </m:ctrlPr>
                      </m:dPr>
                      <m:e>
                        <m:r>
                          <a:rPr lang="en-US" altLang="zh-CN" i="1">
                            <a:solidFill>
                              <a:srgbClr val="0070C0"/>
                            </a:solidFill>
                            <a:latin typeface="Cambria Math" panose="02040503050406030204" pitchFamily="18" charset="0"/>
                            <a:ea typeface="微软雅黑" panose="020B0503020204020204" pitchFamily="34" charset="-122"/>
                          </a:rPr>
                          <m:t>𝛼</m:t>
                        </m:r>
                        <m:r>
                          <a:rPr lang="en-US" altLang="zh-CN" i="1">
                            <a:solidFill>
                              <a:srgbClr val="0070C0"/>
                            </a:solidFill>
                            <a:latin typeface="Cambria Math" panose="02040503050406030204" pitchFamily="18" charset="0"/>
                            <a:ea typeface="微软雅黑" panose="020B0503020204020204" pitchFamily="34" charset="-122"/>
                          </a:rPr>
                          <m:t>+1</m:t>
                        </m:r>
                      </m:e>
                    </m:d>
                    <m:r>
                      <a:rPr lang="en-US" altLang="zh-CN" i="1">
                        <a:solidFill>
                          <a:srgbClr val="0070C0"/>
                        </a:solidFill>
                        <a:latin typeface="Cambria Math" panose="02040503050406030204" pitchFamily="18" charset="0"/>
                        <a:ea typeface="微软雅黑" panose="020B0503020204020204" pitchFamily="34" charset="-122"/>
                      </a:rPr>
                      <m:t>=</m:t>
                    </m:r>
                    <m:r>
                      <a:rPr lang="en-US" altLang="zh-CN" i="1">
                        <a:solidFill>
                          <a:srgbClr val="0070C0"/>
                        </a:solidFill>
                        <a:latin typeface="Cambria Math" panose="02040503050406030204" pitchFamily="18" charset="0"/>
                        <a:ea typeface="微软雅黑" panose="020B0503020204020204" pitchFamily="34" charset="-122"/>
                      </a:rPr>
                      <m:t>𝛼</m:t>
                    </m:r>
                    <m:r>
                      <m:rPr>
                        <m:sty m:val="p"/>
                      </m:rPr>
                      <a:rPr lang="en-US" altLang="zh-CN">
                        <a:solidFill>
                          <a:srgbClr val="0070C0"/>
                        </a:solidFill>
                        <a:latin typeface="Cambria Math" panose="02040503050406030204" pitchFamily="18" charset="0"/>
                        <a:ea typeface="微软雅黑" panose="020B0503020204020204" pitchFamily="34" charset="-122"/>
                      </a:rPr>
                      <m:t>Γ</m:t>
                    </m:r>
                    <m:d>
                      <m:dPr>
                        <m:ctrlPr>
                          <a:rPr lang="en-US" altLang="zh-CN" i="1">
                            <a:solidFill>
                              <a:srgbClr val="0070C0"/>
                            </a:solidFill>
                            <a:latin typeface="Cambria Math" panose="02040503050406030204" pitchFamily="18" charset="0"/>
                            <a:ea typeface="微软雅黑" panose="020B0503020204020204" pitchFamily="34" charset="-122"/>
                          </a:rPr>
                        </m:ctrlPr>
                      </m:dPr>
                      <m:e>
                        <m:r>
                          <a:rPr lang="en-US" altLang="zh-CN" i="1">
                            <a:solidFill>
                              <a:srgbClr val="0070C0"/>
                            </a:solidFill>
                            <a:latin typeface="Cambria Math" panose="02040503050406030204" pitchFamily="18" charset="0"/>
                            <a:ea typeface="微软雅黑" panose="020B0503020204020204" pitchFamily="34" charset="-122"/>
                          </a:rPr>
                          <m:t>𝛼</m:t>
                        </m:r>
                      </m:e>
                    </m:d>
                    <m:r>
                      <a:rPr lang="en-US" altLang="zh-CN" i="1">
                        <a:solidFill>
                          <a:srgbClr val="0070C0"/>
                        </a:solidFill>
                        <a:latin typeface="Cambria Math" panose="02040503050406030204" pitchFamily="18" charset="0"/>
                        <a:ea typeface="微软雅黑" panose="020B0503020204020204" pitchFamily="34" charset="-122"/>
                      </a:rPr>
                      <m:t>=</m:t>
                    </m:r>
                    <m:r>
                      <a:rPr lang="en-US" altLang="zh-CN" i="1">
                        <a:solidFill>
                          <a:srgbClr val="0070C0"/>
                        </a:solidFill>
                        <a:latin typeface="Cambria Math" panose="02040503050406030204" pitchFamily="18" charset="0"/>
                        <a:ea typeface="微软雅黑" panose="020B0503020204020204" pitchFamily="34" charset="-122"/>
                      </a:rPr>
                      <m:t>𝛼</m:t>
                    </m:r>
                    <m:r>
                      <a:rPr lang="en-US" altLang="zh-CN" i="1">
                        <a:solidFill>
                          <a:srgbClr val="0070C0"/>
                        </a:solidFill>
                        <a:latin typeface="Cambria Math" panose="02040503050406030204" pitchFamily="18" charset="0"/>
                        <a:ea typeface="微软雅黑" panose="020B0503020204020204" pitchFamily="34" charset="-122"/>
                      </a:rPr>
                      <m:t>!</m:t>
                    </m:r>
                  </m:oMath>
                </a14:m>
                <a:r>
                  <a:rPr lang="en-US" altLang="zh-CN" i="1" dirty="0">
                    <a:solidFill>
                      <a:srgbClr val="0070C0"/>
                    </a:solidFill>
                    <a:latin typeface="Cambria Math" panose="02040503050406030204" pitchFamily="18" charset="0"/>
                    <a:ea typeface="微软雅黑" panose="020B0503020204020204" pitchFamily="34" charset="-122"/>
                  </a:rPr>
                  <a:t>,  </a:t>
                </a:r>
                <a14:m>
                  <m:oMath xmlns:m="http://schemas.openxmlformats.org/officeDocument/2006/math">
                    <m:r>
                      <m:rPr>
                        <m:sty m:val="p"/>
                      </m:rPr>
                      <a:rPr lang="en-US" altLang="zh-CN" dirty="0">
                        <a:solidFill>
                          <a:srgbClr val="0070C0"/>
                        </a:solidFill>
                        <a:latin typeface="Cambria Math" panose="02040503050406030204" pitchFamily="18" charset="0"/>
                        <a:ea typeface="微软雅黑" panose="020B0503020204020204" pitchFamily="34" charset="-122"/>
                      </a:rPr>
                      <m:t>Γ</m:t>
                    </m:r>
                    <m:d>
                      <m:dPr>
                        <m:ctrlPr>
                          <a:rPr lang="en-US" altLang="zh-CN" i="1" dirty="0">
                            <a:solidFill>
                              <a:srgbClr val="0070C0"/>
                            </a:solidFill>
                            <a:latin typeface="Cambria Math" panose="02040503050406030204" pitchFamily="18" charset="0"/>
                            <a:ea typeface="微软雅黑" panose="020B0503020204020204" pitchFamily="34" charset="-122"/>
                          </a:rPr>
                        </m:ctrlPr>
                      </m:dPr>
                      <m:e>
                        <m:f>
                          <m:fPr>
                            <m:ctrlPr>
                              <a:rPr lang="en-US" altLang="zh-CN" i="1" dirty="0">
                                <a:solidFill>
                                  <a:srgbClr val="0070C0"/>
                                </a:solidFill>
                                <a:latin typeface="Cambria Math" panose="02040503050406030204" pitchFamily="18" charset="0"/>
                                <a:ea typeface="微软雅黑" panose="020B0503020204020204" pitchFamily="34" charset="-122"/>
                              </a:rPr>
                            </m:ctrlPr>
                          </m:fPr>
                          <m:num>
                            <m:r>
                              <a:rPr lang="en-US" altLang="zh-CN" i="1" dirty="0">
                                <a:solidFill>
                                  <a:srgbClr val="0070C0"/>
                                </a:solidFill>
                                <a:latin typeface="Cambria Math" panose="02040503050406030204" pitchFamily="18" charset="0"/>
                                <a:ea typeface="微软雅黑" panose="020B0503020204020204" pitchFamily="34" charset="-122"/>
                              </a:rPr>
                              <m:t>1</m:t>
                            </m:r>
                          </m:num>
                          <m:den>
                            <m:r>
                              <a:rPr lang="en-US" altLang="zh-CN" i="1" dirty="0">
                                <a:solidFill>
                                  <a:srgbClr val="0070C0"/>
                                </a:solidFill>
                                <a:latin typeface="Cambria Math" panose="02040503050406030204" pitchFamily="18" charset="0"/>
                                <a:ea typeface="微软雅黑" panose="020B0503020204020204" pitchFamily="34" charset="-122"/>
                              </a:rPr>
                              <m:t>2</m:t>
                            </m:r>
                          </m:den>
                        </m:f>
                      </m:e>
                    </m:d>
                    <m:r>
                      <a:rPr lang="en-US" altLang="zh-CN" i="1" dirty="0">
                        <a:solidFill>
                          <a:srgbClr val="0070C0"/>
                        </a:solidFill>
                        <a:latin typeface="Cambria Math" panose="02040503050406030204" pitchFamily="18" charset="0"/>
                        <a:ea typeface="微软雅黑" panose="020B0503020204020204" pitchFamily="34" charset="-122"/>
                      </a:rPr>
                      <m:t>=</m:t>
                    </m:r>
                    <m:rad>
                      <m:radPr>
                        <m:degHide m:val="on"/>
                        <m:ctrlPr>
                          <a:rPr lang="en-US" altLang="zh-CN" i="1" dirty="0">
                            <a:solidFill>
                              <a:srgbClr val="0070C0"/>
                            </a:solidFill>
                            <a:latin typeface="Cambria Math" panose="02040503050406030204" pitchFamily="18" charset="0"/>
                            <a:ea typeface="微软雅黑" panose="020B0503020204020204" pitchFamily="34" charset="-122"/>
                          </a:rPr>
                        </m:ctrlPr>
                      </m:radPr>
                      <m:deg/>
                      <m:e>
                        <m:r>
                          <a:rPr lang="en-US" altLang="zh-CN" i="1" dirty="0">
                            <a:solidFill>
                              <a:srgbClr val="0070C0"/>
                            </a:solidFill>
                            <a:latin typeface="Cambria Math" panose="02040503050406030204" pitchFamily="18" charset="0"/>
                            <a:ea typeface="微软雅黑" panose="020B0503020204020204" pitchFamily="34" charset="-122"/>
                          </a:rPr>
                          <m:t>𝜋</m:t>
                        </m:r>
                      </m:e>
                    </m:rad>
                  </m:oMath>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189782" y="3796080"/>
                <a:ext cx="6349042" cy="506870"/>
              </a:xfrm>
              <a:prstGeom prst="rect">
                <a:avLst/>
              </a:prstGeom>
              <a:blipFill rotWithShape="0">
                <a:blip r:embed="rId5"/>
                <a:stretch>
                  <a:fillRect t="-95181" b="-151807"/>
                </a:stretch>
              </a:blipFill>
            </p:spPr>
            <p:txBody>
              <a:bodyPr/>
              <a:lstStyle/>
              <a:p>
                <a:r>
                  <a:rPr lang="zh-CN" altLang="en-US">
                    <a:noFill/>
                  </a:rPr>
                  <a:t> </a:t>
                </a:r>
                <a:endParaRPr lang="zh-CN" altLang="en-US">
                  <a:noFill/>
                </a:endParaRPr>
              </a:p>
            </p:txBody>
          </p:sp>
        </mc:Fallback>
      </mc:AlternateContent>
      <p:sp>
        <p:nvSpPr>
          <p:cNvPr id="14" name="矩形 13"/>
          <p:cNvSpPr/>
          <p:nvPr/>
        </p:nvSpPr>
        <p:spPr>
          <a:xfrm>
            <a:off x="6824710" y="3260709"/>
            <a:ext cx="2188676" cy="1200329"/>
          </a:xfrm>
          <a:prstGeom prst="rect">
            <a:avLst/>
          </a:prstGeom>
          <a:solidFill>
            <a:schemeClr val="accent6">
              <a:lumMod val="40000"/>
              <a:lumOff val="60000"/>
            </a:schemeClr>
          </a:solidFill>
        </p:spPr>
        <p:txBody>
          <a:bodyPr wrap="none">
            <a:spAutoFit/>
          </a:bodyPr>
          <a:lstStyle/>
          <a:p>
            <a:r>
              <a:rPr lang="en-US" altLang="zh-CN" dirty="0"/>
              <a:t>di  4*3*2</a:t>
            </a:r>
          </a:p>
          <a:p>
            <a:r>
              <a:rPr lang="en-US" altLang="zh-CN" dirty="0"/>
              <a:t>di </a:t>
            </a:r>
            <a:r>
              <a:rPr lang="en-US" altLang="zh-CN" dirty="0" err="1"/>
              <a:t>exp</a:t>
            </a:r>
            <a:r>
              <a:rPr lang="en-US" altLang="zh-CN" dirty="0"/>
              <a:t>(</a:t>
            </a:r>
            <a:r>
              <a:rPr lang="en-US" altLang="zh-CN" dirty="0" err="1"/>
              <a:t>lngamma</a:t>
            </a:r>
            <a:r>
              <a:rPr lang="en-US" altLang="zh-CN" dirty="0"/>
              <a:t>(5))</a:t>
            </a:r>
          </a:p>
          <a:p>
            <a:r>
              <a:rPr lang="en-US" altLang="zh-CN" dirty="0"/>
              <a:t>di </a:t>
            </a:r>
            <a:r>
              <a:rPr lang="en-US" altLang="zh-CN" dirty="0" err="1"/>
              <a:t>exp</a:t>
            </a:r>
            <a:r>
              <a:rPr lang="en-US" altLang="zh-CN" dirty="0"/>
              <a:t>(</a:t>
            </a:r>
            <a:r>
              <a:rPr lang="en-US" altLang="zh-CN" dirty="0" err="1"/>
              <a:t>lngamma</a:t>
            </a:r>
            <a:r>
              <a:rPr lang="en-US" altLang="zh-CN" dirty="0"/>
              <a:t>(0.5))</a:t>
            </a:r>
          </a:p>
          <a:p>
            <a:r>
              <a:rPr lang="en-US" altLang="zh-CN" dirty="0"/>
              <a:t>di   </a:t>
            </a:r>
            <a:r>
              <a:rPr lang="en-US" altLang="zh-CN" dirty="0" err="1"/>
              <a:t>sqrt</a:t>
            </a:r>
            <a:r>
              <a:rPr lang="en-US" altLang="zh-CN" dirty="0"/>
              <a:t>(_pi)</a:t>
            </a:r>
            <a:endParaRPr lang="zh-CN" altLang="en-US" dirty="0"/>
          </a:p>
        </p:txBody>
      </p:sp>
      <mc:AlternateContent xmlns:mc="http://schemas.openxmlformats.org/markup-compatibility/2006" xmlns:a14="http://schemas.microsoft.com/office/drawing/2010/main">
        <mc:Choice Requires="a14">
          <p:sp>
            <p:nvSpPr>
              <p:cNvPr id="15" name="矩形 14"/>
              <p:cNvSpPr/>
              <p:nvPr/>
            </p:nvSpPr>
            <p:spPr>
              <a:xfrm>
                <a:off x="283414" y="1439764"/>
                <a:ext cx="36215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srgbClr val="0070C0"/>
                          </a:solidFill>
                          <a:latin typeface="Cambria Math" panose="02040503050406030204" pitchFamily="18" charset="0"/>
                          <a:ea typeface="微软雅黑" panose="020B0503020204020204" pitchFamily="34" charset="-122"/>
                        </a:rPr>
                        <m:t>𝐵𝑒𝑟𝑛𝑜𝑢𝑙𝑙𝑖</m:t>
                      </m:r>
                      <m:d>
                        <m:dPr>
                          <m:ctrlPr>
                            <a:rPr lang="en-US" altLang="zh-CN" i="1">
                              <a:solidFill>
                                <a:srgbClr val="0070C0"/>
                              </a:solidFill>
                              <a:latin typeface="Cambria Math" panose="02040503050406030204" pitchFamily="18" charset="0"/>
                              <a:ea typeface="微软雅黑" panose="020B0503020204020204" pitchFamily="34" charset="-122"/>
                            </a:rPr>
                          </m:ctrlPr>
                        </m:dPr>
                        <m:e>
                          <m:r>
                            <a:rPr lang="en-US" altLang="zh-CN" i="1">
                              <a:solidFill>
                                <a:srgbClr val="0070C0"/>
                              </a:solidFill>
                              <a:latin typeface="Cambria Math" panose="02040503050406030204" pitchFamily="18" charset="0"/>
                              <a:ea typeface="微软雅黑" panose="020B0503020204020204" pitchFamily="34" charset="-122"/>
                            </a:rPr>
                            <m:t>𝑦</m:t>
                          </m:r>
                          <m:r>
                            <a:rPr lang="en-US" altLang="zh-CN" i="1">
                              <a:solidFill>
                                <a:srgbClr val="0070C0"/>
                              </a:solidFill>
                              <a:latin typeface="Cambria Math" panose="02040503050406030204" pitchFamily="18" charset="0"/>
                              <a:ea typeface="微软雅黑" panose="020B0503020204020204" pitchFamily="34" charset="-122"/>
                            </a:rPr>
                            <m:t>;1,</m:t>
                          </m:r>
                          <m:r>
                            <a:rPr lang="en-US" altLang="zh-CN" i="1">
                              <a:solidFill>
                                <a:srgbClr val="0070C0"/>
                              </a:solidFill>
                              <a:latin typeface="Cambria Math" panose="02040503050406030204" pitchFamily="18" charset="0"/>
                              <a:ea typeface="微软雅黑" panose="020B0503020204020204" pitchFamily="34" charset="-122"/>
                            </a:rPr>
                            <m:t>𝑝</m:t>
                          </m:r>
                        </m:e>
                      </m:d>
                      <m:r>
                        <a:rPr lang="en-US" altLang="zh-CN" i="1">
                          <a:solidFill>
                            <a:srgbClr val="0070C0"/>
                          </a:solidFill>
                          <a:latin typeface="Cambria Math" panose="02040503050406030204" pitchFamily="18" charset="0"/>
                          <a:ea typeface="微软雅黑" panose="020B0503020204020204" pitchFamily="34" charset="-122"/>
                        </a:rPr>
                        <m:t>=</m:t>
                      </m:r>
                      <m:sSup>
                        <m:sSupPr>
                          <m:ctrlPr>
                            <a:rPr lang="en-US" altLang="zh-CN" i="1">
                              <a:solidFill>
                                <a:srgbClr val="0070C0"/>
                              </a:solidFill>
                              <a:latin typeface="Cambria Math" panose="02040503050406030204" pitchFamily="18" charset="0"/>
                              <a:ea typeface="微软雅黑" panose="020B0503020204020204" pitchFamily="34" charset="-122"/>
                            </a:rPr>
                          </m:ctrlPr>
                        </m:sSupPr>
                        <m:e>
                          <m:r>
                            <a:rPr lang="en-US" altLang="zh-CN" i="1">
                              <a:solidFill>
                                <a:srgbClr val="0070C0"/>
                              </a:solidFill>
                              <a:latin typeface="Cambria Math" panose="02040503050406030204" pitchFamily="18" charset="0"/>
                              <a:ea typeface="微软雅黑" panose="020B0503020204020204" pitchFamily="34" charset="-122"/>
                            </a:rPr>
                            <m:t>𝑝</m:t>
                          </m:r>
                        </m:e>
                        <m:sup>
                          <m:r>
                            <a:rPr lang="en-US" altLang="zh-CN" i="1">
                              <a:solidFill>
                                <a:srgbClr val="0070C0"/>
                              </a:solidFill>
                              <a:latin typeface="Cambria Math" panose="02040503050406030204" pitchFamily="18" charset="0"/>
                              <a:ea typeface="微软雅黑" panose="020B0503020204020204" pitchFamily="34" charset="-122"/>
                            </a:rPr>
                            <m:t>𝑦</m:t>
                          </m:r>
                        </m:sup>
                      </m:sSup>
                      <m:sSup>
                        <m:sSupPr>
                          <m:ctrlPr>
                            <a:rPr lang="en-US" altLang="zh-CN" i="1">
                              <a:solidFill>
                                <a:srgbClr val="0070C0"/>
                              </a:solidFill>
                              <a:latin typeface="Cambria Math" panose="02040503050406030204" pitchFamily="18" charset="0"/>
                              <a:ea typeface="微软雅黑" panose="020B0503020204020204" pitchFamily="34" charset="-122"/>
                            </a:rPr>
                          </m:ctrlPr>
                        </m:sSupPr>
                        <m:e>
                          <m:d>
                            <m:dPr>
                              <m:ctrlPr>
                                <a:rPr lang="en-US" altLang="zh-CN" i="1">
                                  <a:solidFill>
                                    <a:srgbClr val="0070C0"/>
                                  </a:solidFill>
                                  <a:latin typeface="Cambria Math" panose="02040503050406030204" pitchFamily="18" charset="0"/>
                                  <a:ea typeface="微软雅黑" panose="020B0503020204020204" pitchFamily="34" charset="-122"/>
                                </a:rPr>
                              </m:ctrlPr>
                            </m:dPr>
                            <m:e>
                              <m:r>
                                <a:rPr lang="en-US" altLang="zh-CN" i="1">
                                  <a:solidFill>
                                    <a:srgbClr val="0070C0"/>
                                  </a:solidFill>
                                  <a:latin typeface="Cambria Math" panose="02040503050406030204" pitchFamily="18" charset="0"/>
                                  <a:ea typeface="微软雅黑" panose="020B0503020204020204" pitchFamily="34" charset="-122"/>
                                </a:rPr>
                                <m:t>1−</m:t>
                              </m:r>
                              <m:r>
                                <a:rPr lang="en-US" altLang="zh-CN" i="1">
                                  <a:solidFill>
                                    <a:srgbClr val="0070C0"/>
                                  </a:solidFill>
                                  <a:latin typeface="Cambria Math" panose="02040503050406030204" pitchFamily="18" charset="0"/>
                                  <a:ea typeface="微软雅黑" panose="020B0503020204020204" pitchFamily="34" charset="-122"/>
                                </a:rPr>
                                <m:t>𝑝</m:t>
                              </m:r>
                            </m:e>
                          </m:d>
                        </m:e>
                        <m:sup>
                          <m:r>
                            <a:rPr lang="en-US" altLang="zh-CN" i="1">
                              <a:solidFill>
                                <a:srgbClr val="0070C0"/>
                              </a:solidFill>
                              <a:latin typeface="Cambria Math" panose="02040503050406030204" pitchFamily="18" charset="0"/>
                              <a:ea typeface="微软雅黑" panose="020B0503020204020204" pitchFamily="34" charset="-122"/>
                            </a:rPr>
                            <m:t>1−</m:t>
                          </m:r>
                          <m:r>
                            <a:rPr lang="en-US" altLang="zh-CN" i="1">
                              <a:solidFill>
                                <a:srgbClr val="0070C0"/>
                              </a:solidFill>
                              <a:latin typeface="Cambria Math" panose="02040503050406030204" pitchFamily="18" charset="0"/>
                              <a:ea typeface="微软雅黑" panose="020B0503020204020204" pitchFamily="34" charset="-122"/>
                            </a:rPr>
                            <m:t>𝑦</m:t>
                          </m:r>
                        </m:sup>
                      </m:sSup>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283414" y="1439764"/>
                <a:ext cx="3621569" cy="369332"/>
              </a:xfrm>
              <a:prstGeom prst="rect">
                <a:avLst/>
              </a:prstGeom>
              <a:blipFill rotWithShape="0">
                <a:blip r:embed="rId6"/>
                <a:stretch>
                  <a:fillRect b="-6557"/>
                </a:stretch>
              </a:blipFill>
            </p:spPr>
            <p:txBody>
              <a:bodyPr/>
              <a:lstStyle/>
              <a:p>
                <a:r>
                  <a:rPr lang="zh-CN" altLang="en-US">
                    <a:noFill/>
                  </a:rPr>
                  <a:t> </a:t>
                </a:r>
                <a:endParaRPr lang="zh-CN" altLang="en-US">
                  <a:noFill/>
                </a:endParaRPr>
              </a:p>
            </p:txBody>
          </p:sp>
        </mc:Fallback>
      </mc:AlternateContent>
      <p:sp>
        <p:nvSpPr>
          <p:cNvPr id="16" name="矩形 15"/>
          <p:cNvSpPr/>
          <p:nvPr/>
        </p:nvSpPr>
        <p:spPr>
          <a:xfrm>
            <a:off x="5195535" y="1434409"/>
            <a:ext cx="3519577" cy="400110"/>
          </a:xfrm>
          <a:prstGeom prst="rect">
            <a:avLst/>
          </a:prstGeom>
          <a:solidFill>
            <a:srgbClr val="FFFF00"/>
          </a:solidFill>
        </p:spPr>
        <p:txBody>
          <a:bodyPr wrap="square">
            <a:spAutoFit/>
          </a:bodyPr>
          <a:lstStyle/>
          <a:p>
            <a:pPr algn="ctr"/>
            <a:r>
              <a:rPr lang="zh-CN" altLang="en-US" sz="2000" dirty="0">
                <a:latin typeface="+mn-ea"/>
              </a:rPr>
              <a:t>选择模型</a:t>
            </a:r>
            <a:r>
              <a:rPr lang="en-US" altLang="zh-CN" sz="2000" dirty="0" err="1">
                <a:latin typeface="+mn-ea"/>
              </a:rPr>
              <a:t>probit,logit</a:t>
            </a:r>
            <a:r>
              <a:rPr lang="en-US" altLang="zh-CN" sz="2000" dirty="0">
                <a:latin typeface="+mn-ea"/>
              </a:rPr>
              <a:t>,…</a:t>
            </a:r>
            <a:endParaRPr lang="zh-CN" altLang="en-US" sz="2000" dirty="0">
              <a:latin typeface="+mn-ea"/>
            </a:endParaRPr>
          </a:p>
        </p:txBody>
      </p:sp>
      <p:sp>
        <p:nvSpPr>
          <p:cNvPr id="17" name="矩形 16"/>
          <p:cNvSpPr/>
          <p:nvPr/>
        </p:nvSpPr>
        <p:spPr>
          <a:xfrm>
            <a:off x="6297283" y="5959141"/>
            <a:ext cx="2655718" cy="400110"/>
          </a:xfrm>
          <a:prstGeom prst="rect">
            <a:avLst/>
          </a:prstGeom>
          <a:solidFill>
            <a:srgbClr val="FFFF00"/>
          </a:solidFill>
        </p:spPr>
        <p:txBody>
          <a:bodyPr wrap="square">
            <a:spAutoFit/>
          </a:bodyPr>
          <a:lstStyle/>
          <a:p>
            <a:pPr algn="ctr"/>
            <a:r>
              <a:rPr lang="zh-CN" altLang="en-US" sz="2000" dirty="0">
                <a:latin typeface="+mn-ea"/>
              </a:rPr>
              <a:t>计数模型</a:t>
            </a:r>
            <a:r>
              <a:rPr lang="en-US" altLang="zh-CN" sz="2000" dirty="0" err="1">
                <a:latin typeface="+mn-ea"/>
              </a:rPr>
              <a:t>poisson</a:t>
            </a:r>
            <a:r>
              <a:rPr lang="en-US" altLang="zh-CN" sz="2000" dirty="0">
                <a:latin typeface="+mn-ea"/>
              </a:rPr>
              <a:t>,…</a:t>
            </a:r>
            <a:endParaRPr lang="zh-CN" altLang="en-US" sz="2000"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2" grpId="0"/>
      <p:bldP spid="13" grpId="0"/>
      <p:bldP spid="14" grpId="0" animBg="1"/>
      <p:bldP spid="15" grpId="0"/>
      <p:bldP spid="16" grpId="0" animBg="1"/>
      <p:bldP spid="17"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8881" y="651345"/>
            <a:ext cx="8549088" cy="1754326"/>
          </a:xfrm>
          <a:prstGeom prst="rect">
            <a:avLst/>
          </a:prstGeom>
          <a:noFill/>
        </p:spPr>
        <p:txBody>
          <a:bodyPr wrap="square" rtlCol="0">
            <a:spAutoFit/>
          </a:bodyPr>
          <a:lstStyle>
            <a:defPPr>
              <a:defRPr lang="zh-CN"/>
            </a:defPPr>
            <a:lvl1pPr algn="ctr">
              <a:lnSpc>
                <a:spcPct val="200000"/>
              </a:lnSpc>
              <a:defRPr sz="6000">
                <a:solidFill>
                  <a:srgbClr val="C00000"/>
                </a:solidFill>
                <a:latin typeface="微软雅黑" panose="020B0503020204020204" pitchFamily="34" charset="-122"/>
                <a:ea typeface="微软雅黑" panose="020B0503020204020204" pitchFamily="34" charset="-122"/>
                <a:cs typeface="+mj-cs"/>
              </a:defRPr>
            </a:lvl1pPr>
          </a:lstStyle>
          <a:p>
            <a:r>
              <a:rPr lang="zh-CN" altLang="en-US" sz="5400" dirty="0"/>
              <a:t>十、扩展回归模型案例</a:t>
            </a:r>
          </a:p>
        </p:txBody>
      </p:sp>
      <p:sp>
        <p:nvSpPr>
          <p:cNvPr id="3" name="页脚占位符 2"/>
          <p:cNvSpPr>
            <a:spLocks noGrp="1"/>
          </p:cNvSpPr>
          <p:nvPr>
            <p:ph type="ftr" sz="quarter" idx="11"/>
          </p:nvPr>
        </p:nvSpPr>
        <p:spPr/>
        <p:txBody>
          <a:bodyPr/>
          <a:lstStyle/>
          <a:p>
            <a:r>
              <a:rPr lang="zh-CN" altLang="en-US"/>
              <a:t>中国人民大学，陈传波</a:t>
            </a:r>
            <a:endParaRPr lang="zh-CN" altLang="en-US" dirty="0"/>
          </a:p>
        </p:txBody>
      </p:sp>
      <p:sp>
        <p:nvSpPr>
          <p:cNvPr id="4" name="日期占位符 3"/>
          <p:cNvSpPr>
            <a:spLocks noGrp="1"/>
          </p:cNvSpPr>
          <p:nvPr>
            <p:ph type="dt" sz="half" idx="10"/>
          </p:nvPr>
        </p:nvSpPr>
        <p:spPr/>
        <p:txBody>
          <a:bodyPr/>
          <a:lstStyle/>
          <a:p>
            <a:fld id="{399B345C-EB81-4514-B3BE-2AC6C2AF1F24}" type="datetime1">
              <a:rPr lang="zh-CN" altLang="en-US" smtClean="0"/>
              <a:t>2021/3/2</a:t>
            </a:fld>
            <a:endParaRPr lang="zh-CN" altLang="en-US"/>
          </a:p>
        </p:txBody>
      </p:sp>
      <p:sp>
        <p:nvSpPr>
          <p:cNvPr id="5" name="灯片编号占位符 4"/>
          <p:cNvSpPr>
            <a:spLocks noGrp="1"/>
          </p:cNvSpPr>
          <p:nvPr>
            <p:ph type="sldNum" sz="quarter" idx="12"/>
          </p:nvPr>
        </p:nvSpPr>
        <p:spPr/>
        <p:txBody>
          <a:bodyPr/>
          <a:lstStyle/>
          <a:p>
            <a:fld id="{830A7F27-03B8-4061-A296-0403CCA889D8}" type="slidenum">
              <a:rPr lang="zh-CN" altLang="en-US" smtClean="0"/>
              <a:t>190</a:t>
            </a:fld>
            <a:endParaRPr lang="zh-CN" altLang="en-US" dirty="0"/>
          </a:p>
        </p:txBody>
      </p:sp>
      <p:sp>
        <p:nvSpPr>
          <p:cNvPr id="6" name="文本框 1"/>
          <p:cNvSpPr txBox="1"/>
          <p:nvPr/>
        </p:nvSpPr>
        <p:spPr>
          <a:xfrm>
            <a:off x="1295040" y="2875002"/>
            <a:ext cx="6694098" cy="1308884"/>
          </a:xfrm>
          <a:prstGeom prst="rect">
            <a:avLst/>
          </a:prstGeom>
          <a:noFill/>
        </p:spPr>
        <p:txBody>
          <a:bodyPr wrap="square" rtlCol="0">
            <a:spAutoFit/>
          </a:bodyPr>
          <a:lstStyle/>
          <a:p>
            <a:pPr>
              <a:lnSpc>
                <a:spcPct val="150000"/>
              </a:lnSpc>
            </a:pPr>
            <a:r>
              <a:rPr lang="zh-CN" altLang="en-US" sz="2800" dirty="0">
                <a:solidFill>
                  <a:srgbClr val="0070C0"/>
                </a:solidFill>
                <a:latin typeface="微软雅黑" panose="020B0503020204020204" pitchFamily="34" charset="-122"/>
                <a:ea typeface="微软雅黑" panose="020B0503020204020204" pitchFamily="34" charset="-122"/>
                <a:cs typeface="+mj-cs"/>
              </a:rPr>
              <a:t>可应对内生变量、内生处理、内生样本选择、随机效应或多种情形的组合</a:t>
            </a:r>
            <a:endParaRPr lang="en-US" altLang="zh-CN" sz="2800" dirty="0">
              <a:solidFill>
                <a:srgbClr val="0070C0"/>
              </a:solidFill>
              <a:latin typeface="微软雅黑" panose="020B0503020204020204" pitchFamily="34" charset="-122"/>
              <a:ea typeface="微软雅黑" panose="020B0503020204020204" pitchFamily="34"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188E5CE-F230-4BD1-940F-85FCBCA58052}" type="datetime1">
              <a:rPr lang="zh-CN" altLang="en-US" smtClean="0"/>
              <a:t>2021/3/2</a:t>
            </a:fld>
            <a:endParaRPr lang="zh-CN" altLang="en-US"/>
          </a:p>
        </p:txBody>
      </p:sp>
      <p:sp>
        <p:nvSpPr>
          <p:cNvPr id="3" name="页脚占位符 2"/>
          <p:cNvSpPr>
            <a:spLocks noGrp="1"/>
          </p:cNvSpPr>
          <p:nvPr>
            <p:ph type="ftr" sz="quarter" idx="11"/>
          </p:nvPr>
        </p:nvSpPr>
        <p:spPr/>
        <p:txBody>
          <a:bodyPr/>
          <a:lstStyle/>
          <a:p>
            <a:r>
              <a:rPr lang="zh-CN" altLang="en-US"/>
              <a:t>中国人民大学，陈传波</a:t>
            </a:r>
          </a:p>
        </p:txBody>
      </p:sp>
      <p:pic>
        <p:nvPicPr>
          <p:cNvPr id="4" name="图片 3"/>
          <p:cNvPicPr>
            <a:picLocks noChangeAspect="1"/>
          </p:cNvPicPr>
          <p:nvPr/>
        </p:nvPicPr>
        <p:blipFill>
          <a:blip r:embed="rId2"/>
          <a:stretch>
            <a:fillRect/>
          </a:stretch>
        </p:blipFill>
        <p:spPr>
          <a:xfrm>
            <a:off x="368689" y="973442"/>
            <a:ext cx="7554357" cy="2635838"/>
          </a:xfrm>
          <a:prstGeom prst="rect">
            <a:avLst/>
          </a:prstGeom>
        </p:spPr>
      </p:pic>
      <p:pic>
        <p:nvPicPr>
          <p:cNvPr id="5" name="图片 4"/>
          <p:cNvPicPr>
            <a:picLocks noChangeAspect="1"/>
          </p:cNvPicPr>
          <p:nvPr/>
        </p:nvPicPr>
        <p:blipFill>
          <a:blip r:embed="rId3"/>
          <a:stretch>
            <a:fillRect/>
          </a:stretch>
        </p:blipFill>
        <p:spPr>
          <a:xfrm>
            <a:off x="457200" y="4791295"/>
            <a:ext cx="5143500" cy="2128660"/>
          </a:xfrm>
          <a:prstGeom prst="rect">
            <a:avLst/>
          </a:prstGeom>
        </p:spPr>
      </p:pic>
      <p:pic>
        <p:nvPicPr>
          <p:cNvPr id="6" name="图片 5"/>
          <p:cNvPicPr>
            <a:picLocks noChangeAspect="1"/>
          </p:cNvPicPr>
          <p:nvPr/>
        </p:nvPicPr>
        <p:blipFill>
          <a:blip r:embed="rId4"/>
          <a:stretch>
            <a:fillRect/>
          </a:stretch>
        </p:blipFill>
        <p:spPr>
          <a:xfrm>
            <a:off x="368689" y="4341652"/>
            <a:ext cx="7637959" cy="368779"/>
          </a:xfrm>
          <a:prstGeom prst="rect">
            <a:avLst/>
          </a:prstGeom>
        </p:spPr>
      </p:pic>
      <p:sp>
        <p:nvSpPr>
          <p:cNvPr id="7" name="矩形 6"/>
          <p:cNvSpPr/>
          <p:nvPr/>
        </p:nvSpPr>
        <p:spPr>
          <a:xfrm>
            <a:off x="1088727" y="60259"/>
            <a:ext cx="7261644" cy="584775"/>
          </a:xfrm>
          <a:prstGeom prst="rect">
            <a:avLst/>
          </a:prstGeom>
        </p:spPr>
        <p:txBody>
          <a:bodyPr wrap="square">
            <a:spAutoFit/>
          </a:bodyPr>
          <a:lstStyle/>
          <a:p>
            <a:pPr algn="ctr"/>
            <a:r>
              <a:rPr lang="en-US" altLang="zh-CN" sz="3200" dirty="0">
                <a:latin typeface="华文琥珀" panose="02010800040101010101" pitchFamily="2" charset="-122"/>
                <a:ea typeface="华文琥珀" panose="02010800040101010101" pitchFamily="2" charset="-122"/>
              </a:rPr>
              <a:t>ERM</a:t>
            </a:r>
            <a:r>
              <a:rPr lang="zh-CN" altLang="en-US" sz="3200" dirty="0">
                <a:latin typeface="华文琥珀" panose="02010800040101010101" pitchFamily="2" charset="-122"/>
                <a:ea typeface="华文琥珀" panose="02010800040101010101" pitchFamily="2" charset="-122"/>
              </a:rPr>
              <a:t>同时应对多种内生性的分析框架</a:t>
            </a:r>
          </a:p>
        </p:txBody>
      </p:sp>
      <p:pic>
        <p:nvPicPr>
          <p:cNvPr id="9" name="图片 8"/>
          <p:cNvPicPr>
            <a:picLocks noChangeAspect="1"/>
          </p:cNvPicPr>
          <p:nvPr/>
        </p:nvPicPr>
        <p:blipFill>
          <a:blip r:embed="rId5"/>
          <a:stretch>
            <a:fillRect/>
          </a:stretch>
        </p:blipFill>
        <p:spPr>
          <a:xfrm>
            <a:off x="3507155" y="2334472"/>
            <a:ext cx="4610302" cy="435729"/>
          </a:xfrm>
          <a:prstGeom prst="rect">
            <a:avLst/>
          </a:prstGeom>
          <a:solidFill>
            <a:srgbClr val="FFC000"/>
          </a:solidFill>
        </p:spPr>
      </p:pic>
      <p:pic>
        <p:nvPicPr>
          <p:cNvPr id="10" name="图片 9"/>
          <p:cNvPicPr>
            <a:picLocks noChangeAspect="1"/>
          </p:cNvPicPr>
          <p:nvPr/>
        </p:nvPicPr>
        <p:blipFill>
          <a:blip r:embed="rId6"/>
          <a:stretch>
            <a:fillRect/>
          </a:stretch>
        </p:blipFill>
        <p:spPr>
          <a:xfrm>
            <a:off x="3866914" y="3827395"/>
            <a:ext cx="5147690" cy="432579"/>
          </a:xfrm>
          <a:prstGeom prst="rect">
            <a:avLst/>
          </a:prstGeom>
        </p:spPr>
      </p:pic>
      <p:pic>
        <p:nvPicPr>
          <p:cNvPr id="11" name="图片 10"/>
          <p:cNvPicPr>
            <a:picLocks noChangeAspect="1"/>
          </p:cNvPicPr>
          <p:nvPr/>
        </p:nvPicPr>
        <p:blipFill>
          <a:blip r:embed="rId7"/>
          <a:stretch>
            <a:fillRect/>
          </a:stretch>
        </p:blipFill>
        <p:spPr>
          <a:xfrm>
            <a:off x="3866914" y="2851472"/>
            <a:ext cx="2493034" cy="95885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28650" y="6446268"/>
            <a:ext cx="2057400" cy="365125"/>
          </a:xfrm>
        </p:spPr>
        <p:txBody>
          <a:bodyPr/>
          <a:lstStyle/>
          <a:p>
            <a:fld id="{D25234D3-FA2C-457A-B7DA-A7A33498E534}" type="datetime1">
              <a:rPr lang="zh-CN" altLang="en-US" smtClean="0"/>
              <a:t>2021/3/2</a:t>
            </a:fld>
            <a:endParaRPr lang="zh-CN" altLang="en-US"/>
          </a:p>
        </p:txBody>
      </p:sp>
      <p:sp>
        <p:nvSpPr>
          <p:cNvPr id="3" name="页脚占位符 2"/>
          <p:cNvSpPr>
            <a:spLocks noGrp="1"/>
          </p:cNvSpPr>
          <p:nvPr>
            <p:ph type="ftr" sz="quarter" idx="11"/>
          </p:nvPr>
        </p:nvSpPr>
        <p:spPr/>
        <p:txBody>
          <a:bodyPr/>
          <a:lstStyle/>
          <a:p>
            <a:r>
              <a:rPr lang="zh-CN" altLang="en-US"/>
              <a:t>中国人民大学，陈传波</a:t>
            </a:r>
          </a:p>
        </p:txBody>
      </p:sp>
      <p:sp>
        <p:nvSpPr>
          <p:cNvPr id="6" name="矩形 5"/>
          <p:cNvSpPr/>
          <p:nvPr/>
        </p:nvSpPr>
        <p:spPr>
          <a:xfrm>
            <a:off x="0" y="192041"/>
            <a:ext cx="9144000" cy="646331"/>
          </a:xfrm>
          <a:prstGeom prst="rect">
            <a:avLst/>
          </a:prstGeom>
        </p:spPr>
        <p:txBody>
          <a:bodyPr wrap="square">
            <a:spAutoFit/>
          </a:bodyPr>
          <a:lstStyle/>
          <a:p>
            <a:pPr algn="ctr"/>
            <a:r>
              <a:rPr lang="zh-CN" altLang="en-US" sz="3600" b="1" dirty="0">
                <a:latin typeface="微软雅黑" panose="020B0503020204020204" pitchFamily="34" charset="-122"/>
                <a:ea typeface="微软雅黑" panose="020B0503020204020204" pitchFamily="34" charset="-122"/>
              </a:rPr>
              <a:t>瘦身计划的效果估计</a:t>
            </a:r>
            <a:endParaRPr lang="en-US" altLang="zh-CN" sz="3600" b="1" dirty="0">
              <a:latin typeface="微软雅黑" panose="020B0503020204020204" pitchFamily="34" charset="-122"/>
              <a:ea typeface="微软雅黑" panose="020B0503020204020204" pitchFamily="34" charset="-122"/>
            </a:endParaRPr>
          </a:p>
        </p:txBody>
      </p:sp>
      <p:sp>
        <p:nvSpPr>
          <p:cNvPr id="18" name="矩形 17"/>
          <p:cNvSpPr/>
          <p:nvPr/>
        </p:nvSpPr>
        <p:spPr>
          <a:xfrm>
            <a:off x="272531" y="3638180"/>
            <a:ext cx="3694261" cy="2400657"/>
          </a:xfrm>
          <a:prstGeom prst="rect">
            <a:avLst/>
          </a:prstGeom>
        </p:spPr>
        <p:txBody>
          <a:bodyPr wrap="square">
            <a:spAutoFit/>
          </a:bodyPr>
          <a:lstStyle/>
          <a:p>
            <a:pPr>
              <a:lnSpc>
                <a:spcPct val="150000"/>
              </a:lnSpc>
            </a:pPr>
            <a:r>
              <a:rPr lang="zh-CN" altLang="en-US" sz="2000" dirty="0">
                <a:latin typeface="黑体" panose="02010609060101010101" pitchFamily="49" charset="-122"/>
                <a:ea typeface="黑体" panose="02010609060101010101" pitchFamily="49" charset="-122"/>
              </a:rPr>
              <a:t>因变量是减重</a:t>
            </a:r>
            <a:r>
              <a:rPr lang="en-US" altLang="zh-CN" sz="2000" dirty="0" err="1">
                <a:latin typeface="黑体" panose="02010609060101010101" pitchFamily="49" charset="-122"/>
                <a:ea typeface="黑体" panose="02010609060101010101" pitchFamily="49" charset="-122"/>
              </a:rPr>
              <a:t>weightloss</a:t>
            </a:r>
            <a:endParaRPr lang="en-US" altLang="zh-CN" sz="2000" dirty="0">
              <a:latin typeface="黑体" panose="02010609060101010101" pitchFamily="49" charset="-122"/>
              <a:ea typeface="黑体" panose="02010609060101010101" pitchFamily="49" charset="-122"/>
            </a:endParaRPr>
          </a:p>
          <a:p>
            <a:pPr>
              <a:lnSpc>
                <a:spcPct val="150000"/>
              </a:lnSpc>
            </a:pPr>
            <a:r>
              <a:rPr lang="zh-CN" altLang="en-US" sz="2000" dirty="0">
                <a:latin typeface="黑体" panose="02010609060101010101" pitchFamily="49" charset="-122"/>
                <a:ea typeface="黑体" panose="02010609060101010101" pitchFamily="49" charset="-122"/>
              </a:rPr>
              <a:t>核心自变量是瘦身计划</a:t>
            </a:r>
            <a:r>
              <a:rPr lang="en-US" altLang="zh-CN" sz="2000" dirty="0" err="1">
                <a:latin typeface="黑体" panose="02010609060101010101" pitchFamily="49" charset="-122"/>
                <a:ea typeface="黑体" panose="02010609060101010101" pitchFamily="49" charset="-122"/>
              </a:rPr>
              <a:t>wellpgm</a:t>
            </a:r>
            <a:endParaRPr lang="en-US" altLang="zh-CN" sz="2000" dirty="0">
              <a:latin typeface="黑体" panose="02010609060101010101" pitchFamily="49" charset="-122"/>
              <a:ea typeface="黑体" panose="02010609060101010101" pitchFamily="49" charset="-122"/>
            </a:endParaRPr>
          </a:p>
          <a:p>
            <a:pPr>
              <a:lnSpc>
                <a:spcPct val="150000"/>
              </a:lnSpc>
            </a:pPr>
            <a:r>
              <a:rPr lang="zh-CN" altLang="en-US" sz="2000" dirty="0">
                <a:latin typeface="黑体" panose="02010609060101010101" pitchFamily="49" charset="-122"/>
                <a:ea typeface="黑体" panose="02010609060101010101" pitchFamily="49" charset="-122"/>
              </a:rPr>
              <a:t>项目开始前的体重</a:t>
            </a:r>
            <a:r>
              <a:rPr lang="en-US" altLang="zh-CN" sz="2000" dirty="0">
                <a:latin typeface="黑体" panose="02010609060101010101" pitchFamily="49" charset="-122"/>
                <a:ea typeface="黑体" panose="02010609060101010101" pitchFamily="49" charset="-122"/>
              </a:rPr>
              <a:t>weight</a:t>
            </a:r>
            <a:r>
              <a:rPr lang="zh-CN" altLang="en-US" sz="2000" dirty="0">
                <a:latin typeface="黑体" panose="02010609060101010101" pitchFamily="49" charset="-122"/>
                <a:ea typeface="黑体" panose="02010609060101010101" pitchFamily="49" charset="-122"/>
              </a:rPr>
              <a:t>，年龄</a:t>
            </a:r>
            <a:r>
              <a:rPr lang="en-US" altLang="zh-CN" sz="2000" dirty="0">
                <a:latin typeface="黑体" panose="02010609060101010101" pitchFamily="49" charset="-122"/>
                <a:ea typeface="黑体" panose="02010609060101010101" pitchFamily="49" charset="-122"/>
              </a:rPr>
              <a:t>age</a:t>
            </a:r>
            <a:r>
              <a:rPr lang="zh-CN" altLang="en-US" sz="2000" dirty="0">
                <a:latin typeface="黑体" panose="02010609060101010101" pitchFamily="49" charset="-122"/>
                <a:ea typeface="黑体" panose="02010609060101010101" pitchFamily="49" charset="-122"/>
              </a:rPr>
              <a:t>，性别</a:t>
            </a:r>
            <a:r>
              <a:rPr lang="en-US" altLang="zh-CN" sz="2000" dirty="0">
                <a:latin typeface="黑体" panose="02010609060101010101" pitchFamily="49" charset="-122"/>
                <a:ea typeface="黑体" panose="02010609060101010101" pitchFamily="49" charset="-122"/>
              </a:rPr>
              <a:t>sex,</a:t>
            </a:r>
            <a:r>
              <a:rPr lang="zh-CN" altLang="en-US" sz="2000" dirty="0">
                <a:latin typeface="黑体" panose="02010609060101010101" pitchFamily="49" charset="-122"/>
                <a:ea typeface="黑体" panose="02010609060101010101" pitchFamily="49" charset="-122"/>
              </a:rPr>
              <a:t>健康意识和习惯</a:t>
            </a:r>
            <a:r>
              <a:rPr lang="en-US" altLang="zh-CN" sz="2000" dirty="0">
                <a:latin typeface="黑体" panose="02010609060101010101" pitchFamily="49" charset="-122"/>
                <a:ea typeface="黑体" panose="02010609060101010101" pitchFamily="49" charset="-122"/>
              </a:rPr>
              <a:t>health</a:t>
            </a:r>
            <a:r>
              <a:rPr lang="zh-CN" altLang="en-US" sz="2000" dirty="0">
                <a:latin typeface="黑体" panose="02010609060101010101" pitchFamily="49" charset="-122"/>
                <a:ea typeface="黑体" panose="02010609060101010101" pitchFamily="49" charset="-122"/>
              </a:rPr>
              <a:t>影响到减重水平</a:t>
            </a:r>
            <a:r>
              <a:rPr lang="en-US" altLang="zh-CN" sz="2000" dirty="0">
                <a:latin typeface="黑体" panose="02010609060101010101" pitchFamily="49" charset="-122"/>
                <a:ea typeface="黑体" panose="02010609060101010101" pitchFamily="49" charset="-122"/>
              </a:rPr>
              <a:t>.</a:t>
            </a:r>
          </a:p>
        </p:txBody>
      </p:sp>
      <p:graphicFrame>
        <p:nvGraphicFramePr>
          <p:cNvPr id="17" name="对象 16"/>
          <p:cNvGraphicFramePr>
            <a:graphicFrameLocks noChangeAspect="1"/>
          </p:cNvGraphicFramePr>
          <p:nvPr/>
        </p:nvGraphicFramePr>
        <p:xfrm>
          <a:off x="675289" y="1765677"/>
          <a:ext cx="8240916" cy="355685"/>
        </p:xfrm>
        <a:graphic>
          <a:graphicData uri="http://schemas.openxmlformats.org/presentationml/2006/ole">
            <mc:AlternateContent xmlns:mc="http://schemas.openxmlformats.org/markup-compatibility/2006">
              <mc:Choice xmlns:v="urn:schemas-microsoft-com:vml" Requires="v">
                <p:oleObj spid="_x0000_s810420" name="公式" r:id="rId3" imgW="112776000" imgH="4876800" progId="Equation.3">
                  <p:embed/>
                </p:oleObj>
              </mc:Choice>
              <mc:Fallback>
                <p:oleObj name="公式" r:id="rId3" imgW="112776000" imgH="4876800" progId="Equation.3">
                  <p:embed/>
                  <p:pic>
                    <p:nvPicPr>
                      <p:cNvPr id="0" name="图片 810413"/>
                      <p:cNvPicPr/>
                      <p:nvPr/>
                    </p:nvPicPr>
                    <p:blipFill>
                      <a:blip r:embed="rId4"/>
                      <a:stretch>
                        <a:fillRect/>
                      </a:stretch>
                    </p:blipFill>
                    <p:spPr>
                      <a:xfrm>
                        <a:off x="675289" y="1765677"/>
                        <a:ext cx="8240916" cy="355685"/>
                      </a:xfrm>
                      <a:prstGeom prst="rect">
                        <a:avLst/>
                      </a:prstGeom>
                      <a:solidFill>
                        <a:srgbClr val="FFFF00"/>
                      </a:solidFill>
                    </p:spPr>
                  </p:pic>
                </p:oleObj>
              </mc:Fallback>
            </mc:AlternateContent>
          </a:graphicData>
        </a:graphic>
      </p:graphicFrame>
      <p:sp>
        <p:nvSpPr>
          <p:cNvPr id="10" name="矩形 9"/>
          <p:cNvSpPr/>
          <p:nvPr/>
        </p:nvSpPr>
        <p:spPr>
          <a:xfrm>
            <a:off x="628650" y="763579"/>
            <a:ext cx="8334194" cy="1015663"/>
          </a:xfrm>
          <a:prstGeom prst="rect">
            <a:avLst/>
          </a:prstGeom>
        </p:spPr>
        <p:txBody>
          <a:bodyPr wrap="square">
            <a:spAutoFit/>
          </a:bodyPr>
          <a:lstStyle/>
          <a:p>
            <a:pPr>
              <a:lnSpc>
                <a:spcPct val="150000"/>
              </a:lnSpc>
            </a:pPr>
            <a:r>
              <a:rPr lang="zh-CN" altLang="en-US" sz="2000" dirty="0">
                <a:latin typeface="黑体" panose="02010609060101010101" pitchFamily="49" charset="-122"/>
                <a:ea typeface="黑体" panose="02010609060101010101" pitchFamily="49" charset="-122"/>
              </a:rPr>
              <a:t>某公司拟推行一项</a:t>
            </a:r>
            <a:r>
              <a:rPr lang="zh-CN" altLang="en-US" sz="2000" dirty="0">
                <a:latin typeface="微软雅黑" panose="020B0503020204020204" pitchFamily="34" charset="-122"/>
                <a:ea typeface="微软雅黑" panose="020B0503020204020204" pitchFamily="34" charset="-122"/>
              </a:rPr>
              <a:t>瘦身项目，为此先进行抽样研究，抽取</a:t>
            </a:r>
            <a:r>
              <a:rPr lang="en-US" altLang="zh-CN" sz="2000" dirty="0">
                <a:latin typeface="微软雅黑" panose="020B0503020204020204" pitchFamily="34" charset="-122"/>
                <a:ea typeface="微软雅黑" panose="020B0503020204020204" pitchFamily="34" charset="-122"/>
              </a:rPr>
              <a:t>547</a:t>
            </a:r>
            <a:r>
              <a:rPr lang="zh-CN" altLang="en-US" sz="2000" dirty="0">
                <a:latin typeface="微软雅黑" panose="020B0503020204020204" pitchFamily="34" charset="-122"/>
                <a:ea typeface="微软雅黑" panose="020B0503020204020204" pitchFamily="34" charset="-122"/>
              </a:rPr>
              <a:t>人</a:t>
            </a:r>
            <a:r>
              <a:rPr lang="zh-CN" altLang="en-US" sz="2000" dirty="0">
                <a:latin typeface="黑体" panose="02010609060101010101" pitchFamily="49" charset="-122"/>
                <a:ea typeface="黑体" panose="02010609060101010101" pitchFamily="49" charset="-122"/>
              </a:rPr>
              <a:t>。</a:t>
            </a:r>
            <a:endParaRPr lang="en-US" altLang="zh-CN" sz="2000" dirty="0">
              <a:latin typeface="黑体" panose="02010609060101010101" pitchFamily="49" charset="-122"/>
              <a:ea typeface="黑体" panose="02010609060101010101" pitchFamily="49" charset="-122"/>
            </a:endParaRPr>
          </a:p>
          <a:p>
            <a:pPr>
              <a:lnSpc>
                <a:spcPct val="150000"/>
              </a:lnSpc>
            </a:pPr>
            <a:r>
              <a:rPr lang="zh-CN" altLang="en-US" sz="2000" dirty="0">
                <a:latin typeface="黑体" panose="02010609060101010101" pitchFamily="49" charset="-122"/>
                <a:ea typeface="黑体" panose="02010609060101010101" pitchFamily="49" charset="-122"/>
              </a:rPr>
              <a:t>假设真实的</a:t>
            </a:r>
            <a:r>
              <a:rPr lang="en-US" altLang="zh-CN" sz="2000" dirty="0">
                <a:latin typeface="黑体" panose="02010609060101010101" pitchFamily="49" charset="-122"/>
                <a:ea typeface="黑体" panose="02010609060101010101" pitchFamily="49" charset="-122"/>
              </a:rPr>
              <a:t>DGP</a:t>
            </a:r>
            <a:r>
              <a:rPr lang="zh-CN" altLang="en-US" sz="2000" dirty="0">
                <a:latin typeface="黑体" panose="02010609060101010101" pitchFamily="49" charset="-122"/>
                <a:ea typeface="黑体" panose="02010609060101010101" pitchFamily="49" charset="-122"/>
              </a:rPr>
              <a:t>由下式生成</a:t>
            </a:r>
            <a:endParaRPr lang="en-US" altLang="zh-CN" sz="2000" dirty="0">
              <a:latin typeface="黑体" panose="02010609060101010101" pitchFamily="49" charset="-122"/>
              <a:ea typeface="黑体" panose="02010609060101010101" pitchFamily="49" charset="-122"/>
            </a:endParaRPr>
          </a:p>
        </p:txBody>
      </p:sp>
      <p:sp>
        <p:nvSpPr>
          <p:cNvPr id="12" name="矩形 11"/>
          <p:cNvSpPr/>
          <p:nvPr/>
        </p:nvSpPr>
        <p:spPr>
          <a:xfrm>
            <a:off x="2932982" y="2971768"/>
            <a:ext cx="6201034" cy="584775"/>
          </a:xfrm>
          <a:prstGeom prst="rect">
            <a:avLst/>
          </a:prstGeom>
          <a:solidFill>
            <a:schemeClr val="accent6">
              <a:lumMod val="60000"/>
              <a:lumOff val="40000"/>
            </a:schemeClr>
          </a:solidFill>
        </p:spPr>
        <p:txBody>
          <a:bodyPr wrap="square">
            <a:spAutoFit/>
          </a:bodyPr>
          <a:lstStyle/>
          <a:p>
            <a:r>
              <a:rPr lang="pl-PL" altLang="zh-CN" sz="1600" b="1" dirty="0">
                <a:latin typeface="Times New Roman" panose="02020603050405020304" pitchFamily="18" charset="0"/>
                <a:cs typeface="Times New Roman" panose="02020603050405020304" pitchFamily="18" charset="0"/>
              </a:rPr>
              <a:t>use https://www.stata-press.com/data/r16/wellness,clear</a:t>
            </a:r>
          </a:p>
          <a:p>
            <a:r>
              <a:rPr lang="pl-PL" altLang="zh-CN" sz="1600" b="1" dirty="0">
                <a:latin typeface="Times New Roman" panose="02020603050405020304" pitchFamily="18" charset="0"/>
                <a:cs typeface="Times New Roman" panose="02020603050405020304" pitchFamily="18" charset="0"/>
              </a:rPr>
              <a:t>su weightloss0 </a:t>
            </a:r>
            <a:r>
              <a:rPr lang="en-US" altLang="zh-CN" sz="1600" b="1" dirty="0" err="1">
                <a:latin typeface="Times New Roman" panose="02020603050405020304" pitchFamily="18" charset="0"/>
                <a:cs typeface="Times New Roman" panose="02020603050405020304" pitchFamily="18" charset="0"/>
              </a:rPr>
              <a:t>weightloss</a:t>
            </a:r>
            <a:r>
              <a:rPr lang="en-US" altLang="zh-CN" sz="1600" b="1" dirty="0">
                <a:latin typeface="Times New Roman" panose="02020603050405020304" pitchFamily="18" charset="0"/>
                <a:cs typeface="Times New Roman" panose="02020603050405020304" pitchFamily="18" charset="0"/>
              </a:rPr>
              <a:t> </a:t>
            </a:r>
            <a:r>
              <a:rPr lang="pl-PL" altLang="zh-CN" sz="1600" b="1" dirty="0">
                <a:latin typeface="Times New Roman" panose="02020603050405020304" pitchFamily="18" charset="0"/>
                <a:cs typeface="Times New Roman" panose="02020603050405020304" pitchFamily="18" charset="0"/>
              </a:rPr>
              <a:t>i.wellpgm age i.sex weight  health,sep(10)</a:t>
            </a:r>
          </a:p>
        </p:txBody>
      </p:sp>
      <p:sp>
        <p:nvSpPr>
          <p:cNvPr id="9" name="矩形 8"/>
          <p:cNvSpPr/>
          <p:nvPr/>
        </p:nvSpPr>
        <p:spPr>
          <a:xfrm>
            <a:off x="581205" y="2292649"/>
            <a:ext cx="4703553" cy="507831"/>
          </a:xfrm>
          <a:prstGeom prst="rect">
            <a:avLst/>
          </a:prstGeom>
        </p:spPr>
        <p:txBody>
          <a:bodyPr wrap="square">
            <a:spAutoFit/>
          </a:bodyPr>
          <a:lstStyle/>
          <a:p>
            <a:pPr>
              <a:lnSpc>
                <a:spcPct val="150000"/>
              </a:lnSpc>
            </a:pPr>
            <a:r>
              <a:rPr lang="zh-CN" altLang="en-US" dirty="0">
                <a:latin typeface="黑体" panose="02010609060101010101" pitchFamily="49" charset="-122"/>
                <a:ea typeface="黑体" panose="02010609060101010101" pitchFamily="49" charset="-122"/>
              </a:rPr>
              <a:t>主要研究目标：得到</a:t>
            </a:r>
            <a:r>
              <a:rPr lang="en-US" altLang="zh-CN" dirty="0" err="1">
                <a:latin typeface="黑体" panose="02010609060101010101" pitchFamily="49" charset="-122"/>
                <a:ea typeface="黑体" panose="02010609060101010101" pitchFamily="49" charset="-122"/>
              </a:rPr>
              <a:t>wellpgm</a:t>
            </a:r>
            <a:r>
              <a:rPr lang="zh-CN" altLang="en-US" dirty="0">
                <a:latin typeface="黑体" panose="02010609060101010101" pitchFamily="49" charset="-122"/>
                <a:ea typeface="黑体" panose="02010609060101010101" pitchFamily="49" charset="-122"/>
              </a:rPr>
              <a:t>系数的一致估计</a:t>
            </a:r>
            <a:endParaRPr lang="en-US" altLang="zh-CN" b="1" dirty="0">
              <a:solidFill>
                <a:srgbClr val="FF0000"/>
              </a:solidFill>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5"/>
          <a:stretch>
            <a:fillRect/>
          </a:stretch>
        </p:blipFill>
        <p:spPr>
          <a:xfrm>
            <a:off x="3892992" y="3702556"/>
            <a:ext cx="5299229" cy="3106083"/>
          </a:xfrm>
          <a:prstGeom prst="rect">
            <a:avLst/>
          </a:prstGeom>
        </p:spPr>
      </p:pic>
      <mc:AlternateContent xmlns:mc="http://schemas.openxmlformats.org/markup-compatibility/2006" xmlns:a14="http://schemas.microsoft.com/office/drawing/2010/main">
        <mc:Choice Requires="a14">
          <p:sp>
            <p:nvSpPr>
              <p:cNvPr id="11" name="矩形 10"/>
              <p:cNvSpPr/>
              <p:nvPr/>
            </p:nvSpPr>
            <p:spPr>
              <a:xfrm>
                <a:off x="5495026" y="2239793"/>
                <a:ext cx="1415546" cy="646331"/>
              </a:xfrm>
              <a:prstGeom prst="rect">
                <a:avLst/>
              </a:prstGeom>
              <a:solidFill>
                <a:srgbClr val="FF0000"/>
              </a:solidFill>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sz="2400" b="1" i="1" dirty="0" smtClean="0">
                          <a:solidFill>
                            <a:schemeClr val="bg1"/>
                          </a:solidFill>
                          <a:latin typeface="Cambria Math" panose="02040503050406030204" pitchFamily="18" charset="0"/>
                          <a:ea typeface="黑体" panose="02010609060101010101" pitchFamily="49" charset="-122"/>
                        </a:rPr>
                        <m:t>𝜷</m:t>
                      </m:r>
                      <m:r>
                        <a:rPr lang="en-US" altLang="zh-CN" sz="2400" b="1" i="1" dirty="0" smtClean="0">
                          <a:solidFill>
                            <a:schemeClr val="bg1"/>
                          </a:solidFill>
                          <a:latin typeface="Cambria Math" panose="02040503050406030204" pitchFamily="18" charset="0"/>
                          <a:ea typeface="黑体" panose="02010609060101010101" pitchFamily="49" charset="-122"/>
                        </a:rPr>
                        <m:t>=</m:t>
                      </m:r>
                      <m:r>
                        <a:rPr lang="en-US" altLang="zh-CN" sz="2400" b="1" i="1" dirty="0" smtClean="0">
                          <a:solidFill>
                            <a:schemeClr val="bg1"/>
                          </a:solidFill>
                          <a:latin typeface="Cambria Math" panose="02040503050406030204" pitchFamily="18" charset="0"/>
                          <a:ea typeface="黑体" panose="02010609060101010101" pitchFamily="49" charset="-122"/>
                        </a:rPr>
                        <m:t>𝟏</m:t>
                      </m:r>
                      <m:r>
                        <a:rPr lang="en-US" altLang="zh-CN" sz="2400" b="1" i="1" dirty="0" smtClean="0">
                          <a:solidFill>
                            <a:schemeClr val="bg1"/>
                          </a:solidFill>
                          <a:latin typeface="Cambria Math" panose="02040503050406030204" pitchFamily="18" charset="0"/>
                          <a:ea typeface="黑体" panose="02010609060101010101" pitchFamily="49" charset="-122"/>
                        </a:rPr>
                        <m:t>.</m:t>
                      </m:r>
                      <m:r>
                        <a:rPr lang="en-US" altLang="zh-CN" sz="2400" b="1" i="1" dirty="0" smtClean="0">
                          <a:solidFill>
                            <a:schemeClr val="bg1"/>
                          </a:solidFill>
                          <a:latin typeface="Cambria Math" panose="02040503050406030204" pitchFamily="18" charset="0"/>
                          <a:ea typeface="黑体" panose="02010609060101010101" pitchFamily="49" charset="-122"/>
                        </a:rPr>
                        <m:t>𝟐</m:t>
                      </m:r>
                    </m:oMath>
                  </m:oMathPara>
                </a14:m>
                <a:endParaRPr lang="en-US" altLang="zh-CN" sz="2400" b="1" dirty="0">
                  <a:solidFill>
                    <a:schemeClr val="bg1"/>
                  </a:solidFill>
                  <a:latin typeface="黑体" panose="02010609060101010101" pitchFamily="49" charset="-122"/>
                  <a:ea typeface="黑体" panose="02010609060101010101" pitchFamily="49" charset="-122"/>
                </a:endParaRPr>
              </a:p>
            </p:txBody>
          </p:sp>
        </mc:Choice>
        <mc:Fallback xmlns="">
          <p:sp>
            <p:nvSpPr>
              <p:cNvPr id="11" name="矩形 10"/>
              <p:cNvSpPr>
                <a:spLocks noRot="1" noChangeAspect="1" noMove="1" noResize="1" noEditPoints="1" noAdjustHandles="1" noChangeArrowheads="1" noChangeShapeType="1" noTextEdit="1"/>
              </p:cNvSpPr>
              <p:nvPr/>
            </p:nvSpPr>
            <p:spPr>
              <a:xfrm>
                <a:off x="5495026" y="2239793"/>
                <a:ext cx="1415546" cy="646331"/>
              </a:xfrm>
              <a:prstGeom prst="rect">
                <a:avLst/>
              </a:prstGeom>
              <a:blipFill rotWithShape="0">
                <a:blip r:embed="rId6"/>
                <a:stretch>
                  <a:fillRect/>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0" grpId="0"/>
      <p:bldP spid="12" grpId="0" animBg="1"/>
      <p:bldP spid="9" grpId="0"/>
      <p:bldP spid="11"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38878" y="6218335"/>
            <a:ext cx="2057400" cy="365125"/>
          </a:xfrm>
        </p:spPr>
        <p:txBody>
          <a:bodyPr/>
          <a:lstStyle/>
          <a:p>
            <a:fld id="{D25234D3-FA2C-457A-B7DA-A7A33498E534}" type="datetime1">
              <a:rPr lang="zh-CN" altLang="en-US" smtClean="0"/>
              <a:t>2021/3/2</a:t>
            </a:fld>
            <a:endParaRPr lang="zh-CN" altLang="en-US"/>
          </a:p>
        </p:txBody>
      </p:sp>
      <p:sp>
        <p:nvSpPr>
          <p:cNvPr id="3" name="页脚占位符 2"/>
          <p:cNvSpPr>
            <a:spLocks noGrp="1"/>
          </p:cNvSpPr>
          <p:nvPr>
            <p:ph type="ftr" sz="quarter" idx="11"/>
          </p:nvPr>
        </p:nvSpPr>
        <p:spPr/>
        <p:txBody>
          <a:bodyPr/>
          <a:lstStyle/>
          <a:p>
            <a:r>
              <a:rPr lang="zh-CN" altLang="en-US"/>
              <a:t>中国人民大学，陈传波</a:t>
            </a:r>
          </a:p>
        </p:txBody>
      </p:sp>
      <p:sp>
        <p:nvSpPr>
          <p:cNvPr id="6" name="矩形 5"/>
          <p:cNvSpPr/>
          <p:nvPr/>
        </p:nvSpPr>
        <p:spPr>
          <a:xfrm>
            <a:off x="0" y="192041"/>
            <a:ext cx="9144000" cy="584775"/>
          </a:xfrm>
          <a:prstGeom prst="rect">
            <a:avLst/>
          </a:prstGeom>
        </p:spPr>
        <p:txBody>
          <a:bodyPr wrap="square">
            <a:spAutoFit/>
          </a:bodyPr>
          <a:lstStyle/>
          <a:p>
            <a:pPr algn="ctr"/>
            <a:r>
              <a:rPr lang="zh-CN" altLang="en-US" sz="3200" b="1" dirty="0">
                <a:latin typeface="微软雅黑" panose="020B0503020204020204" pitchFamily="34" charset="-122"/>
                <a:ea typeface="微软雅黑" panose="020B0503020204020204" pitchFamily="34" charset="-122"/>
              </a:rPr>
              <a:t>完美数据：全部样本</a:t>
            </a:r>
            <a:r>
              <a:rPr lang="en-US" altLang="zh-CN" sz="3200" b="1" dirty="0">
                <a:latin typeface="微软雅黑" panose="020B0503020204020204" pitchFamily="34" charset="-122"/>
                <a:ea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rPr>
              <a:t>全部变量</a:t>
            </a:r>
            <a:r>
              <a:rPr lang="en-US" altLang="zh-CN" sz="3200" b="1" dirty="0">
                <a:latin typeface="微软雅黑" panose="020B0503020204020204" pitchFamily="34" charset="-122"/>
                <a:ea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rPr>
              <a:t>随机指派</a:t>
            </a:r>
            <a:endParaRPr lang="en-US" altLang="zh-CN" sz="3200" b="1" dirty="0">
              <a:latin typeface="微软雅黑" panose="020B0503020204020204" pitchFamily="34" charset="-122"/>
              <a:ea typeface="微软雅黑" panose="020B0503020204020204" pitchFamily="34" charset="-122"/>
            </a:endParaRPr>
          </a:p>
        </p:txBody>
      </p:sp>
      <p:sp>
        <p:nvSpPr>
          <p:cNvPr id="8" name="矩形 7"/>
          <p:cNvSpPr/>
          <p:nvPr/>
        </p:nvSpPr>
        <p:spPr>
          <a:xfrm>
            <a:off x="94891" y="836190"/>
            <a:ext cx="8893834" cy="707886"/>
          </a:xfrm>
          <a:prstGeom prst="rect">
            <a:avLst/>
          </a:prstGeom>
          <a:solidFill>
            <a:schemeClr val="accent6">
              <a:lumMod val="60000"/>
              <a:lumOff val="40000"/>
            </a:schemeClr>
          </a:solidFill>
        </p:spPr>
        <p:txBody>
          <a:bodyPr wrap="square">
            <a:spAutoFit/>
          </a:bodyPr>
          <a:lstStyle/>
          <a:p>
            <a:r>
              <a:rPr lang="pl-PL" altLang="zh-CN" sz="2000" b="1" dirty="0">
                <a:latin typeface="Times New Roman" panose="02020603050405020304" pitchFamily="18" charset="0"/>
                <a:cs typeface="Times New Roman" panose="02020603050405020304" pitchFamily="18" charset="0"/>
              </a:rPr>
              <a:t>regress weightloss0 age i.sex weight i.wellpgm </a:t>
            </a:r>
            <a:r>
              <a:rPr lang="pl-PL" altLang="zh-CN" sz="2000" b="1" dirty="0">
                <a:solidFill>
                  <a:srgbClr val="FF0000"/>
                </a:solidFill>
                <a:latin typeface="Times New Roman" panose="02020603050405020304" pitchFamily="18" charset="0"/>
                <a:cs typeface="Times New Roman" panose="02020603050405020304" pitchFamily="18" charset="0"/>
              </a:rPr>
              <a:t>health</a:t>
            </a:r>
            <a:r>
              <a:rPr lang="en-US" altLang="zh-CN" sz="2000" b="1" dirty="0">
                <a:latin typeface="Times New Roman" panose="02020603050405020304" pitchFamily="18" charset="0"/>
                <a:cs typeface="Times New Roman" panose="02020603050405020304" pitchFamily="18" charset="0"/>
              </a:rPr>
              <a:t>  </a:t>
            </a:r>
          </a:p>
          <a:p>
            <a:r>
              <a:rPr lang="pl-PL" altLang="zh-CN" sz="2000" b="1" dirty="0">
                <a:latin typeface="Times New Roman" panose="02020603050405020304" pitchFamily="18" charset="0"/>
                <a:cs typeface="Times New Roman" panose="02020603050405020304" pitchFamily="18" charset="0"/>
              </a:rPr>
              <a:t>estimates store true</a:t>
            </a:r>
            <a:r>
              <a:rPr lang="en-US" altLang="zh-CN" sz="2000" b="1" dirty="0">
                <a:latin typeface="Times New Roman" panose="02020603050405020304" pitchFamily="18" charset="0"/>
                <a:cs typeface="Times New Roman" panose="02020603050405020304" pitchFamily="18" charset="0"/>
              </a:rPr>
              <a:t>  </a:t>
            </a:r>
          </a:p>
        </p:txBody>
      </p:sp>
      <p:pic>
        <p:nvPicPr>
          <p:cNvPr id="4" name="图片 3"/>
          <p:cNvPicPr>
            <a:picLocks noChangeAspect="1"/>
          </p:cNvPicPr>
          <p:nvPr/>
        </p:nvPicPr>
        <p:blipFill>
          <a:blip r:embed="rId2"/>
          <a:stretch>
            <a:fillRect/>
          </a:stretch>
        </p:blipFill>
        <p:spPr>
          <a:xfrm>
            <a:off x="0" y="1544077"/>
            <a:ext cx="9144000" cy="5313924"/>
          </a:xfrm>
          <a:prstGeom prst="rect">
            <a:avLst/>
          </a:prstGeom>
        </p:spPr>
      </p:pic>
      <p:sp>
        <p:nvSpPr>
          <p:cNvPr id="9" name="矩形 8"/>
          <p:cNvSpPr/>
          <p:nvPr/>
        </p:nvSpPr>
        <p:spPr>
          <a:xfrm>
            <a:off x="438878" y="2682815"/>
            <a:ext cx="8644737" cy="7840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4891" y="3976546"/>
            <a:ext cx="9049110" cy="646331"/>
          </a:xfrm>
          <a:prstGeom prst="rect">
            <a:avLst/>
          </a:prstGeom>
          <a:solidFill>
            <a:srgbClr val="FFFF00"/>
          </a:solidFill>
        </p:spPr>
        <p:txBody>
          <a:bodyPr wrap="square">
            <a:spAutoFit/>
          </a:bodyPr>
          <a:lstStyle/>
          <a:p>
            <a:pPr>
              <a:lnSpc>
                <a:spcPct val="200000"/>
              </a:lnSpc>
            </a:pPr>
            <a:r>
              <a:rPr lang="pl-PL" altLang="zh-CN" b="1" dirty="0">
                <a:latin typeface="Times New Roman" panose="02020603050405020304" pitchFamily="18" charset="0"/>
                <a:cs typeface="Times New Roman" panose="02020603050405020304" pitchFamily="18" charset="0"/>
              </a:rPr>
              <a:t>ATE=1.25</a:t>
            </a:r>
            <a:r>
              <a:rPr lang="zh-CN" altLang="pl-PL"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95%</a:t>
            </a:r>
            <a:r>
              <a:rPr lang="zh-CN" altLang="en-US" b="1" dirty="0">
                <a:latin typeface="Times New Roman" panose="02020603050405020304" pitchFamily="18" charset="0"/>
                <a:cs typeface="Times New Roman" panose="02020603050405020304" pitchFamily="18" charset="0"/>
              </a:rPr>
              <a:t>置信区间（</a:t>
            </a:r>
            <a:r>
              <a:rPr lang="en-US" altLang="zh-CN" b="1" dirty="0">
                <a:latin typeface="Times New Roman" panose="02020603050405020304" pitchFamily="18" charset="0"/>
                <a:cs typeface="Times New Roman" panose="02020603050405020304" pitchFamily="18" charset="0"/>
              </a:rPr>
              <a:t>1.04</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1.47</a:t>
            </a:r>
            <a:r>
              <a:rPr lang="zh-CN" altLang="en-US" b="1" dirty="0">
                <a:latin typeface="Times New Roman" panose="02020603050405020304" pitchFamily="18" charset="0"/>
                <a:cs typeface="Times New Roman" panose="02020603050405020304" pitchFamily="18" charset="0"/>
              </a:rPr>
              <a:t>）包含真值</a:t>
            </a:r>
            <a:r>
              <a:rPr lang="en-US" altLang="zh-CN" b="1" dirty="0">
                <a:latin typeface="Times New Roman" panose="02020603050405020304" pitchFamily="18" charset="0"/>
                <a:cs typeface="Times New Roman" panose="02020603050405020304" pitchFamily="18" charset="0"/>
              </a:rPr>
              <a:t>1.2</a:t>
            </a:r>
            <a:r>
              <a:rPr lang="zh-CN" altLang="en-US" b="1" dirty="0">
                <a:latin typeface="Times New Roman" panose="02020603050405020304" pitchFamily="18" charset="0"/>
                <a:cs typeface="Times New Roman" panose="02020603050405020304" pitchFamily="18" charset="0"/>
              </a:rPr>
              <a:t>，随样本增加</a:t>
            </a:r>
            <a:r>
              <a:rPr lang="en-US" altLang="zh-CN" b="1" dirty="0">
                <a:latin typeface="Times New Roman" panose="02020603050405020304" pitchFamily="18" charset="0"/>
                <a:cs typeface="Times New Roman" panose="02020603050405020304" pitchFamily="18" charset="0"/>
              </a:rPr>
              <a:t>ATE</a:t>
            </a:r>
            <a:r>
              <a:rPr lang="zh-CN" altLang="en-US" b="1" dirty="0">
                <a:latin typeface="Times New Roman" panose="02020603050405020304" pitchFamily="18" charset="0"/>
                <a:cs typeface="Times New Roman" panose="02020603050405020304" pitchFamily="18" charset="0"/>
              </a:rPr>
              <a:t>将收敛到真值</a:t>
            </a:r>
            <a:r>
              <a:rPr lang="en-US" altLang="zh-CN" b="1" dirty="0">
                <a:latin typeface="Times New Roman" panose="02020603050405020304" pitchFamily="18" charset="0"/>
                <a:cs typeface="Times New Roman" panose="02020603050405020304" pitchFamily="18" charset="0"/>
              </a:rPr>
              <a:t>1.2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38878" y="6218335"/>
            <a:ext cx="2057400" cy="365125"/>
          </a:xfrm>
        </p:spPr>
        <p:txBody>
          <a:bodyPr/>
          <a:lstStyle/>
          <a:p>
            <a:fld id="{D25234D3-FA2C-457A-B7DA-A7A33498E534}" type="datetime1">
              <a:rPr lang="zh-CN" altLang="en-US" smtClean="0"/>
              <a:t>2021/3/2</a:t>
            </a:fld>
            <a:endParaRPr lang="zh-CN" altLang="en-US"/>
          </a:p>
        </p:txBody>
      </p:sp>
      <p:sp>
        <p:nvSpPr>
          <p:cNvPr id="3" name="页脚占位符 2"/>
          <p:cNvSpPr>
            <a:spLocks noGrp="1"/>
          </p:cNvSpPr>
          <p:nvPr>
            <p:ph type="ftr" sz="quarter" idx="11"/>
          </p:nvPr>
        </p:nvSpPr>
        <p:spPr/>
        <p:txBody>
          <a:bodyPr/>
          <a:lstStyle/>
          <a:p>
            <a:r>
              <a:rPr lang="zh-CN" altLang="en-US"/>
              <a:t>中国人民大学，陈传波</a:t>
            </a:r>
          </a:p>
        </p:txBody>
      </p:sp>
      <p:sp>
        <p:nvSpPr>
          <p:cNvPr id="6" name="矩形 5"/>
          <p:cNvSpPr/>
          <p:nvPr/>
        </p:nvSpPr>
        <p:spPr>
          <a:xfrm>
            <a:off x="0" y="192041"/>
            <a:ext cx="9144000" cy="584775"/>
          </a:xfrm>
          <a:prstGeom prst="rect">
            <a:avLst/>
          </a:prstGeom>
        </p:spPr>
        <p:txBody>
          <a:bodyPr wrap="square">
            <a:spAutoFit/>
          </a:bodyPr>
          <a:lstStyle/>
          <a:p>
            <a:pPr algn="ctr"/>
            <a:r>
              <a:rPr lang="zh-CN" altLang="en-US" sz="3200" b="1" dirty="0">
                <a:latin typeface="微软雅黑" panose="020B0503020204020204" pitchFamily="34" charset="-122"/>
                <a:ea typeface="微软雅黑" panose="020B0503020204020204" pitchFamily="34" charset="-122"/>
              </a:rPr>
              <a:t>遗漏健康意识导致内生性，使得瘦身计划估计偏误</a:t>
            </a:r>
            <a:endParaRPr lang="en-US" altLang="zh-CN" sz="3200" b="1" dirty="0">
              <a:latin typeface="微软雅黑" panose="020B0503020204020204" pitchFamily="34" charset="-122"/>
              <a:ea typeface="微软雅黑" panose="020B0503020204020204" pitchFamily="34" charset="-122"/>
            </a:endParaRPr>
          </a:p>
        </p:txBody>
      </p:sp>
      <p:sp>
        <p:nvSpPr>
          <p:cNvPr id="5" name="矩形 4"/>
          <p:cNvSpPr/>
          <p:nvPr/>
        </p:nvSpPr>
        <p:spPr>
          <a:xfrm>
            <a:off x="98669" y="1633068"/>
            <a:ext cx="9045331" cy="707886"/>
          </a:xfrm>
          <a:prstGeom prst="rect">
            <a:avLst/>
          </a:prstGeom>
          <a:solidFill>
            <a:srgbClr val="92D050"/>
          </a:solidFill>
        </p:spPr>
        <p:txBody>
          <a:bodyPr wrap="square">
            <a:spAutoFit/>
          </a:bodyPr>
          <a:lstStyle/>
          <a:p>
            <a:r>
              <a:rPr lang="pl-PL" altLang="zh-CN" sz="2000" b="1" dirty="0">
                <a:latin typeface="Times New Roman" panose="02020603050405020304" pitchFamily="18" charset="0"/>
                <a:cs typeface="Times New Roman" panose="02020603050405020304" pitchFamily="18" charset="0"/>
              </a:rPr>
              <a:t>regress weightloss age i.sex weight i.wellpgm,r</a:t>
            </a:r>
            <a:endParaRPr lang="en-US" altLang="zh-CN" sz="2000" b="1" dirty="0">
              <a:latin typeface="Times New Roman" panose="02020603050405020304" pitchFamily="18" charset="0"/>
              <a:cs typeface="Times New Roman" panose="02020603050405020304" pitchFamily="18" charset="0"/>
            </a:endParaRPr>
          </a:p>
          <a:p>
            <a:r>
              <a:rPr lang="pl-PL" altLang="zh-CN" sz="2000" b="1" dirty="0">
                <a:latin typeface="Times New Roman" panose="02020603050405020304" pitchFamily="18" charset="0"/>
                <a:cs typeface="Times New Roman" panose="02020603050405020304" pitchFamily="18" charset="0"/>
              </a:rPr>
              <a:t>estimates store base</a:t>
            </a:r>
          </a:p>
        </p:txBody>
      </p:sp>
      <p:pic>
        <p:nvPicPr>
          <p:cNvPr id="13" name="图片 12"/>
          <p:cNvPicPr>
            <a:picLocks noChangeAspect="1"/>
          </p:cNvPicPr>
          <p:nvPr/>
        </p:nvPicPr>
        <p:blipFill>
          <a:blip r:embed="rId2"/>
          <a:stretch>
            <a:fillRect/>
          </a:stretch>
        </p:blipFill>
        <p:spPr>
          <a:xfrm>
            <a:off x="94891" y="2343150"/>
            <a:ext cx="9066447" cy="4514850"/>
          </a:xfrm>
          <a:prstGeom prst="rect">
            <a:avLst/>
          </a:prstGeom>
        </p:spPr>
      </p:pic>
      <p:sp>
        <p:nvSpPr>
          <p:cNvPr id="12" name="矩形 11"/>
          <p:cNvSpPr/>
          <p:nvPr/>
        </p:nvSpPr>
        <p:spPr>
          <a:xfrm>
            <a:off x="210277" y="3726683"/>
            <a:ext cx="8951061" cy="7212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523361" y="4868759"/>
            <a:ext cx="7439663" cy="507831"/>
          </a:xfrm>
          <a:prstGeom prst="rect">
            <a:avLst/>
          </a:prstGeom>
          <a:solidFill>
            <a:srgbClr val="FFFF00"/>
          </a:solidFill>
        </p:spPr>
        <p:txBody>
          <a:bodyPr wrap="square">
            <a:spAutoFit/>
          </a:bodyPr>
          <a:lstStyle/>
          <a:p>
            <a:pPr>
              <a:lnSpc>
                <a:spcPct val="150000"/>
              </a:lnSpc>
            </a:pPr>
            <a:r>
              <a:rPr lang="zh-CN" altLang="en-US" b="1" dirty="0">
                <a:latin typeface="Times New Roman" panose="02020603050405020304" pitchFamily="18" charset="0"/>
                <a:cs typeface="Times New Roman" panose="02020603050405020304" pitchFamily="18" charset="0"/>
              </a:rPr>
              <a:t>遗漏变量</a:t>
            </a:r>
            <a:r>
              <a:rPr lang="pl-PL" altLang="zh-CN" b="1" dirty="0">
                <a:latin typeface="Times New Roman" panose="02020603050405020304" pitchFamily="18" charset="0"/>
                <a:cs typeface="Times New Roman" panose="02020603050405020304" pitchFamily="18" charset="0"/>
              </a:rPr>
              <a:t>health</a:t>
            </a:r>
            <a:r>
              <a:rPr lang="en-US" altLang="zh-CN" b="1" dirty="0">
                <a:latin typeface="Times New Roman" panose="02020603050405020304" pitchFamily="18" charset="0"/>
                <a:cs typeface="Times New Roman" panose="02020603050405020304" pitchFamily="18" charset="0"/>
              </a:rPr>
              <a:t>,</a:t>
            </a:r>
            <a:r>
              <a:rPr lang="pl-PL" altLang="zh-CN" b="1" dirty="0">
                <a:latin typeface="Times New Roman" panose="02020603050405020304" pitchFamily="18" charset="0"/>
                <a:cs typeface="Times New Roman" panose="02020603050405020304" pitchFamily="18" charset="0"/>
              </a:rPr>
              <a:t>ATE=1.96</a:t>
            </a:r>
            <a:r>
              <a:rPr lang="zh-CN" altLang="pl-PL"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置信区间（</a:t>
            </a:r>
            <a:r>
              <a:rPr lang="en-US" altLang="zh-CN" b="1" dirty="0">
                <a:latin typeface="Times New Roman" panose="02020603050405020304" pitchFamily="18" charset="0"/>
                <a:cs typeface="Times New Roman" panose="02020603050405020304" pitchFamily="18" charset="0"/>
              </a:rPr>
              <a:t>1.7</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2.2</a:t>
            </a:r>
            <a:r>
              <a:rPr lang="zh-CN" altLang="en-US" b="1" dirty="0">
                <a:latin typeface="Times New Roman" panose="02020603050405020304" pitchFamily="18" charset="0"/>
                <a:cs typeface="Times New Roman" panose="02020603050405020304" pitchFamily="18" charset="0"/>
              </a:rPr>
              <a:t>）不再包含参数真值</a:t>
            </a:r>
            <a:r>
              <a:rPr lang="en-US" altLang="zh-CN" b="1" dirty="0">
                <a:latin typeface="Times New Roman" panose="02020603050405020304" pitchFamily="18" charset="0"/>
                <a:cs typeface="Times New Roman" panose="02020603050405020304" pitchFamily="18" charset="0"/>
              </a:rPr>
              <a:t>1.2</a:t>
            </a:r>
          </a:p>
        </p:txBody>
      </p:sp>
      <p:sp>
        <p:nvSpPr>
          <p:cNvPr id="11" name="矩形 10"/>
          <p:cNvSpPr/>
          <p:nvPr/>
        </p:nvSpPr>
        <p:spPr>
          <a:xfrm>
            <a:off x="94891" y="822141"/>
            <a:ext cx="9049109" cy="707886"/>
          </a:xfrm>
          <a:prstGeom prst="rect">
            <a:avLst/>
          </a:prstGeom>
        </p:spPr>
        <p:txBody>
          <a:bodyPr wrap="square">
            <a:spAutoFit/>
          </a:bodyPr>
          <a:lstStyle/>
          <a:p>
            <a:r>
              <a:rPr lang="pl-PL" altLang="zh-CN" sz="2000" b="1" dirty="0">
                <a:latin typeface="Times New Roman" panose="02020603050405020304" pitchFamily="18" charset="0"/>
                <a:cs typeface="Times New Roman" panose="02020603050405020304" pitchFamily="18" charset="0"/>
              </a:rPr>
              <a:t>weight</a:t>
            </a:r>
            <a:r>
              <a:rPr lang="zh-CN" altLang="en-US" sz="2000" b="1" dirty="0">
                <a:latin typeface="Times New Roman" panose="02020603050405020304" pitchFamily="18" charset="0"/>
                <a:cs typeface="Times New Roman" panose="02020603050405020304" pitchFamily="18" charset="0"/>
              </a:rPr>
              <a:t>与</a:t>
            </a:r>
            <a:r>
              <a:rPr lang="pl-PL" altLang="zh-CN" sz="2000" b="1" dirty="0">
                <a:latin typeface="Times New Roman" panose="02020603050405020304" pitchFamily="18" charset="0"/>
                <a:cs typeface="Times New Roman" panose="02020603050405020304" pitchFamily="18" charset="0"/>
              </a:rPr>
              <a:t>health</a:t>
            </a:r>
            <a:r>
              <a:rPr lang="zh-CN" altLang="en-US" sz="2000" b="1" dirty="0">
                <a:latin typeface="Times New Roman" panose="02020603050405020304" pitchFamily="18" charset="0"/>
                <a:cs typeface="Times New Roman" panose="02020603050405020304" pitchFamily="18" charset="0"/>
              </a:rPr>
              <a:t>相关，更注重健康的人更注意控制饮食、积极锻炼，身材更好</a:t>
            </a:r>
            <a:endParaRPr lang="en-US" altLang="zh-CN" sz="2000" b="1" dirty="0">
              <a:latin typeface="Times New Roman" panose="02020603050405020304" pitchFamily="18" charset="0"/>
              <a:cs typeface="Times New Roman" panose="02020603050405020304" pitchFamily="18" charset="0"/>
            </a:endParaRPr>
          </a:p>
          <a:p>
            <a:r>
              <a:rPr lang="zh-CN" altLang="en-US" sz="2000" b="1" dirty="0">
                <a:latin typeface="Times New Roman" panose="02020603050405020304" pitchFamily="18" charset="0"/>
                <a:cs typeface="Times New Roman" panose="02020603050405020304" pitchFamily="18" charset="0"/>
              </a:rPr>
              <a:t>若</a:t>
            </a:r>
            <a:r>
              <a:rPr lang="pl-PL" altLang="zh-CN" sz="2000" b="1" dirty="0">
                <a:latin typeface="Times New Roman" panose="02020603050405020304" pitchFamily="18" charset="0"/>
                <a:cs typeface="Times New Roman" panose="02020603050405020304" pitchFamily="18" charset="0"/>
              </a:rPr>
              <a:t>health</a:t>
            </a:r>
            <a:r>
              <a:rPr lang="zh-CN" altLang="en-US" sz="2000" b="1" dirty="0">
                <a:latin typeface="Times New Roman" panose="02020603050405020304" pitchFamily="18" charset="0"/>
                <a:cs typeface="Times New Roman" panose="02020603050405020304" pitchFamily="18" charset="0"/>
              </a:rPr>
              <a:t>难以观测而含于误差项</a:t>
            </a:r>
            <a:r>
              <a:rPr lang="en-US" altLang="zh-CN" sz="2000" b="1" dirty="0">
                <a:latin typeface="Times New Roman" panose="02020603050405020304" pitchFamily="18" charset="0"/>
                <a:cs typeface="Times New Roman" panose="02020603050405020304" pitchFamily="18" charset="0"/>
              </a:rPr>
              <a:t>u</a:t>
            </a:r>
            <a:r>
              <a:rPr lang="zh-CN" altLang="en-US" sz="2000" b="1" dirty="0">
                <a:latin typeface="Times New Roman" panose="02020603050405020304" pitchFamily="18" charset="0"/>
                <a:cs typeface="Times New Roman" panose="02020603050405020304" pitchFamily="18" charset="0"/>
              </a:rPr>
              <a:t>中，</a:t>
            </a:r>
            <a:r>
              <a:rPr lang="pl-PL" altLang="zh-CN" sz="2000" b="1" dirty="0">
                <a:latin typeface="Times New Roman" panose="02020603050405020304" pitchFamily="18" charset="0"/>
                <a:cs typeface="Times New Roman" panose="02020603050405020304" pitchFamily="18" charset="0"/>
              </a:rPr>
              <a:t>weight</a:t>
            </a:r>
            <a:r>
              <a:rPr lang="zh-CN" altLang="en-US" sz="2000" b="1" dirty="0">
                <a:latin typeface="Times New Roman" panose="02020603050405020304" pitchFamily="18" charset="0"/>
                <a:cs typeface="Times New Roman" panose="02020603050405020304" pitchFamily="18" charset="0"/>
              </a:rPr>
              <a:t>与</a:t>
            </a:r>
            <a:r>
              <a:rPr lang="en-US" altLang="zh-CN" sz="2000" b="1" dirty="0">
                <a:latin typeface="Times New Roman" panose="02020603050405020304" pitchFamily="18" charset="0"/>
                <a:cs typeface="Times New Roman" panose="02020603050405020304" pitchFamily="18" charset="0"/>
              </a:rPr>
              <a:t>u</a:t>
            </a:r>
            <a:r>
              <a:rPr lang="zh-CN" altLang="en-US" sz="2000" b="1" dirty="0">
                <a:latin typeface="Times New Roman" panose="02020603050405020304" pitchFamily="18" charset="0"/>
                <a:cs typeface="Times New Roman" panose="02020603050405020304" pitchFamily="18" charset="0"/>
              </a:rPr>
              <a:t>相关，</a:t>
            </a:r>
            <a:r>
              <a:rPr lang="en-US" altLang="zh-CN" sz="2000" b="1" dirty="0">
                <a:latin typeface="Times New Roman" panose="02020603050405020304" pitchFamily="18" charset="0"/>
                <a:cs typeface="Times New Roman" panose="02020603050405020304" pitchFamily="18" charset="0"/>
              </a:rPr>
              <a:t>weight</a:t>
            </a:r>
            <a:r>
              <a:rPr lang="zh-CN" altLang="en-US" sz="2000" b="1" dirty="0">
                <a:latin typeface="Times New Roman" panose="02020603050405020304" pitchFamily="18" charset="0"/>
                <a:cs typeface="Times New Roman" panose="02020603050405020304" pitchFamily="18" charset="0"/>
              </a:rPr>
              <a:t>为内生变量</a:t>
            </a:r>
          </a:p>
        </p:txBody>
      </p:sp>
      <p:sp>
        <p:nvSpPr>
          <p:cNvPr id="10" name="矩形 9"/>
          <p:cNvSpPr/>
          <p:nvPr/>
        </p:nvSpPr>
        <p:spPr>
          <a:xfrm>
            <a:off x="6288293" y="2377107"/>
            <a:ext cx="2855707" cy="507831"/>
          </a:xfrm>
          <a:prstGeom prst="rect">
            <a:avLst/>
          </a:prstGeom>
          <a:solidFill>
            <a:srgbClr val="FFFF00"/>
          </a:solidFill>
        </p:spPr>
        <p:txBody>
          <a:bodyPr wrap="square">
            <a:spAutoFit/>
          </a:bodyPr>
          <a:lstStyle/>
          <a:p>
            <a:pPr>
              <a:lnSpc>
                <a:spcPct val="150000"/>
              </a:lnSpc>
            </a:pPr>
            <a:r>
              <a:rPr lang="zh-CN" altLang="en-US" b="1" dirty="0">
                <a:latin typeface="Times New Roman" panose="02020603050405020304" pitchFamily="18" charset="0"/>
                <a:cs typeface="Times New Roman" panose="02020603050405020304" pitchFamily="18" charset="0"/>
              </a:rPr>
              <a:t>几乎所有估计量都非一致</a:t>
            </a:r>
            <a:endParaRPr lang="en-US" altLang="zh-CN"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4" grpId="0" animBg="1"/>
      <p:bldP spid="11" grpId="0"/>
      <p:bldP spid="10"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25234D3-FA2C-457A-B7DA-A7A33498E534}" type="datetime1">
              <a:rPr lang="zh-CN" altLang="en-US" smtClean="0"/>
              <a:t>2021/3/2</a:t>
            </a:fld>
            <a:endParaRPr lang="zh-CN" altLang="en-US"/>
          </a:p>
        </p:txBody>
      </p:sp>
      <p:sp>
        <p:nvSpPr>
          <p:cNvPr id="3" name="页脚占位符 2"/>
          <p:cNvSpPr>
            <a:spLocks noGrp="1"/>
          </p:cNvSpPr>
          <p:nvPr>
            <p:ph type="ftr" sz="quarter" idx="11"/>
          </p:nvPr>
        </p:nvSpPr>
        <p:spPr/>
        <p:txBody>
          <a:bodyPr/>
          <a:lstStyle/>
          <a:p>
            <a:r>
              <a:rPr lang="zh-CN" altLang="en-US"/>
              <a:t>中国人民大学，陈传波</a:t>
            </a:r>
          </a:p>
        </p:txBody>
      </p:sp>
      <p:sp>
        <p:nvSpPr>
          <p:cNvPr id="6" name="矩形 5"/>
          <p:cNvSpPr/>
          <p:nvPr/>
        </p:nvSpPr>
        <p:spPr>
          <a:xfrm>
            <a:off x="0" y="192041"/>
            <a:ext cx="9144000" cy="646331"/>
          </a:xfrm>
          <a:prstGeom prst="rect">
            <a:avLst/>
          </a:prstGeom>
        </p:spPr>
        <p:txBody>
          <a:bodyPr wrap="square">
            <a:spAutoFit/>
          </a:bodyPr>
          <a:lstStyle/>
          <a:p>
            <a:pPr algn="ctr"/>
            <a:r>
              <a:rPr lang="zh-CN" altLang="en-US" sz="3600" b="1" dirty="0">
                <a:latin typeface="微软雅黑" panose="020B0503020204020204" pitchFamily="34" charset="-122"/>
                <a:ea typeface="微软雅黑" panose="020B0503020204020204" pitchFamily="34" charset="-122"/>
              </a:rPr>
              <a:t>含内生变量的</a:t>
            </a:r>
            <a:r>
              <a:rPr lang="en-US" altLang="zh-CN" sz="3600" b="1" dirty="0">
                <a:latin typeface="微软雅黑" panose="020B0503020204020204" pitchFamily="34" charset="-122"/>
                <a:ea typeface="微软雅黑" panose="020B0503020204020204" pitchFamily="34" charset="-122"/>
              </a:rPr>
              <a:t>ERM</a:t>
            </a:r>
            <a:r>
              <a:rPr lang="zh-CN" altLang="en-US" sz="3600" b="1" dirty="0">
                <a:latin typeface="微软雅黑" panose="020B0503020204020204" pitchFamily="34" charset="-122"/>
                <a:ea typeface="微软雅黑" panose="020B0503020204020204" pitchFamily="34" charset="-122"/>
              </a:rPr>
              <a:t>估计</a:t>
            </a:r>
            <a:endParaRPr lang="en-US" altLang="zh-CN" sz="3600" b="1" dirty="0">
              <a:latin typeface="微软雅黑" panose="020B0503020204020204" pitchFamily="34" charset="-122"/>
              <a:ea typeface="微软雅黑" panose="020B0503020204020204" pitchFamily="34" charset="-122"/>
            </a:endParaRPr>
          </a:p>
        </p:txBody>
      </p:sp>
      <p:sp>
        <p:nvSpPr>
          <p:cNvPr id="8" name="矩形 7"/>
          <p:cNvSpPr/>
          <p:nvPr/>
        </p:nvSpPr>
        <p:spPr>
          <a:xfrm>
            <a:off x="116456" y="859565"/>
            <a:ext cx="8911087" cy="1015663"/>
          </a:xfrm>
          <a:prstGeom prst="rect">
            <a:avLst/>
          </a:prstGeom>
          <a:solidFill>
            <a:schemeClr val="bg1"/>
          </a:solidFill>
        </p:spPr>
        <p:txBody>
          <a:bodyPr wrap="square">
            <a:spAutoFit/>
          </a:bodyPr>
          <a:lstStyle/>
          <a:p>
            <a:r>
              <a:rPr lang="zh-CN" altLang="en-US" sz="2000" b="1" dirty="0">
                <a:latin typeface="Times New Roman" panose="02020603050405020304" pitchFamily="18" charset="0"/>
                <a:cs typeface="Times New Roman" panose="02020603050405020304" pitchFamily="18" charset="0"/>
              </a:rPr>
              <a:t>设定内生变量初始体重</a:t>
            </a:r>
            <a:r>
              <a:rPr lang="pl-PL" altLang="zh-CN" sz="2000" b="1" dirty="0">
                <a:latin typeface="Times New Roman" panose="02020603050405020304" pitchFamily="18" charset="0"/>
                <a:cs typeface="Times New Roman" panose="02020603050405020304" pitchFamily="18" charset="0"/>
              </a:rPr>
              <a:t>weight</a:t>
            </a:r>
            <a:r>
              <a:rPr lang="zh-CN" altLang="en-US" sz="2000" b="1" dirty="0">
                <a:latin typeface="Times New Roman" panose="02020603050405020304" pitchFamily="18" charset="0"/>
                <a:cs typeface="Times New Roman" panose="02020603050405020304" pitchFamily="18" charset="0"/>
              </a:rPr>
              <a:t>的控制方程：性别</a:t>
            </a:r>
            <a:r>
              <a:rPr lang="en-US" altLang="zh-CN" sz="2000" b="1" dirty="0">
                <a:latin typeface="Times New Roman" panose="02020603050405020304" pitchFamily="18" charset="0"/>
                <a:cs typeface="Times New Roman" panose="02020603050405020304" pitchFamily="18" charset="0"/>
              </a:rPr>
              <a:t>sex</a:t>
            </a:r>
            <a:r>
              <a:rPr lang="zh-CN" altLang="en-US" sz="2000" b="1" dirty="0">
                <a:latin typeface="Times New Roman" panose="02020603050405020304" pitchFamily="18" charset="0"/>
                <a:cs typeface="Times New Roman" panose="02020603050405020304" pitchFamily="18" charset="0"/>
              </a:rPr>
              <a:t>，项目开始前月均去健身房次数</a:t>
            </a:r>
            <a:r>
              <a:rPr lang="pl-PL" altLang="zh-CN" sz="2000" b="1" dirty="0">
                <a:latin typeface="Times New Roman" panose="02020603050405020304" pitchFamily="18" charset="0"/>
                <a:cs typeface="Times New Roman" panose="02020603050405020304" pitchFamily="18" charset="0"/>
              </a:rPr>
              <a:t>gym</a:t>
            </a:r>
            <a:r>
              <a:rPr lang="zh-CN" altLang="en-US" sz="2000" b="1" dirty="0">
                <a:latin typeface="Times New Roman" panose="02020603050405020304" pitchFamily="18" charset="0"/>
                <a:cs typeface="Times New Roman" panose="02020603050405020304" pitchFamily="18" charset="0"/>
              </a:rPr>
              <a:t>影响</a:t>
            </a:r>
            <a:r>
              <a:rPr lang="en-US" altLang="zh-CN" sz="2000" b="1" dirty="0">
                <a:latin typeface="Times New Roman" panose="02020603050405020304" pitchFamily="18" charset="0"/>
                <a:cs typeface="Times New Roman" panose="02020603050405020304" pitchFamily="18" charset="0"/>
              </a:rPr>
              <a:t>weight</a:t>
            </a:r>
            <a:r>
              <a:rPr lang="zh-CN" altLang="en-US" sz="2000" b="1" dirty="0">
                <a:latin typeface="Times New Roman" panose="02020603050405020304" pitchFamily="18" charset="0"/>
                <a:cs typeface="Times New Roman" panose="02020603050405020304" pitchFamily="18" charset="0"/>
              </a:rPr>
              <a:t>，其中</a:t>
            </a:r>
            <a:r>
              <a:rPr lang="en-US" altLang="zh-CN" sz="2000" b="1" dirty="0">
                <a:latin typeface="Times New Roman" panose="02020603050405020304" pitchFamily="18" charset="0"/>
                <a:cs typeface="Times New Roman" panose="02020603050405020304" pitchFamily="18" charset="0"/>
              </a:rPr>
              <a:t>gym</a:t>
            </a:r>
            <a:r>
              <a:rPr lang="zh-CN" altLang="en-US" sz="2000" b="1" dirty="0">
                <a:latin typeface="Times New Roman" panose="02020603050405020304" pitchFamily="18" charset="0"/>
                <a:cs typeface="Times New Roman" panose="02020603050405020304" pitchFamily="18" charset="0"/>
              </a:rPr>
              <a:t>与主方程误差</a:t>
            </a:r>
            <a:r>
              <a:rPr lang="en-US" altLang="zh-CN" sz="2000" b="1" dirty="0">
                <a:latin typeface="Times New Roman" panose="02020603050405020304" pitchFamily="18" charset="0"/>
                <a:cs typeface="Times New Roman" panose="02020603050405020304" pitchFamily="18" charset="0"/>
              </a:rPr>
              <a:t>u</a:t>
            </a:r>
            <a:r>
              <a:rPr lang="zh-CN" altLang="en-US" sz="2000" b="1" dirty="0">
                <a:latin typeface="Times New Roman" panose="02020603050405020304" pitchFamily="18" charset="0"/>
                <a:cs typeface="Times New Roman" panose="02020603050405020304" pitchFamily="18" charset="0"/>
              </a:rPr>
              <a:t>不相关，因为项目开始前的行为</a:t>
            </a:r>
            <a:r>
              <a:rPr lang="en-US" altLang="zh-CN" sz="2000" b="1" dirty="0">
                <a:latin typeface="Times New Roman" panose="02020603050405020304" pitchFamily="18" charset="0"/>
                <a:cs typeface="Times New Roman" panose="02020603050405020304" pitchFamily="18" charset="0"/>
              </a:rPr>
              <a:t>gym</a:t>
            </a:r>
            <a:r>
              <a:rPr lang="zh-CN" altLang="en-US" sz="2000" b="1" dirty="0">
                <a:latin typeface="Times New Roman" panose="02020603050405020304" pitchFamily="18" charset="0"/>
                <a:cs typeface="Times New Roman" panose="02020603050405020304" pitchFamily="18" charset="0"/>
              </a:rPr>
              <a:t>与项目开始后的影响体重下降</a:t>
            </a:r>
            <a:r>
              <a:rPr lang="en-US" altLang="zh-CN" sz="2000" b="1" dirty="0" err="1">
                <a:latin typeface="Times New Roman" panose="02020603050405020304" pitchFamily="18" charset="0"/>
                <a:cs typeface="Times New Roman" panose="02020603050405020304" pitchFamily="18" charset="0"/>
              </a:rPr>
              <a:t>weightloss</a:t>
            </a:r>
            <a:r>
              <a:rPr lang="zh-CN" altLang="en-US" sz="2000" b="1" dirty="0">
                <a:latin typeface="Times New Roman" panose="02020603050405020304" pitchFamily="18" charset="0"/>
                <a:cs typeface="Times New Roman" panose="02020603050405020304" pitchFamily="18" charset="0"/>
              </a:rPr>
              <a:t>的不可观察因素</a:t>
            </a:r>
            <a:r>
              <a:rPr lang="en-US" altLang="zh-CN" sz="2000" b="1" dirty="0">
                <a:latin typeface="Times New Roman" panose="02020603050405020304" pitchFamily="18" charset="0"/>
                <a:cs typeface="Times New Roman" panose="02020603050405020304" pitchFamily="18" charset="0"/>
              </a:rPr>
              <a:t>u</a:t>
            </a:r>
            <a:r>
              <a:rPr lang="zh-CN" altLang="en-US" sz="2000" b="1" dirty="0">
                <a:latin typeface="Times New Roman" panose="02020603050405020304" pitchFamily="18" charset="0"/>
                <a:cs typeface="Times New Roman" panose="02020603050405020304" pitchFamily="18" charset="0"/>
              </a:rPr>
              <a:t>并不直接相关。</a:t>
            </a:r>
          </a:p>
        </p:txBody>
      </p:sp>
      <p:pic>
        <p:nvPicPr>
          <p:cNvPr id="12" name="图片 11"/>
          <p:cNvPicPr>
            <a:picLocks noChangeAspect="1"/>
          </p:cNvPicPr>
          <p:nvPr/>
        </p:nvPicPr>
        <p:blipFill>
          <a:blip r:embed="rId2"/>
          <a:stretch>
            <a:fillRect/>
          </a:stretch>
        </p:blipFill>
        <p:spPr>
          <a:xfrm>
            <a:off x="1657350" y="2542870"/>
            <a:ext cx="7486650" cy="4315130"/>
          </a:xfrm>
          <a:prstGeom prst="rect">
            <a:avLst/>
          </a:prstGeom>
        </p:spPr>
      </p:pic>
      <p:sp>
        <p:nvSpPr>
          <p:cNvPr id="9" name="矩形 8"/>
          <p:cNvSpPr/>
          <p:nvPr/>
        </p:nvSpPr>
        <p:spPr>
          <a:xfrm>
            <a:off x="2846805" y="3183785"/>
            <a:ext cx="6297195" cy="4048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677838" y="6486733"/>
            <a:ext cx="7466162" cy="3191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2731200"/>
            <a:ext cx="1657350" cy="2117246"/>
          </a:xfrm>
          <a:prstGeom prst="rect">
            <a:avLst/>
          </a:prstGeom>
          <a:solidFill>
            <a:srgbClr val="FFFF00"/>
          </a:solidFill>
        </p:spPr>
        <p:txBody>
          <a:bodyPr wrap="square">
            <a:spAutoFit/>
          </a:bodyPr>
          <a:lstStyle/>
          <a:p>
            <a:pPr>
              <a:lnSpc>
                <a:spcPct val="150000"/>
              </a:lnSpc>
            </a:pPr>
            <a:r>
              <a:rPr lang="pl-PL" altLang="zh-CN" b="1" dirty="0">
                <a:latin typeface="Times New Roman" panose="02020603050405020304" pitchFamily="18" charset="0"/>
                <a:cs typeface="Times New Roman" panose="02020603050405020304" pitchFamily="18" charset="0"/>
              </a:rPr>
              <a:t>ATE=1.9</a:t>
            </a:r>
            <a:r>
              <a:rPr lang="en-US" altLang="zh-CN" b="1" dirty="0">
                <a:latin typeface="Times New Roman" panose="02020603050405020304" pitchFamily="18" charset="0"/>
                <a:cs typeface="Times New Roman" panose="02020603050405020304" pitchFamily="18" charset="0"/>
              </a:rPr>
              <a:t>0</a:t>
            </a:r>
            <a:r>
              <a:rPr lang="zh-CN" altLang="pl-PL" b="1" dirty="0">
                <a:latin typeface="Times New Roman" panose="02020603050405020304" pitchFamily="18" charset="0"/>
                <a:cs typeface="Times New Roman" panose="02020603050405020304" pitchFamily="18" charset="0"/>
              </a:rPr>
              <a:t>，</a:t>
            </a:r>
            <a:endParaRPr lang="en-US" altLang="zh-CN" b="1" dirty="0">
              <a:latin typeface="Times New Roman" panose="02020603050405020304" pitchFamily="18" charset="0"/>
              <a:cs typeface="Times New Roman" panose="02020603050405020304" pitchFamily="18" charset="0"/>
            </a:endParaRPr>
          </a:p>
          <a:p>
            <a:pPr>
              <a:lnSpc>
                <a:spcPct val="150000"/>
              </a:lnSpc>
            </a:pPr>
            <a:r>
              <a:rPr lang="zh-CN" altLang="en-US" b="1" dirty="0">
                <a:latin typeface="Times New Roman" panose="02020603050405020304" pitchFamily="18" charset="0"/>
                <a:cs typeface="Times New Roman" panose="02020603050405020304" pitchFamily="18" charset="0"/>
              </a:rPr>
              <a:t>置信区间</a:t>
            </a:r>
            <a:endParaRPr lang="en-US" altLang="zh-CN" b="1" dirty="0">
              <a:latin typeface="Times New Roman" panose="02020603050405020304" pitchFamily="18" charset="0"/>
              <a:cs typeface="Times New Roman" panose="02020603050405020304" pitchFamily="18" charset="0"/>
            </a:endParaRPr>
          </a:p>
          <a:p>
            <a:pPr>
              <a:lnSpc>
                <a:spcPct val="150000"/>
              </a:lnSpc>
            </a:pP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1.6</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2.2</a:t>
            </a:r>
            <a:r>
              <a:rPr lang="zh-CN" altLang="en-US" b="1" dirty="0">
                <a:latin typeface="Times New Roman" panose="02020603050405020304" pitchFamily="18" charset="0"/>
                <a:cs typeface="Times New Roman" panose="02020603050405020304" pitchFamily="18" charset="0"/>
              </a:rPr>
              <a:t>）仍不包含参数真值</a:t>
            </a:r>
            <a:r>
              <a:rPr lang="en-US" altLang="zh-CN" b="1" dirty="0">
                <a:latin typeface="Times New Roman" panose="02020603050405020304" pitchFamily="18" charset="0"/>
                <a:cs typeface="Times New Roman" panose="02020603050405020304" pitchFamily="18" charset="0"/>
              </a:rPr>
              <a:t>1.2</a:t>
            </a:r>
          </a:p>
        </p:txBody>
      </p:sp>
      <p:sp>
        <p:nvSpPr>
          <p:cNvPr id="5" name="矩形 4"/>
          <p:cNvSpPr/>
          <p:nvPr/>
        </p:nvSpPr>
        <p:spPr>
          <a:xfrm>
            <a:off x="45873" y="5467083"/>
            <a:ext cx="1460515" cy="1338828"/>
          </a:xfrm>
          <a:prstGeom prst="rect">
            <a:avLst/>
          </a:prstGeom>
          <a:solidFill>
            <a:srgbClr val="FFFF00"/>
          </a:solidFill>
        </p:spPr>
        <p:txBody>
          <a:bodyPr wrap="square">
            <a:spAutoFit/>
          </a:bodyPr>
          <a:lstStyle/>
          <a:p>
            <a:pPr>
              <a:lnSpc>
                <a:spcPct val="150000"/>
              </a:lnSpc>
            </a:pPr>
            <a:r>
              <a:rPr lang="zh-CN" altLang="en-US" b="1" dirty="0">
                <a:latin typeface="Times New Roman" panose="02020603050405020304" pitchFamily="18" charset="0"/>
                <a:cs typeface="Times New Roman" panose="02020603050405020304" pitchFamily="18" charset="0"/>
              </a:rPr>
              <a:t>两个方程误差项负相关，存在内生性</a:t>
            </a:r>
            <a:endParaRPr lang="en-US" altLang="zh-CN" b="1" dirty="0">
              <a:latin typeface="Times New Roman" panose="02020603050405020304" pitchFamily="18" charset="0"/>
              <a:cs typeface="Times New Roman" panose="02020603050405020304" pitchFamily="18" charset="0"/>
            </a:endParaRPr>
          </a:p>
        </p:txBody>
      </p:sp>
      <p:sp>
        <p:nvSpPr>
          <p:cNvPr id="13" name="矩形 12"/>
          <p:cNvSpPr/>
          <p:nvPr/>
        </p:nvSpPr>
        <p:spPr>
          <a:xfrm>
            <a:off x="116456" y="1883109"/>
            <a:ext cx="9027544" cy="646331"/>
          </a:xfrm>
          <a:prstGeom prst="rect">
            <a:avLst/>
          </a:prstGeom>
          <a:solidFill>
            <a:schemeClr val="accent6">
              <a:lumMod val="60000"/>
              <a:lumOff val="40000"/>
            </a:schemeClr>
          </a:solidFill>
        </p:spPr>
        <p:txBody>
          <a:bodyPr wrap="square">
            <a:spAutoFit/>
          </a:bodyPr>
          <a:lstStyle/>
          <a:p>
            <a:r>
              <a:rPr lang="pl-PL" altLang="zh-CN" b="1" dirty="0">
                <a:latin typeface="Times New Roman" panose="02020603050405020304" pitchFamily="18" charset="0"/>
                <a:cs typeface="Times New Roman" panose="02020603050405020304" pitchFamily="18" charset="0"/>
              </a:rPr>
              <a:t>eregress weightloss age i.sex i.wellpgm, </a:t>
            </a:r>
            <a:r>
              <a:rPr lang="pl-PL" altLang="zh-CN" b="1" dirty="0">
                <a:solidFill>
                  <a:srgbClr val="FF0000"/>
                </a:solidFill>
                <a:latin typeface="Times New Roman" panose="02020603050405020304" pitchFamily="18" charset="0"/>
                <a:cs typeface="Times New Roman" panose="02020603050405020304" pitchFamily="18" charset="0"/>
              </a:rPr>
              <a:t>endogenous</a:t>
            </a:r>
            <a:r>
              <a:rPr lang="pl-PL" altLang="zh-CN" b="1" dirty="0">
                <a:latin typeface="Times New Roman" panose="02020603050405020304" pitchFamily="18" charset="0"/>
                <a:cs typeface="Times New Roman" panose="02020603050405020304" pitchFamily="18" charset="0"/>
              </a:rPr>
              <a:t>(weight = i.sex</a:t>
            </a:r>
            <a:r>
              <a:rPr lang="en-US" altLang="zh-CN" b="1" dirty="0">
                <a:latin typeface="Times New Roman" panose="02020603050405020304" pitchFamily="18" charset="0"/>
                <a:cs typeface="Times New Roman" panose="02020603050405020304" pitchFamily="18" charset="0"/>
              </a:rPr>
              <a:t> </a:t>
            </a:r>
            <a:r>
              <a:rPr lang="pl-PL" altLang="zh-CN" b="1" dirty="0">
                <a:latin typeface="Times New Roman" panose="02020603050405020304" pitchFamily="18" charset="0"/>
                <a:cs typeface="Times New Roman" panose="02020603050405020304" pitchFamily="18" charset="0"/>
              </a:rPr>
              <a:t> </a:t>
            </a:r>
            <a:r>
              <a:rPr lang="pl-PL" altLang="zh-CN" b="1" dirty="0">
                <a:solidFill>
                  <a:srgbClr val="FF0000"/>
                </a:solidFill>
                <a:latin typeface="Times New Roman" panose="02020603050405020304" pitchFamily="18" charset="0"/>
                <a:cs typeface="Times New Roman" panose="02020603050405020304" pitchFamily="18" charset="0"/>
              </a:rPr>
              <a:t>gym</a:t>
            </a:r>
            <a:r>
              <a:rPr lang="pl-PL" altLang="zh-CN" b="1" dirty="0">
                <a:latin typeface="Times New Roman" panose="02020603050405020304" pitchFamily="18" charset="0"/>
                <a:cs typeface="Times New Roman" panose="02020603050405020304" pitchFamily="18" charset="0"/>
              </a:rPr>
              <a:t>)</a:t>
            </a:r>
          </a:p>
          <a:p>
            <a:r>
              <a:rPr lang="pl-PL" altLang="zh-CN" b="1" dirty="0">
                <a:latin typeface="Times New Roman" panose="02020603050405020304" pitchFamily="18" charset="0"/>
                <a:cs typeface="Times New Roman" panose="02020603050405020304" pitchFamily="18" charset="0"/>
              </a:rPr>
              <a:t>estimates store endog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0" grpId="0" animBg="1"/>
      <p:bldP spid="5" grpId="0" animBg="1"/>
      <p:bldP spid="13"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749419" y="6512724"/>
            <a:ext cx="2344423" cy="438125"/>
          </a:xfrm>
        </p:spPr>
        <p:txBody>
          <a:bodyPr/>
          <a:lstStyle/>
          <a:p>
            <a:fld id="{D25234D3-FA2C-457A-B7DA-A7A33498E534}" type="datetime1">
              <a:rPr lang="zh-CN" altLang="en-US" smtClean="0"/>
              <a:t>2021/3/2</a:t>
            </a:fld>
            <a:endParaRPr lang="zh-CN" altLang="en-US"/>
          </a:p>
        </p:txBody>
      </p:sp>
      <p:sp>
        <p:nvSpPr>
          <p:cNvPr id="3" name="页脚占位符 2"/>
          <p:cNvSpPr>
            <a:spLocks noGrp="1"/>
          </p:cNvSpPr>
          <p:nvPr>
            <p:ph type="ftr" sz="quarter" idx="11"/>
          </p:nvPr>
        </p:nvSpPr>
        <p:spPr>
          <a:xfrm>
            <a:off x="3149720" y="6512724"/>
            <a:ext cx="3516634" cy="438125"/>
          </a:xfrm>
        </p:spPr>
        <p:txBody>
          <a:bodyPr/>
          <a:lstStyle/>
          <a:p>
            <a:r>
              <a:rPr lang="zh-CN" altLang="en-US"/>
              <a:t>中国人民大学，陈传波</a:t>
            </a:r>
          </a:p>
        </p:txBody>
      </p:sp>
      <p:sp>
        <p:nvSpPr>
          <p:cNvPr id="6" name="矩形 5"/>
          <p:cNvSpPr/>
          <p:nvPr/>
        </p:nvSpPr>
        <p:spPr>
          <a:xfrm>
            <a:off x="0" y="192041"/>
            <a:ext cx="9144000" cy="646331"/>
          </a:xfrm>
          <a:prstGeom prst="rect">
            <a:avLst/>
          </a:prstGeom>
        </p:spPr>
        <p:txBody>
          <a:bodyPr wrap="square">
            <a:spAutoFit/>
          </a:bodyPr>
          <a:lstStyle/>
          <a:p>
            <a:pPr algn="ctr"/>
            <a:r>
              <a:rPr lang="zh-CN" altLang="en-US" sz="3600" b="1" dirty="0">
                <a:latin typeface="微软雅黑" panose="020B0503020204020204" pitchFamily="34" charset="-122"/>
                <a:ea typeface="微软雅黑" panose="020B0503020204020204" pitchFamily="34" charset="-122"/>
              </a:rPr>
              <a:t>三个估计结果的比较</a:t>
            </a:r>
            <a:endParaRPr lang="en-US" altLang="zh-CN" sz="3600" b="1" dirty="0">
              <a:latin typeface="微软雅黑" panose="020B0503020204020204" pitchFamily="34" charset="-122"/>
              <a:ea typeface="微软雅黑" panose="020B0503020204020204" pitchFamily="34" charset="-122"/>
            </a:endParaRPr>
          </a:p>
        </p:txBody>
      </p:sp>
      <p:sp>
        <p:nvSpPr>
          <p:cNvPr id="8" name="矩形 7"/>
          <p:cNvSpPr/>
          <p:nvPr/>
        </p:nvSpPr>
        <p:spPr>
          <a:xfrm>
            <a:off x="106897" y="882076"/>
            <a:ext cx="8825901" cy="400110"/>
          </a:xfrm>
          <a:prstGeom prst="rect">
            <a:avLst/>
          </a:prstGeom>
          <a:solidFill>
            <a:schemeClr val="accent6">
              <a:lumMod val="60000"/>
              <a:lumOff val="40000"/>
            </a:schemeClr>
          </a:solid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estimates table true base </a:t>
            </a:r>
            <a:r>
              <a:rPr lang="en-US" altLang="zh-CN" sz="2000" b="1" dirty="0" err="1">
                <a:latin typeface="Times New Roman" panose="02020603050405020304" pitchFamily="18" charset="0"/>
                <a:cs typeface="Times New Roman" panose="02020603050405020304" pitchFamily="18" charset="0"/>
              </a:rPr>
              <a:t>endog</a:t>
            </a:r>
            <a:r>
              <a:rPr lang="en-US" altLang="zh-CN" sz="2000" b="1" dirty="0">
                <a:latin typeface="Times New Roman" panose="02020603050405020304" pitchFamily="18" charset="0"/>
                <a:cs typeface="Times New Roman" panose="02020603050405020304" pitchFamily="18" charset="0"/>
              </a:rPr>
              <a:t>, stats(N) equations(1) keep(#1:) star b(%5.3f)</a:t>
            </a:r>
            <a:endParaRPr lang="pl-PL" altLang="zh-CN" sz="2000" b="1" dirty="0">
              <a:latin typeface="Times New Roman" panose="02020603050405020304" pitchFamily="18" charset="0"/>
              <a:cs typeface="Times New Roman" panose="02020603050405020304" pitchFamily="18" charset="0"/>
            </a:endParaRPr>
          </a:p>
        </p:txBody>
      </p:sp>
      <p:sp>
        <p:nvSpPr>
          <p:cNvPr id="10" name="矩形 9"/>
          <p:cNvSpPr/>
          <p:nvPr/>
        </p:nvSpPr>
        <p:spPr>
          <a:xfrm>
            <a:off x="5849259" y="5504538"/>
            <a:ext cx="3150620" cy="957250"/>
          </a:xfrm>
          <a:prstGeom prst="rect">
            <a:avLst/>
          </a:prstGeom>
          <a:solidFill>
            <a:srgbClr val="FFFF00"/>
          </a:solidFill>
        </p:spPr>
        <p:txBody>
          <a:bodyPr wrap="square">
            <a:spAutoFit/>
          </a:bodyPr>
          <a:lstStyle/>
          <a:p>
            <a:pPr>
              <a:lnSpc>
                <a:spcPct val="150000"/>
              </a:lnSpc>
            </a:pPr>
            <a:r>
              <a:rPr lang="zh-CN" altLang="en-US" sz="2000" b="1" dirty="0">
                <a:latin typeface="Times New Roman" panose="02020603050405020304" pitchFamily="18" charset="0"/>
                <a:cs typeface="Times New Roman" panose="02020603050405020304" pitchFamily="18" charset="0"/>
              </a:rPr>
              <a:t>若项目参与是自愿的，那么可能存在自选择性。</a:t>
            </a:r>
          </a:p>
        </p:txBody>
      </p:sp>
      <p:pic>
        <p:nvPicPr>
          <p:cNvPr id="5" name="图片 4"/>
          <p:cNvPicPr>
            <a:picLocks noChangeAspect="1"/>
          </p:cNvPicPr>
          <p:nvPr/>
        </p:nvPicPr>
        <p:blipFill>
          <a:blip r:embed="rId2"/>
          <a:stretch>
            <a:fillRect/>
          </a:stretch>
        </p:blipFill>
        <p:spPr>
          <a:xfrm>
            <a:off x="106897" y="1388853"/>
            <a:ext cx="5727088" cy="5247445"/>
          </a:xfrm>
          <a:prstGeom prst="rect">
            <a:avLst/>
          </a:prstGeom>
        </p:spPr>
      </p:pic>
      <p:sp>
        <p:nvSpPr>
          <p:cNvPr id="9" name="矩形 8"/>
          <p:cNvSpPr/>
          <p:nvPr/>
        </p:nvSpPr>
        <p:spPr>
          <a:xfrm>
            <a:off x="239607" y="2216989"/>
            <a:ext cx="5496959" cy="11895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52300" y="3678265"/>
            <a:ext cx="5496959" cy="1112808"/>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002601" y="3698930"/>
            <a:ext cx="3148642" cy="1286250"/>
          </a:xfrm>
          <a:prstGeom prst="rect">
            <a:avLst/>
          </a:prstGeom>
        </p:spPr>
        <p:txBody>
          <a:bodyPr wrap="square">
            <a:spAutoFit/>
          </a:bodyPr>
          <a:lstStyle/>
          <a:p>
            <a:pPr>
              <a:lnSpc>
                <a:spcPct val="150000"/>
              </a:lnSpc>
            </a:pPr>
            <a:r>
              <a:rPr lang="en-US" altLang="zh-CN" b="1" dirty="0">
                <a:latin typeface="Times New Roman" panose="02020603050405020304" pitchFamily="18" charset="0"/>
                <a:cs typeface="Times New Roman" panose="02020603050405020304" pitchFamily="18" charset="0"/>
              </a:rPr>
              <a:t>ERM</a:t>
            </a:r>
            <a:r>
              <a:rPr lang="zh-CN" altLang="en-US" b="1" dirty="0">
                <a:latin typeface="Times New Roman" panose="02020603050405020304" pitchFamily="18" charset="0"/>
                <a:cs typeface="Times New Roman" panose="02020603050405020304" pitchFamily="18" charset="0"/>
              </a:rPr>
              <a:t>估计的性别和初始体重这两个变量前的系数向真值靠近了</a:t>
            </a:r>
            <a:endParaRPr lang="en-US" altLang="zh-CN" b="1" dirty="0">
              <a:latin typeface="Times New Roman" panose="02020603050405020304" pitchFamily="18" charset="0"/>
              <a:cs typeface="Times New Roman" panose="02020603050405020304" pitchFamily="18" charset="0"/>
            </a:endParaRPr>
          </a:p>
        </p:txBody>
      </p:sp>
      <p:sp>
        <p:nvSpPr>
          <p:cNvPr id="7" name="矩形 6"/>
          <p:cNvSpPr/>
          <p:nvPr/>
        </p:nvSpPr>
        <p:spPr>
          <a:xfrm>
            <a:off x="6069682" y="1682860"/>
            <a:ext cx="2930197" cy="1754326"/>
          </a:xfrm>
          <a:prstGeom prst="rect">
            <a:avLst/>
          </a:prstGeom>
        </p:spPr>
        <p:txBody>
          <a:bodyPr wrap="square">
            <a:spAutoFit/>
          </a:bodyPr>
          <a:lstStyle/>
          <a:p>
            <a:pPr>
              <a:lnSpc>
                <a:spcPct val="150000"/>
              </a:lnSpc>
            </a:pPr>
            <a:r>
              <a:rPr lang="zh-CN" altLang="en-US" b="1" dirty="0">
                <a:latin typeface="Times New Roman" panose="02020603050405020304" pitchFamily="18" charset="0"/>
                <a:cs typeface="Times New Roman" panose="02020603050405020304" pitchFamily="18" charset="0"/>
              </a:rPr>
              <a:t>但是年龄和瘦身计划前的系数并没有显著变化，仍显著偏离真值，说明仍然存在内生性。</a:t>
            </a:r>
            <a:endParaRPr lang="en-US" altLang="zh-CN"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9" grpId="0" animBg="1"/>
      <p:bldP spid="11" grpId="0" animBg="1"/>
      <p:bldP spid="4" grpId="0"/>
      <p:bldP spid="7" grpId="0"/>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92041"/>
            <a:ext cx="9144000" cy="646331"/>
          </a:xfrm>
          <a:prstGeom prst="rect">
            <a:avLst/>
          </a:prstGeom>
        </p:spPr>
        <p:txBody>
          <a:bodyPr wrap="square">
            <a:spAutoFit/>
          </a:bodyPr>
          <a:lstStyle/>
          <a:p>
            <a:pPr algn="ctr"/>
            <a:r>
              <a:rPr lang="zh-CN" altLang="en-US" sz="3600" b="1" dirty="0">
                <a:latin typeface="微软雅黑" panose="020B0503020204020204" pitchFamily="34" charset="-122"/>
                <a:ea typeface="微软雅黑" panose="020B0503020204020204" pitchFamily="34" charset="-122"/>
              </a:rPr>
              <a:t>非随机处理指派（自选择）</a:t>
            </a:r>
            <a:endParaRPr lang="en-US" altLang="zh-CN" sz="3600" b="1" dirty="0">
              <a:latin typeface="微软雅黑" panose="020B0503020204020204" pitchFamily="34" charset="-122"/>
              <a:ea typeface="微软雅黑" panose="020B0503020204020204" pitchFamily="34" charset="-122"/>
            </a:endParaRPr>
          </a:p>
        </p:txBody>
      </p:sp>
      <p:sp>
        <p:nvSpPr>
          <p:cNvPr id="8" name="矩形 7"/>
          <p:cNvSpPr/>
          <p:nvPr/>
        </p:nvSpPr>
        <p:spPr>
          <a:xfrm>
            <a:off x="107292" y="1827777"/>
            <a:ext cx="8312089" cy="707886"/>
          </a:xfrm>
          <a:prstGeom prst="rect">
            <a:avLst/>
          </a:prstGeom>
          <a:solidFill>
            <a:schemeClr val="accent6">
              <a:lumMod val="60000"/>
              <a:lumOff val="40000"/>
            </a:schemeClr>
          </a:solidFill>
        </p:spPr>
        <p:txBody>
          <a:bodyPr wrap="square">
            <a:spAutoFit/>
          </a:bodyPr>
          <a:lstStyle/>
          <a:p>
            <a:r>
              <a:rPr lang="en-US" altLang="zh-CN" sz="2000" b="1" dirty="0" err="1">
                <a:latin typeface="Times New Roman" panose="02020603050405020304" pitchFamily="18" charset="0"/>
                <a:cs typeface="Times New Roman" panose="02020603050405020304" pitchFamily="18" charset="0"/>
              </a:rPr>
              <a:t>eregress</a:t>
            </a:r>
            <a:r>
              <a:rPr lang="en-US" altLang="zh-CN" sz="2000" b="1" dirty="0">
                <a:latin typeface="Times New Roman" panose="02020603050405020304" pitchFamily="18" charset="0"/>
                <a:cs typeface="Times New Roman" panose="02020603050405020304" pitchFamily="18" charset="0"/>
              </a:rPr>
              <a:t> </a:t>
            </a:r>
            <a:r>
              <a:rPr lang="en-US" altLang="zh-CN" sz="2000" b="1" dirty="0" err="1">
                <a:latin typeface="Times New Roman" panose="02020603050405020304" pitchFamily="18" charset="0"/>
                <a:cs typeface="Times New Roman" panose="02020603050405020304" pitchFamily="18" charset="0"/>
              </a:rPr>
              <a:t>weightloss</a:t>
            </a:r>
            <a:r>
              <a:rPr lang="en-US" altLang="zh-CN" sz="2000" b="1" dirty="0">
                <a:latin typeface="Times New Roman" panose="02020603050405020304" pitchFamily="18" charset="0"/>
                <a:cs typeface="Times New Roman" panose="02020603050405020304" pitchFamily="18" charset="0"/>
              </a:rPr>
              <a:t> age </a:t>
            </a:r>
            <a:r>
              <a:rPr lang="en-US" altLang="zh-CN" sz="2000" b="1" dirty="0" err="1">
                <a:latin typeface="Times New Roman" panose="02020603050405020304" pitchFamily="18" charset="0"/>
                <a:cs typeface="Times New Roman" panose="02020603050405020304" pitchFamily="18" charset="0"/>
              </a:rPr>
              <a:t>i.sex</a:t>
            </a:r>
            <a:r>
              <a:rPr lang="en-US" altLang="zh-CN" sz="2000" b="1" dirty="0">
                <a:latin typeface="Times New Roman" panose="02020603050405020304" pitchFamily="18" charset="0"/>
                <a:cs typeface="Times New Roman" panose="02020603050405020304" pitchFamily="18" charset="0"/>
              </a:rPr>
              <a:t>, endogenous(weight = </a:t>
            </a:r>
            <a:r>
              <a:rPr lang="en-US" altLang="zh-CN" sz="2000" b="1" dirty="0" err="1">
                <a:latin typeface="Times New Roman" panose="02020603050405020304" pitchFamily="18" charset="0"/>
                <a:cs typeface="Times New Roman" panose="02020603050405020304" pitchFamily="18" charset="0"/>
              </a:rPr>
              <a:t>i.sex</a:t>
            </a:r>
            <a:r>
              <a:rPr lang="en-US" altLang="zh-CN" sz="2000" b="1" dirty="0">
                <a:latin typeface="Times New Roman" panose="02020603050405020304" pitchFamily="18" charset="0"/>
                <a:cs typeface="Times New Roman" panose="02020603050405020304" pitchFamily="18" charset="0"/>
              </a:rPr>
              <a:t> gym)   /// </a:t>
            </a:r>
          </a:p>
          <a:p>
            <a:r>
              <a:rPr lang="en-US" altLang="zh-CN" sz="2000" b="1" dirty="0">
                <a:solidFill>
                  <a:srgbClr val="FF0000"/>
                </a:solidFill>
                <a:latin typeface="Times New Roman" panose="02020603050405020304" pitchFamily="18" charset="0"/>
                <a:cs typeface="Times New Roman" panose="02020603050405020304" pitchFamily="18" charset="0"/>
              </a:rPr>
              <a:t>entreat</a:t>
            </a:r>
            <a:r>
              <a:rPr lang="en-US" altLang="zh-CN" sz="2000" b="1" dirty="0">
                <a:latin typeface="Times New Roman" panose="02020603050405020304" pitchFamily="18" charset="0"/>
                <a:cs typeface="Times New Roman" panose="02020603050405020304" pitchFamily="18" charset="0"/>
              </a:rPr>
              <a:t>(</a:t>
            </a:r>
            <a:r>
              <a:rPr lang="en-US" altLang="zh-CN" sz="2000" b="1" dirty="0" err="1">
                <a:latin typeface="Times New Roman" panose="02020603050405020304" pitchFamily="18" charset="0"/>
                <a:cs typeface="Times New Roman" panose="02020603050405020304" pitchFamily="18" charset="0"/>
              </a:rPr>
              <a:t>wellpgm</a:t>
            </a:r>
            <a:r>
              <a:rPr lang="en-US" altLang="zh-CN" sz="2000" b="1" dirty="0">
                <a:latin typeface="Times New Roman" panose="02020603050405020304" pitchFamily="18" charset="0"/>
                <a:cs typeface="Times New Roman" panose="02020603050405020304" pitchFamily="18" charset="0"/>
              </a:rPr>
              <a:t> = age </a:t>
            </a:r>
            <a:r>
              <a:rPr lang="en-US" altLang="zh-CN" sz="2000" b="1" dirty="0" err="1">
                <a:solidFill>
                  <a:srgbClr val="FF0000"/>
                </a:solidFill>
                <a:latin typeface="Times New Roman" panose="02020603050405020304" pitchFamily="18" charset="0"/>
                <a:cs typeface="Times New Roman" panose="02020603050405020304" pitchFamily="18" charset="0"/>
              </a:rPr>
              <a:t>i.smoke</a:t>
            </a:r>
            <a:r>
              <a:rPr lang="en-US" altLang="zh-CN" sz="2000" b="1" dirty="0">
                <a:latin typeface="Times New Roman" panose="02020603050405020304" pitchFamily="18" charset="0"/>
                <a:cs typeface="Times New Roman" panose="02020603050405020304" pitchFamily="18" charset="0"/>
              </a:rPr>
              <a:t>, </a:t>
            </a:r>
            <a:r>
              <a:rPr lang="en-US" altLang="zh-CN" sz="2000" b="1" dirty="0" err="1">
                <a:latin typeface="Times New Roman" panose="02020603050405020304" pitchFamily="18" charset="0"/>
                <a:cs typeface="Times New Roman" panose="02020603050405020304" pitchFamily="18" charset="0"/>
              </a:rPr>
              <a:t>nointeract</a:t>
            </a:r>
            <a:r>
              <a:rPr lang="en-US" altLang="zh-CN" sz="2000" b="1" dirty="0">
                <a:latin typeface="Times New Roman" panose="02020603050405020304" pitchFamily="18" charset="0"/>
                <a:cs typeface="Times New Roman" panose="02020603050405020304" pitchFamily="18" charset="0"/>
              </a:rPr>
              <a:t>)</a:t>
            </a:r>
            <a:endParaRPr lang="pl-PL" altLang="zh-CN" sz="2000" b="1" dirty="0">
              <a:latin typeface="Times New Roman" panose="02020603050405020304" pitchFamily="18" charset="0"/>
              <a:cs typeface="Times New Roman" panose="02020603050405020304" pitchFamily="18" charset="0"/>
            </a:endParaRPr>
          </a:p>
        </p:txBody>
      </p:sp>
      <p:sp>
        <p:nvSpPr>
          <p:cNvPr id="10" name="矩形 9"/>
          <p:cNvSpPr/>
          <p:nvPr/>
        </p:nvSpPr>
        <p:spPr>
          <a:xfrm>
            <a:off x="6489761" y="3795220"/>
            <a:ext cx="2654239" cy="923330"/>
          </a:xfrm>
          <a:prstGeom prst="rect">
            <a:avLst/>
          </a:prstGeom>
          <a:solidFill>
            <a:srgbClr val="FFFF00"/>
          </a:solidFill>
        </p:spPr>
        <p:txBody>
          <a:bodyPr wrap="square">
            <a:spAutoFit/>
          </a:bodyPr>
          <a:lstStyle/>
          <a:p>
            <a:r>
              <a:rPr lang="en-US" altLang="zh-CN" b="1" dirty="0">
                <a:latin typeface="Times New Roman" panose="02020603050405020304" pitchFamily="18" charset="0"/>
                <a:cs typeface="Times New Roman" panose="02020603050405020304" pitchFamily="18" charset="0"/>
              </a:rPr>
              <a:t>ATE=0.84</a:t>
            </a:r>
          </a:p>
          <a:p>
            <a:r>
              <a:rPr lang="zh-CN" altLang="en-US" b="1" dirty="0">
                <a:latin typeface="Times New Roman" panose="02020603050405020304" pitchFamily="18" charset="0"/>
                <a:cs typeface="Times New Roman" panose="02020603050405020304" pitchFamily="18" charset="0"/>
              </a:rPr>
              <a:t>瘦身计划系数的</a:t>
            </a:r>
            <a:r>
              <a:rPr lang="en-US" altLang="zh-CN" b="1" dirty="0">
                <a:latin typeface="Times New Roman" panose="02020603050405020304" pitchFamily="18" charset="0"/>
                <a:cs typeface="Times New Roman" panose="02020603050405020304" pitchFamily="18" charset="0"/>
              </a:rPr>
              <a:t>95%</a:t>
            </a:r>
            <a:r>
              <a:rPr lang="zh-CN" altLang="en-US" b="1" dirty="0">
                <a:latin typeface="Times New Roman" panose="02020603050405020304" pitchFamily="18" charset="0"/>
                <a:cs typeface="Times New Roman" panose="02020603050405020304" pitchFamily="18" charset="0"/>
              </a:rPr>
              <a:t>置信区间包含参数真值</a:t>
            </a:r>
            <a:r>
              <a:rPr lang="en-US" altLang="zh-CN" b="1" dirty="0">
                <a:latin typeface="Times New Roman" panose="02020603050405020304" pitchFamily="18" charset="0"/>
                <a:cs typeface="Times New Roman" panose="02020603050405020304" pitchFamily="18" charset="0"/>
              </a:rPr>
              <a:t>1.2</a:t>
            </a:r>
          </a:p>
        </p:txBody>
      </p:sp>
      <p:pic>
        <p:nvPicPr>
          <p:cNvPr id="5" name="图片 4"/>
          <p:cNvPicPr>
            <a:picLocks noChangeAspect="1"/>
          </p:cNvPicPr>
          <p:nvPr/>
        </p:nvPicPr>
        <p:blipFill rotWithShape="1">
          <a:blip r:embed="rId2"/>
          <a:srcRect b="59254"/>
          <a:stretch>
            <a:fillRect/>
          </a:stretch>
        </p:blipFill>
        <p:spPr>
          <a:xfrm>
            <a:off x="65454" y="2641283"/>
            <a:ext cx="6189633" cy="2951261"/>
          </a:xfrm>
          <a:prstGeom prst="rect">
            <a:avLst/>
          </a:prstGeom>
        </p:spPr>
      </p:pic>
      <p:sp>
        <p:nvSpPr>
          <p:cNvPr id="9" name="矩形 8"/>
          <p:cNvSpPr/>
          <p:nvPr/>
        </p:nvSpPr>
        <p:spPr>
          <a:xfrm>
            <a:off x="845228" y="4718550"/>
            <a:ext cx="5368417" cy="5105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7292" y="833441"/>
            <a:ext cx="8843871" cy="1015663"/>
          </a:xfrm>
          <a:prstGeom prst="rect">
            <a:avLst/>
          </a:prstGeom>
          <a:noFill/>
        </p:spPr>
        <p:txBody>
          <a:bodyPr wrap="square">
            <a:spAutoFit/>
          </a:bodyPr>
          <a:lstStyle/>
          <a:p>
            <a:r>
              <a:rPr lang="zh-CN" altLang="en-US" sz="2000" b="1" dirty="0">
                <a:latin typeface="Times New Roman" panose="02020603050405020304" pitchFamily="18" charset="0"/>
                <a:cs typeface="Times New Roman" panose="02020603050405020304" pitchFamily="18" charset="0"/>
              </a:rPr>
              <a:t>若自愿参与项目，存在内生选择偏误。抽烟</a:t>
            </a:r>
            <a:r>
              <a:rPr lang="en-US" altLang="zh-CN" sz="2000" b="1" dirty="0">
                <a:latin typeface="Times New Roman" panose="02020603050405020304" pitchFamily="18" charset="0"/>
                <a:cs typeface="Times New Roman" panose="02020603050405020304" pitchFamily="18" charset="0"/>
              </a:rPr>
              <a:t>smoke</a:t>
            </a:r>
            <a:r>
              <a:rPr lang="zh-CN" altLang="en-US" sz="2000" b="1" dirty="0">
                <a:latin typeface="Times New Roman" panose="02020603050405020304" pitchFamily="18" charset="0"/>
                <a:cs typeface="Times New Roman" panose="02020603050405020304" pitchFamily="18" charset="0"/>
              </a:rPr>
              <a:t>的人更不在意健康，参与项目概率更低</a:t>
            </a: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同时</a:t>
            </a:r>
            <a:r>
              <a:rPr lang="zh-CN" altLang="en-US" sz="2000" b="1" dirty="0">
                <a:solidFill>
                  <a:srgbClr val="FF0000"/>
                </a:solidFill>
                <a:latin typeface="Times New Roman" panose="02020603050405020304" pitchFamily="18" charset="0"/>
                <a:cs typeface="Times New Roman" panose="02020603050405020304" pitchFamily="18" charset="0"/>
              </a:rPr>
              <a:t>项目开始前的抽烟行为</a:t>
            </a:r>
            <a:r>
              <a:rPr lang="en-US" altLang="zh-CN" sz="2000" b="1" dirty="0">
                <a:solidFill>
                  <a:srgbClr val="FF0000"/>
                </a:solidFill>
                <a:latin typeface="Times New Roman" panose="02020603050405020304" pitchFamily="18" charset="0"/>
                <a:cs typeface="Times New Roman" panose="02020603050405020304" pitchFamily="18" charset="0"/>
              </a:rPr>
              <a:t>smoke</a:t>
            </a:r>
            <a:r>
              <a:rPr lang="zh-CN" altLang="en-US" sz="2000" b="1" dirty="0">
                <a:latin typeface="Times New Roman" panose="02020603050405020304" pitchFamily="18" charset="0"/>
                <a:cs typeface="Times New Roman" panose="02020603050405020304" pitchFamily="18" charset="0"/>
              </a:rPr>
              <a:t>与项目开展期间瘦身程度的其他因素</a:t>
            </a:r>
            <a:r>
              <a:rPr lang="en-US" altLang="zh-CN" sz="2000" b="1" dirty="0">
                <a:latin typeface="Times New Roman" panose="02020603050405020304" pitchFamily="18" charset="0"/>
                <a:cs typeface="Times New Roman" panose="02020603050405020304" pitchFamily="18" charset="0"/>
              </a:rPr>
              <a:t>u</a:t>
            </a:r>
            <a:r>
              <a:rPr lang="zh-CN" altLang="en-US" sz="2000" b="1" dirty="0">
                <a:latin typeface="Times New Roman" panose="02020603050405020304" pitchFamily="18" charset="0"/>
                <a:cs typeface="Times New Roman" panose="02020603050405020304" pitchFamily="18" charset="0"/>
              </a:rPr>
              <a:t>无直接相关性。</a:t>
            </a:r>
          </a:p>
        </p:txBody>
      </p:sp>
      <p:sp>
        <p:nvSpPr>
          <p:cNvPr id="4" name="矩形 3"/>
          <p:cNvSpPr/>
          <p:nvPr/>
        </p:nvSpPr>
        <p:spPr>
          <a:xfrm>
            <a:off x="6453657" y="5657671"/>
            <a:ext cx="2549750" cy="1200329"/>
          </a:xfrm>
          <a:prstGeom prst="rect">
            <a:avLst/>
          </a:prstGeom>
          <a:solidFill>
            <a:srgbClr val="FFFF00"/>
          </a:solidFill>
        </p:spPr>
        <p:txBody>
          <a:bodyPr wrap="square">
            <a:spAutoFit/>
          </a:bodyPr>
          <a:lstStyle/>
          <a:p>
            <a:r>
              <a:rPr lang="zh-CN" altLang="en-US" b="1" dirty="0">
                <a:latin typeface="Times New Roman" panose="02020603050405020304" pitchFamily="18" charset="0"/>
                <a:cs typeface="Times New Roman" panose="02020603050405020304" pitchFamily="18" charset="0"/>
              </a:rPr>
              <a:t>内生处理方程</a:t>
            </a:r>
            <a:r>
              <a:rPr lang="en-US" altLang="zh-CN" b="1" dirty="0" err="1">
                <a:latin typeface="Times New Roman" panose="02020603050405020304" pitchFamily="18" charset="0"/>
                <a:cs typeface="Times New Roman" panose="02020603050405020304" pitchFamily="18" charset="0"/>
              </a:rPr>
              <a:t>wellpgm</a:t>
            </a:r>
            <a:r>
              <a:rPr lang="zh-CN" altLang="en-US" b="1" dirty="0">
                <a:latin typeface="Times New Roman" panose="02020603050405020304" pitchFamily="18" charset="0"/>
                <a:cs typeface="Times New Roman" panose="02020603050405020304" pitchFamily="18" charset="0"/>
              </a:rPr>
              <a:t>与主方程</a:t>
            </a:r>
            <a:r>
              <a:rPr lang="en-US" altLang="zh-CN" b="1" dirty="0" err="1">
                <a:latin typeface="Times New Roman" panose="02020603050405020304" pitchFamily="18" charset="0"/>
                <a:cs typeface="Times New Roman" panose="02020603050405020304" pitchFamily="18" charset="0"/>
              </a:rPr>
              <a:t>weightloss</a:t>
            </a:r>
            <a:r>
              <a:rPr lang="zh-CN" altLang="en-US" b="1" dirty="0">
                <a:latin typeface="Times New Roman" panose="02020603050405020304" pitchFamily="18" charset="0"/>
                <a:cs typeface="Times New Roman" panose="02020603050405020304" pitchFamily="18" charset="0"/>
              </a:rPr>
              <a:t>误差项相关，存在自选择性。</a:t>
            </a:r>
            <a:endParaRPr lang="en-US" altLang="zh-CN" b="1" dirty="0">
              <a:latin typeface="Times New Roman" panose="02020603050405020304" pitchFamily="18" charset="0"/>
              <a:cs typeface="Times New Roman" panose="02020603050405020304" pitchFamily="18" charset="0"/>
            </a:endParaRPr>
          </a:p>
        </p:txBody>
      </p:sp>
      <p:pic>
        <p:nvPicPr>
          <p:cNvPr id="13" name="图片 12"/>
          <p:cNvPicPr>
            <a:picLocks noChangeAspect="1"/>
          </p:cNvPicPr>
          <p:nvPr/>
        </p:nvPicPr>
        <p:blipFill rotWithShape="1">
          <a:blip r:embed="rId2"/>
          <a:srcRect t="86270"/>
          <a:stretch>
            <a:fillRect/>
          </a:stretch>
        </p:blipFill>
        <p:spPr>
          <a:xfrm>
            <a:off x="0" y="5592544"/>
            <a:ext cx="6189633" cy="1276709"/>
          </a:xfrm>
          <a:prstGeom prst="rect">
            <a:avLst/>
          </a:prstGeom>
        </p:spPr>
      </p:pic>
      <p:sp>
        <p:nvSpPr>
          <p:cNvPr id="11" name="矩形 10"/>
          <p:cNvSpPr/>
          <p:nvPr/>
        </p:nvSpPr>
        <p:spPr>
          <a:xfrm>
            <a:off x="74638" y="5814205"/>
            <a:ext cx="6171267" cy="3019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9" grpId="0" animBg="1"/>
      <p:bldP spid="12" grpId="0"/>
      <p:bldP spid="4" grpId="0" animBg="1"/>
      <p:bldP spid="11"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92041"/>
            <a:ext cx="9144000" cy="646331"/>
          </a:xfrm>
          <a:prstGeom prst="rect">
            <a:avLst/>
          </a:prstGeom>
        </p:spPr>
        <p:txBody>
          <a:bodyPr wrap="square">
            <a:spAutoFit/>
          </a:bodyPr>
          <a:lstStyle/>
          <a:p>
            <a:pPr algn="ctr"/>
            <a:r>
              <a:rPr lang="zh-CN" altLang="en-US" sz="3600" b="1" dirty="0">
                <a:latin typeface="微软雅黑" panose="020B0503020204020204" pitchFamily="34" charset="-122"/>
                <a:ea typeface="微软雅黑" panose="020B0503020204020204" pitchFamily="34" charset="-122"/>
              </a:rPr>
              <a:t>内生样本选择</a:t>
            </a:r>
            <a:endParaRPr lang="en-US" altLang="zh-CN" sz="3600" b="1" dirty="0">
              <a:latin typeface="微软雅黑" panose="020B0503020204020204" pitchFamily="34" charset="-122"/>
              <a:ea typeface="微软雅黑" panose="020B0503020204020204" pitchFamily="34" charset="-122"/>
            </a:endParaRPr>
          </a:p>
        </p:txBody>
      </p:sp>
      <p:sp>
        <p:nvSpPr>
          <p:cNvPr id="8" name="矩形 7"/>
          <p:cNvSpPr/>
          <p:nvPr/>
        </p:nvSpPr>
        <p:spPr>
          <a:xfrm>
            <a:off x="98269" y="2060704"/>
            <a:ext cx="7746700" cy="830997"/>
          </a:xfrm>
          <a:prstGeom prst="rect">
            <a:avLst/>
          </a:prstGeom>
          <a:solidFill>
            <a:schemeClr val="accent6">
              <a:lumMod val="60000"/>
              <a:lumOff val="40000"/>
            </a:schemeClr>
          </a:solidFill>
        </p:spPr>
        <p:txBody>
          <a:bodyPr wrap="square">
            <a:spAutoFit/>
          </a:bodyPr>
          <a:lstStyle/>
          <a:p>
            <a:r>
              <a:rPr lang="en-US" altLang="zh-CN" sz="1600" b="1" dirty="0" err="1">
                <a:latin typeface="Times New Roman" panose="02020603050405020304" pitchFamily="18" charset="0"/>
                <a:cs typeface="Times New Roman" panose="02020603050405020304" pitchFamily="18" charset="0"/>
              </a:rPr>
              <a:t>eregress</a:t>
            </a:r>
            <a:r>
              <a:rPr lang="en-US" altLang="zh-CN" sz="1600" b="1" dirty="0">
                <a:latin typeface="Times New Roman" panose="02020603050405020304" pitchFamily="18" charset="0"/>
                <a:cs typeface="Times New Roman" panose="02020603050405020304" pitchFamily="18" charset="0"/>
              </a:rPr>
              <a:t> </a:t>
            </a:r>
            <a:r>
              <a:rPr lang="en-US" altLang="zh-CN" sz="1600" b="1" dirty="0" err="1">
                <a:latin typeface="Times New Roman" panose="02020603050405020304" pitchFamily="18" charset="0"/>
                <a:cs typeface="Times New Roman" panose="02020603050405020304" pitchFamily="18" charset="0"/>
              </a:rPr>
              <a:t>weightloss</a:t>
            </a:r>
            <a:r>
              <a:rPr lang="en-US" altLang="zh-CN" sz="1600" b="1" dirty="0">
                <a:latin typeface="Times New Roman" panose="02020603050405020304" pitchFamily="18" charset="0"/>
                <a:cs typeface="Times New Roman" panose="02020603050405020304" pitchFamily="18" charset="0"/>
              </a:rPr>
              <a:t> age </a:t>
            </a:r>
            <a:r>
              <a:rPr lang="en-US" altLang="zh-CN" sz="1600" b="1" dirty="0" err="1">
                <a:latin typeface="Times New Roman" panose="02020603050405020304" pitchFamily="18" charset="0"/>
                <a:cs typeface="Times New Roman" panose="02020603050405020304" pitchFamily="18" charset="0"/>
              </a:rPr>
              <a:t>i.sex</a:t>
            </a:r>
            <a:r>
              <a:rPr lang="en-US" altLang="zh-CN" sz="1600" b="1" dirty="0">
                <a:latin typeface="Times New Roman" panose="02020603050405020304" pitchFamily="18" charset="0"/>
                <a:cs typeface="Times New Roman" panose="02020603050405020304" pitchFamily="18" charset="0"/>
              </a:rPr>
              <a:t>, endogenous(weight = </a:t>
            </a:r>
            <a:r>
              <a:rPr lang="en-US" altLang="zh-CN" sz="1600" b="1" dirty="0" err="1">
                <a:latin typeface="Times New Roman" panose="02020603050405020304" pitchFamily="18" charset="0"/>
                <a:cs typeface="Times New Roman" panose="02020603050405020304" pitchFamily="18" charset="0"/>
              </a:rPr>
              <a:t>i.sex</a:t>
            </a:r>
            <a:r>
              <a:rPr lang="en-US" altLang="zh-CN" sz="1600" b="1" dirty="0">
                <a:latin typeface="Times New Roman" panose="02020603050405020304" pitchFamily="18" charset="0"/>
                <a:cs typeface="Times New Roman" panose="02020603050405020304" pitchFamily="18" charset="0"/>
              </a:rPr>
              <a:t> gym)  ///</a:t>
            </a:r>
          </a:p>
          <a:p>
            <a:r>
              <a:rPr lang="en-US" altLang="zh-CN" sz="1600" b="1" dirty="0">
                <a:latin typeface="Times New Roman" panose="02020603050405020304" pitchFamily="18" charset="0"/>
                <a:cs typeface="Times New Roman" panose="02020603050405020304" pitchFamily="18" charset="0"/>
              </a:rPr>
              <a:t> 		             entreat(</a:t>
            </a:r>
            <a:r>
              <a:rPr lang="en-US" altLang="zh-CN" sz="1600" b="1" dirty="0" err="1">
                <a:latin typeface="Times New Roman" panose="02020603050405020304" pitchFamily="18" charset="0"/>
                <a:cs typeface="Times New Roman" panose="02020603050405020304" pitchFamily="18" charset="0"/>
              </a:rPr>
              <a:t>wellpgm</a:t>
            </a:r>
            <a:r>
              <a:rPr lang="en-US" altLang="zh-CN" sz="1600" b="1" dirty="0">
                <a:latin typeface="Times New Roman" panose="02020603050405020304" pitchFamily="18" charset="0"/>
                <a:cs typeface="Times New Roman" panose="02020603050405020304" pitchFamily="18" charset="0"/>
              </a:rPr>
              <a:t> = age </a:t>
            </a:r>
            <a:r>
              <a:rPr lang="en-US" altLang="zh-CN" sz="1600" b="1" dirty="0" err="1">
                <a:latin typeface="Times New Roman" panose="02020603050405020304" pitchFamily="18" charset="0"/>
                <a:cs typeface="Times New Roman" panose="02020603050405020304" pitchFamily="18" charset="0"/>
              </a:rPr>
              <a:t>i.smoke</a:t>
            </a:r>
            <a:r>
              <a:rPr lang="en-US" altLang="zh-CN" sz="1600" b="1" dirty="0">
                <a:latin typeface="Times New Roman" panose="02020603050405020304" pitchFamily="18" charset="0"/>
                <a:cs typeface="Times New Roman" panose="02020603050405020304" pitchFamily="18" charset="0"/>
              </a:rPr>
              <a:t>, </a:t>
            </a:r>
            <a:r>
              <a:rPr lang="en-US" altLang="zh-CN" sz="1600" b="1" dirty="0" err="1">
                <a:latin typeface="Times New Roman" panose="02020603050405020304" pitchFamily="18" charset="0"/>
                <a:cs typeface="Times New Roman" panose="02020603050405020304" pitchFamily="18" charset="0"/>
              </a:rPr>
              <a:t>nointeract</a:t>
            </a:r>
            <a:r>
              <a:rPr lang="en-US" altLang="zh-CN" sz="1600" b="1" dirty="0">
                <a:latin typeface="Times New Roman" panose="02020603050405020304" pitchFamily="18" charset="0"/>
                <a:cs typeface="Times New Roman" panose="02020603050405020304" pitchFamily="18" charset="0"/>
              </a:rPr>
              <a:t>)   ///</a:t>
            </a:r>
          </a:p>
          <a:p>
            <a:r>
              <a:rPr lang="en-US" altLang="zh-CN" sz="1600" b="1" dirty="0">
                <a:latin typeface="Times New Roman" panose="02020603050405020304" pitchFamily="18" charset="0"/>
                <a:cs typeface="Times New Roman" panose="02020603050405020304" pitchFamily="18" charset="0"/>
              </a:rPr>
              <a:t>		             </a:t>
            </a:r>
            <a:r>
              <a:rPr lang="en-US" altLang="zh-CN" sz="1600" b="1" dirty="0">
                <a:solidFill>
                  <a:srgbClr val="FF0000"/>
                </a:solidFill>
                <a:latin typeface="Times New Roman" panose="02020603050405020304" pitchFamily="18" charset="0"/>
                <a:cs typeface="Times New Roman" panose="02020603050405020304" pitchFamily="18" charset="0"/>
              </a:rPr>
              <a:t>select(completed</a:t>
            </a:r>
            <a:r>
              <a:rPr lang="en-US" altLang="zh-CN" sz="1600" b="1" dirty="0">
                <a:latin typeface="Times New Roman" panose="02020603050405020304" pitchFamily="18" charset="0"/>
                <a:cs typeface="Times New Roman" panose="02020603050405020304" pitchFamily="18" charset="0"/>
              </a:rPr>
              <a:t> = </a:t>
            </a:r>
            <a:r>
              <a:rPr lang="en-US" altLang="zh-CN" sz="1600" b="1" dirty="0" err="1">
                <a:latin typeface="Times New Roman" panose="02020603050405020304" pitchFamily="18" charset="0"/>
                <a:cs typeface="Times New Roman" panose="02020603050405020304" pitchFamily="18" charset="0"/>
              </a:rPr>
              <a:t>i.wellpgm</a:t>
            </a:r>
            <a:r>
              <a:rPr lang="en-US" altLang="zh-CN" sz="1600" b="1" dirty="0">
                <a:latin typeface="Times New Roman" panose="02020603050405020304" pitchFamily="18" charset="0"/>
                <a:cs typeface="Times New Roman" panose="02020603050405020304" pitchFamily="18" charset="0"/>
              </a:rPr>
              <a:t>   </a:t>
            </a:r>
            <a:r>
              <a:rPr lang="en-US" altLang="zh-CN" sz="1600" b="1" dirty="0">
                <a:solidFill>
                  <a:srgbClr val="FF0000"/>
                </a:solidFill>
                <a:latin typeface="Times New Roman" panose="02020603050405020304" pitchFamily="18" charset="0"/>
                <a:cs typeface="Times New Roman" panose="02020603050405020304" pitchFamily="18" charset="0"/>
              </a:rPr>
              <a:t>experience   </a:t>
            </a:r>
            <a:r>
              <a:rPr lang="en-US" altLang="zh-CN" sz="1600" b="1" dirty="0" err="1">
                <a:solidFill>
                  <a:srgbClr val="FF0000"/>
                </a:solidFill>
                <a:latin typeface="Times New Roman" panose="02020603050405020304" pitchFamily="18" charset="0"/>
                <a:cs typeface="Times New Roman" panose="02020603050405020304" pitchFamily="18" charset="0"/>
              </a:rPr>
              <a:t>i.salaried</a:t>
            </a:r>
            <a:r>
              <a:rPr lang="en-US" altLang="zh-CN" sz="1600" b="1" dirty="0">
                <a:latin typeface="Times New Roman" panose="02020603050405020304" pitchFamily="18" charset="0"/>
                <a:cs typeface="Times New Roman" panose="02020603050405020304" pitchFamily="18" charset="0"/>
              </a:rPr>
              <a:t>) </a:t>
            </a:r>
            <a:endParaRPr lang="pl-PL" altLang="zh-CN" sz="2000" b="1" dirty="0">
              <a:latin typeface="Times New Roman" panose="02020603050405020304" pitchFamily="18" charset="0"/>
              <a:cs typeface="Times New Roman" panose="02020603050405020304" pitchFamily="18" charset="0"/>
            </a:endParaRPr>
          </a:p>
        </p:txBody>
      </p:sp>
      <p:sp>
        <p:nvSpPr>
          <p:cNvPr id="10" name="矩形 9"/>
          <p:cNvSpPr/>
          <p:nvPr/>
        </p:nvSpPr>
        <p:spPr>
          <a:xfrm>
            <a:off x="6330200" y="5415016"/>
            <a:ext cx="2813800" cy="1200329"/>
          </a:xfrm>
          <a:prstGeom prst="rect">
            <a:avLst/>
          </a:prstGeom>
          <a:solidFill>
            <a:srgbClr val="FFFF00"/>
          </a:solidFill>
        </p:spPr>
        <p:txBody>
          <a:bodyPr wrap="square">
            <a:spAutoFit/>
          </a:bodyPr>
          <a:lstStyle/>
          <a:p>
            <a:r>
              <a:rPr lang="zh-CN" altLang="en-US" b="1" dirty="0">
                <a:latin typeface="Times New Roman" panose="02020603050405020304" pitchFamily="18" charset="0"/>
                <a:cs typeface="Times New Roman" panose="02020603050405020304" pitchFamily="18" charset="0"/>
              </a:rPr>
              <a:t>样本选择方程</a:t>
            </a:r>
            <a:r>
              <a:rPr lang="en-US" altLang="zh-CN" b="1" dirty="0" err="1">
                <a:latin typeface="Times New Roman" panose="02020603050405020304" pitchFamily="18" charset="0"/>
                <a:cs typeface="Times New Roman" panose="02020603050405020304" pitchFamily="18" charset="0"/>
              </a:rPr>
              <a:t>compelted</a:t>
            </a:r>
            <a:r>
              <a:rPr lang="zh-CN" altLang="en-US" b="1" dirty="0">
                <a:latin typeface="Times New Roman" panose="02020603050405020304" pitchFamily="18" charset="0"/>
                <a:cs typeface="Times New Roman" panose="02020603050405020304" pitchFamily="18" charset="0"/>
              </a:rPr>
              <a:t>误差与主方程</a:t>
            </a:r>
            <a:r>
              <a:rPr lang="en-US" altLang="zh-CN" b="1" dirty="0" err="1">
                <a:latin typeface="Times New Roman" panose="02020603050405020304" pitchFamily="18" charset="0"/>
                <a:cs typeface="Times New Roman" panose="02020603050405020304" pitchFamily="18" charset="0"/>
              </a:rPr>
              <a:t>weightloss</a:t>
            </a:r>
            <a:r>
              <a:rPr lang="zh-CN" altLang="en-US" b="1" dirty="0">
                <a:latin typeface="Times New Roman" panose="02020603050405020304" pitchFamily="18" charset="0"/>
                <a:cs typeface="Times New Roman" panose="02020603050405020304" pitchFamily="18" charset="0"/>
              </a:rPr>
              <a:t>误差显著相关</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存在内生样本选择。</a:t>
            </a:r>
          </a:p>
        </p:txBody>
      </p:sp>
      <p:sp>
        <p:nvSpPr>
          <p:cNvPr id="12" name="矩形 11"/>
          <p:cNvSpPr/>
          <p:nvPr/>
        </p:nvSpPr>
        <p:spPr>
          <a:xfrm>
            <a:off x="154054" y="860353"/>
            <a:ext cx="8696647" cy="1200329"/>
          </a:xfrm>
          <a:prstGeom prst="rect">
            <a:avLst/>
          </a:prstGeom>
          <a:noFill/>
        </p:spPr>
        <p:txBody>
          <a:bodyPr wrap="square">
            <a:spAutoFit/>
          </a:bodyPr>
          <a:lstStyle/>
          <a:p>
            <a:r>
              <a:rPr lang="zh-CN" altLang="en-US" b="1" dirty="0">
                <a:latin typeface="Times New Roman" panose="02020603050405020304" pitchFamily="18" charset="0"/>
                <a:cs typeface="Times New Roman" panose="02020603050405020304" pitchFamily="18" charset="0"/>
              </a:rPr>
              <a:t>共有</a:t>
            </a:r>
            <a:r>
              <a:rPr lang="en-US" altLang="zh-CN" b="1" dirty="0">
                <a:latin typeface="Times New Roman" panose="02020603050405020304" pitchFamily="18" charset="0"/>
                <a:cs typeface="Times New Roman" panose="02020603050405020304" pitchFamily="18" charset="0"/>
              </a:rPr>
              <a:t>545</a:t>
            </a:r>
            <a:r>
              <a:rPr lang="zh-CN" altLang="en-US" b="1" dirty="0">
                <a:latin typeface="Times New Roman" panose="02020603050405020304" pitchFamily="18" charset="0"/>
                <a:cs typeface="Times New Roman" panose="02020603050405020304" pitchFamily="18" charset="0"/>
              </a:rPr>
              <a:t>个样本，但有人没参与最终的体重测量，只收集到</a:t>
            </a:r>
            <a:r>
              <a:rPr lang="en-US" altLang="zh-CN" b="1" dirty="0">
                <a:latin typeface="Times New Roman" panose="02020603050405020304" pitchFamily="18" charset="0"/>
                <a:cs typeface="Times New Roman" panose="02020603050405020304" pitchFamily="18" charset="0"/>
              </a:rPr>
              <a:t>337</a:t>
            </a:r>
            <a:r>
              <a:rPr lang="zh-CN" altLang="en-US" b="1" dirty="0">
                <a:latin typeface="Times New Roman" panose="02020603050405020304" pitchFamily="18" charset="0"/>
                <a:cs typeface="Times New Roman" panose="02020603050405020304" pitchFamily="18" charset="0"/>
              </a:rPr>
              <a:t>人的减重数据，记</a:t>
            </a:r>
            <a:r>
              <a:rPr lang="en-US" altLang="zh-CN" b="1" dirty="0">
                <a:latin typeface="Times New Roman" panose="02020603050405020304" pitchFamily="18" charset="0"/>
                <a:cs typeface="Times New Roman" panose="02020603050405020304" pitchFamily="18" charset="0"/>
              </a:rPr>
              <a:t>completed=1</a:t>
            </a:r>
            <a:r>
              <a:rPr lang="zh-CN" altLang="en-US" b="1" dirty="0">
                <a:latin typeface="Times New Roman" panose="02020603050405020304" pitchFamily="18" charset="0"/>
                <a:cs typeface="Times New Roman" panose="02020603050405020304" pitchFamily="18" charset="0"/>
              </a:rPr>
              <a:t>，</a:t>
            </a:r>
            <a:r>
              <a:rPr lang="en-US" altLang="zh-CN" b="1" dirty="0" err="1">
                <a:latin typeface="Times New Roman" panose="02020603050405020304" pitchFamily="18" charset="0"/>
                <a:cs typeface="Times New Roman" panose="02020603050405020304" pitchFamily="18" charset="0"/>
              </a:rPr>
              <a:t>weightloss</a:t>
            </a:r>
            <a:r>
              <a:rPr lang="zh-CN" altLang="en-US" b="1" dirty="0">
                <a:latin typeface="Times New Roman" panose="02020603050405020304" pitchFamily="18" charset="0"/>
                <a:cs typeface="Times New Roman" panose="02020603050405020304" pitchFamily="18" charset="0"/>
              </a:rPr>
              <a:t>缺失记为</a:t>
            </a:r>
            <a:r>
              <a:rPr lang="en-US" altLang="zh-CN" b="1" dirty="0">
                <a:latin typeface="Times New Roman" panose="02020603050405020304" pitchFamily="18" charset="0"/>
                <a:cs typeface="Times New Roman" panose="02020603050405020304" pitchFamily="18" charset="0"/>
              </a:rPr>
              <a:t>0</a:t>
            </a:r>
            <a:r>
              <a:rPr lang="zh-CN" altLang="en-US" b="1" dirty="0">
                <a:latin typeface="Times New Roman" panose="02020603050405020304" pitchFamily="18" charset="0"/>
                <a:cs typeface="Times New Roman" panose="02020603050405020304" pitchFamily="18" charset="0"/>
              </a:rPr>
              <a:t>。若样本缺失是非随机的，则存在内生样本选择偏误。在职年数</a:t>
            </a:r>
            <a:r>
              <a:rPr lang="en-US" altLang="zh-CN" b="1" dirty="0" err="1">
                <a:latin typeface="Times New Roman" panose="02020603050405020304" pitchFamily="18" charset="0"/>
                <a:cs typeface="Times New Roman" panose="02020603050405020304" pitchFamily="18" charset="0"/>
              </a:rPr>
              <a:t>expereence</a:t>
            </a:r>
            <a:r>
              <a:rPr lang="zh-CN" altLang="en-US" b="1" dirty="0">
                <a:latin typeface="Times New Roman" panose="02020603050405020304" pitchFamily="18" charset="0"/>
                <a:cs typeface="Times New Roman" panose="02020603050405020304" pitchFamily="18" charset="0"/>
              </a:rPr>
              <a:t>和是否正式员工</a:t>
            </a:r>
            <a:r>
              <a:rPr lang="en-US" altLang="zh-CN" b="1" dirty="0">
                <a:latin typeface="Times New Roman" panose="02020603050405020304" pitchFamily="18" charset="0"/>
                <a:cs typeface="Times New Roman" panose="02020603050405020304" pitchFamily="18" charset="0"/>
              </a:rPr>
              <a:t>salary</a:t>
            </a:r>
            <a:r>
              <a:rPr lang="zh-CN" altLang="en-US" b="1" dirty="0">
                <a:latin typeface="Times New Roman" panose="02020603050405020304" pitchFamily="18" charset="0"/>
                <a:cs typeface="Times New Roman" panose="02020603050405020304" pitchFamily="18" charset="0"/>
              </a:rPr>
              <a:t>影响到最终测试参与否。同时，假设</a:t>
            </a:r>
            <a:r>
              <a:rPr lang="en-US" altLang="zh-CN" b="1" dirty="0" err="1">
                <a:latin typeface="Times New Roman" panose="02020603050405020304" pitchFamily="18" charset="0"/>
                <a:cs typeface="Times New Roman" panose="02020603050405020304" pitchFamily="18" charset="0"/>
              </a:rPr>
              <a:t>expereence</a:t>
            </a:r>
            <a:r>
              <a:rPr lang="zh-CN" altLang="en-US" b="1" dirty="0">
                <a:latin typeface="Times New Roman" panose="02020603050405020304" pitchFamily="18" charset="0"/>
                <a:cs typeface="Times New Roman" panose="02020603050405020304" pitchFamily="18" charset="0"/>
              </a:rPr>
              <a:t>和</a:t>
            </a:r>
            <a:r>
              <a:rPr lang="en-US" altLang="zh-CN" b="1" dirty="0">
                <a:latin typeface="Times New Roman" panose="02020603050405020304" pitchFamily="18" charset="0"/>
                <a:cs typeface="Times New Roman" panose="02020603050405020304" pitchFamily="18" charset="0"/>
              </a:rPr>
              <a:t>salary</a:t>
            </a:r>
            <a:r>
              <a:rPr lang="zh-CN" altLang="en-US" b="1" dirty="0">
                <a:latin typeface="Times New Roman" panose="02020603050405020304" pitchFamily="18" charset="0"/>
                <a:cs typeface="Times New Roman" panose="02020603050405020304" pitchFamily="18" charset="0"/>
              </a:rPr>
              <a:t>与项目减重的不可观察影响因素</a:t>
            </a:r>
            <a:r>
              <a:rPr lang="en-US" altLang="zh-CN" b="1" dirty="0">
                <a:latin typeface="Times New Roman" panose="02020603050405020304" pitchFamily="18" charset="0"/>
                <a:cs typeface="Times New Roman" panose="02020603050405020304" pitchFamily="18" charset="0"/>
              </a:rPr>
              <a:t>u</a:t>
            </a:r>
            <a:r>
              <a:rPr lang="zh-CN" altLang="en-US" b="1" dirty="0">
                <a:latin typeface="Times New Roman" panose="02020603050405020304" pitchFamily="18" charset="0"/>
                <a:cs typeface="Times New Roman" panose="02020603050405020304" pitchFamily="18" charset="0"/>
              </a:rPr>
              <a:t>无直接相关性。</a:t>
            </a:r>
          </a:p>
        </p:txBody>
      </p:sp>
      <p:pic>
        <p:nvPicPr>
          <p:cNvPr id="4" name="图片 3"/>
          <p:cNvPicPr>
            <a:picLocks noChangeAspect="1"/>
          </p:cNvPicPr>
          <p:nvPr/>
        </p:nvPicPr>
        <p:blipFill rotWithShape="1">
          <a:blip r:embed="rId2"/>
          <a:srcRect t="83520"/>
          <a:stretch>
            <a:fillRect/>
          </a:stretch>
        </p:blipFill>
        <p:spPr>
          <a:xfrm>
            <a:off x="100802" y="4889270"/>
            <a:ext cx="6128548" cy="1870693"/>
          </a:xfrm>
          <a:prstGeom prst="rect">
            <a:avLst/>
          </a:prstGeom>
        </p:spPr>
      </p:pic>
      <p:sp>
        <p:nvSpPr>
          <p:cNvPr id="11" name="矩形 10"/>
          <p:cNvSpPr/>
          <p:nvPr/>
        </p:nvSpPr>
        <p:spPr>
          <a:xfrm>
            <a:off x="98269" y="5067206"/>
            <a:ext cx="6131081" cy="311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330200" y="3829590"/>
            <a:ext cx="2813799" cy="923330"/>
          </a:xfrm>
          <a:prstGeom prst="rect">
            <a:avLst/>
          </a:prstGeom>
          <a:solidFill>
            <a:srgbClr val="FFFF00"/>
          </a:solidFill>
        </p:spPr>
        <p:txBody>
          <a:bodyPr wrap="square">
            <a:spAutoFit/>
          </a:bodyPr>
          <a:lstStyle/>
          <a:p>
            <a:r>
              <a:rPr lang="zh-CN" altLang="en-US" b="1" dirty="0">
                <a:latin typeface="Times New Roman" panose="02020603050405020304" pitchFamily="18" charset="0"/>
                <a:cs typeface="Times New Roman" panose="02020603050405020304" pitchFamily="18" charset="0"/>
              </a:rPr>
              <a:t>瘦身计划系数</a:t>
            </a:r>
            <a:r>
              <a:rPr lang="en-US" altLang="zh-CN" b="1" dirty="0">
                <a:latin typeface="Times New Roman" panose="02020603050405020304" pitchFamily="18" charset="0"/>
                <a:cs typeface="Times New Roman" panose="02020603050405020304" pitchFamily="18" charset="0"/>
              </a:rPr>
              <a:t>0.92,</a:t>
            </a:r>
            <a:r>
              <a:rPr lang="zh-CN" altLang="en-US" b="1" dirty="0">
                <a:latin typeface="Times New Roman" panose="02020603050405020304" pitchFamily="18" charset="0"/>
                <a:cs typeface="Times New Roman" panose="02020603050405020304" pitchFamily="18" charset="0"/>
              </a:rPr>
              <a:t>其</a:t>
            </a:r>
            <a:r>
              <a:rPr lang="en-US" altLang="zh-CN" b="1" dirty="0">
                <a:latin typeface="Times New Roman" panose="02020603050405020304" pitchFamily="18" charset="0"/>
                <a:cs typeface="Times New Roman" panose="02020603050405020304" pitchFamily="18" charset="0"/>
              </a:rPr>
              <a:t>95%</a:t>
            </a:r>
            <a:r>
              <a:rPr lang="zh-CN" altLang="en-US" b="1" dirty="0">
                <a:latin typeface="Times New Roman" panose="02020603050405020304" pitchFamily="18" charset="0"/>
                <a:cs typeface="Times New Roman" panose="02020603050405020304" pitchFamily="18" charset="0"/>
              </a:rPr>
              <a:t>置信区间</a:t>
            </a:r>
            <a:r>
              <a:rPr lang="en-US" altLang="zh-CN" b="1" dirty="0">
                <a:latin typeface="Times New Roman" panose="02020603050405020304" pitchFamily="18" charset="0"/>
                <a:cs typeface="Times New Roman" panose="02020603050405020304" pitchFamily="18" charset="0"/>
              </a:rPr>
              <a:t>[0.4,1.5]</a:t>
            </a:r>
            <a:r>
              <a:rPr lang="zh-CN" altLang="en-US" b="1" dirty="0">
                <a:latin typeface="Times New Roman" panose="02020603050405020304" pitchFamily="18" charset="0"/>
                <a:cs typeface="Times New Roman" panose="02020603050405020304" pitchFamily="18" charset="0"/>
              </a:rPr>
              <a:t>包含参数真值</a:t>
            </a:r>
            <a:r>
              <a:rPr lang="en-US" altLang="zh-CN" b="1" dirty="0">
                <a:latin typeface="Times New Roman" panose="02020603050405020304" pitchFamily="18" charset="0"/>
                <a:cs typeface="Times New Roman" panose="02020603050405020304" pitchFamily="18" charset="0"/>
              </a:rPr>
              <a:t>1.2</a:t>
            </a:r>
            <a:endParaRPr lang="zh-CN" altLang="en-US" b="1" dirty="0">
              <a:latin typeface="Times New Roman" panose="02020603050405020304" pitchFamily="18" charset="0"/>
              <a:cs typeface="Times New Roman" panose="02020603050405020304" pitchFamily="18" charset="0"/>
            </a:endParaRPr>
          </a:p>
        </p:txBody>
      </p:sp>
      <p:pic>
        <p:nvPicPr>
          <p:cNvPr id="14" name="图片 13"/>
          <p:cNvPicPr>
            <a:picLocks noChangeAspect="1"/>
          </p:cNvPicPr>
          <p:nvPr/>
        </p:nvPicPr>
        <p:blipFill rotWithShape="1">
          <a:blip r:embed="rId2"/>
          <a:srcRect b="69567"/>
          <a:stretch>
            <a:fillRect/>
          </a:stretch>
        </p:blipFill>
        <p:spPr>
          <a:xfrm>
            <a:off x="137806" y="2874510"/>
            <a:ext cx="6075295" cy="2026072"/>
          </a:xfrm>
          <a:prstGeom prst="rect">
            <a:avLst/>
          </a:prstGeom>
        </p:spPr>
      </p:pic>
      <p:sp>
        <p:nvSpPr>
          <p:cNvPr id="9" name="矩形 8"/>
          <p:cNvSpPr/>
          <p:nvPr/>
        </p:nvSpPr>
        <p:spPr>
          <a:xfrm>
            <a:off x="209777" y="4258195"/>
            <a:ext cx="6061874" cy="3614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p:bldP spid="11" grpId="0" animBg="1"/>
      <p:bldP spid="13" grpId="0" animBg="1"/>
      <p:bldP spid="9"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188E5CE-F230-4BD1-940F-85FCBCA58052}" type="datetime1">
              <a:rPr lang="zh-CN" altLang="en-US" smtClean="0"/>
              <a:t>2021/3/2</a:t>
            </a:fld>
            <a:endParaRPr lang="zh-CN" altLang="en-US"/>
          </a:p>
        </p:txBody>
      </p:sp>
      <p:sp>
        <p:nvSpPr>
          <p:cNvPr id="3" name="页脚占位符 2"/>
          <p:cNvSpPr>
            <a:spLocks noGrp="1"/>
          </p:cNvSpPr>
          <p:nvPr>
            <p:ph type="ftr" sz="quarter" idx="11"/>
          </p:nvPr>
        </p:nvSpPr>
        <p:spPr/>
        <p:txBody>
          <a:bodyPr/>
          <a:lstStyle/>
          <a:p>
            <a:r>
              <a:rPr lang="zh-CN" altLang="en-US"/>
              <a:t>中国人民大学，陈传波</a:t>
            </a:r>
          </a:p>
        </p:txBody>
      </p:sp>
      <p:sp>
        <p:nvSpPr>
          <p:cNvPr id="5" name="矩形 4"/>
          <p:cNvSpPr/>
          <p:nvPr/>
        </p:nvSpPr>
        <p:spPr>
          <a:xfrm>
            <a:off x="0" y="192041"/>
            <a:ext cx="9144000" cy="646331"/>
          </a:xfrm>
          <a:prstGeom prst="rect">
            <a:avLst/>
          </a:prstGeom>
        </p:spPr>
        <p:txBody>
          <a:bodyPr wrap="square">
            <a:spAutoFit/>
          </a:bodyPr>
          <a:lstStyle/>
          <a:p>
            <a:pPr algn="ctr"/>
            <a:r>
              <a:rPr lang="zh-CN" altLang="en-US" sz="3600" b="1" dirty="0">
                <a:latin typeface="微软雅黑" panose="020B0503020204020204" pitchFamily="34" charset="-122"/>
                <a:ea typeface="微软雅黑" panose="020B0503020204020204" pitchFamily="34" charset="-122"/>
              </a:rPr>
              <a:t>内生变量、内生处理、内生样本选择</a:t>
            </a:r>
            <a:endParaRPr lang="en-US" altLang="zh-CN" sz="3600" b="1"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0" y="1420064"/>
            <a:ext cx="9144000" cy="5437935"/>
          </a:xfrm>
          <a:prstGeom prst="rect">
            <a:avLst/>
          </a:prstGeom>
        </p:spPr>
      </p:pic>
      <p:sp>
        <p:nvSpPr>
          <p:cNvPr id="7" name="矩形 6"/>
          <p:cNvSpPr/>
          <p:nvPr/>
        </p:nvSpPr>
        <p:spPr>
          <a:xfrm>
            <a:off x="207034" y="944552"/>
            <a:ext cx="8876581" cy="369332"/>
          </a:xfrm>
          <a:prstGeom prst="rect">
            <a:avLst/>
          </a:prstGeom>
          <a:solidFill>
            <a:srgbClr val="92D050"/>
          </a:solidFill>
        </p:spPr>
        <p:txBody>
          <a:bodyPr wrap="square">
            <a:spAutoFit/>
          </a:bodyPr>
          <a:lstStyle/>
          <a:p>
            <a:r>
              <a:rPr lang="zh-CN" altLang="en-US" b="1" dirty="0"/>
              <a:t>estimates table true base endog entrt endsel, stats(N) equations(1) keep(#1:)  star b(%5.3f)</a:t>
            </a:r>
          </a:p>
        </p:txBody>
      </p:sp>
      <p:sp>
        <p:nvSpPr>
          <p:cNvPr id="8" name="矩形 7"/>
          <p:cNvSpPr/>
          <p:nvPr/>
        </p:nvSpPr>
        <p:spPr>
          <a:xfrm>
            <a:off x="4623758" y="1509623"/>
            <a:ext cx="4423772" cy="14027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zh-CN" altLang="en-US" dirty="0"/>
              <a:t>推荐教材</a:t>
            </a:r>
          </a:p>
        </p:txBody>
      </p:sp>
      <p:sp>
        <p:nvSpPr>
          <p:cNvPr id="3" name="内容占位符 2"/>
          <p:cNvSpPr>
            <a:spLocks noGrp="1"/>
          </p:cNvSpPr>
          <p:nvPr>
            <p:ph idx="1"/>
          </p:nvPr>
        </p:nvSpPr>
        <p:spPr>
          <a:xfrm>
            <a:off x="534839" y="999911"/>
            <a:ext cx="8609161" cy="4975411"/>
          </a:xfrm>
        </p:spPr>
        <p:txBody>
          <a:bodyPr>
            <a:normAutofit/>
          </a:bodyPr>
          <a:lstStyle/>
          <a:p>
            <a:pPr marL="514350" indent="-514350">
              <a:lnSpc>
                <a:spcPct val="150000"/>
              </a:lnSpc>
              <a:buFont typeface="+mj-lt"/>
              <a:buAutoNum type="arabicPeriod"/>
            </a:pPr>
            <a:r>
              <a:rPr lang="en-US" altLang="zh-CN" sz="2400" b="1" dirty="0" smtClean="0"/>
              <a:t>《</a:t>
            </a:r>
            <a:r>
              <a:rPr lang="zh-CN" altLang="en-US" sz="2400" b="1" dirty="0"/>
              <a:t>用</a:t>
            </a:r>
            <a:r>
              <a:rPr lang="en-US" altLang="zh-CN" sz="2400" b="1" dirty="0"/>
              <a:t>STATA</a:t>
            </a:r>
            <a:r>
              <a:rPr lang="zh-CN" altLang="en-US" sz="2400" b="1" dirty="0"/>
              <a:t>学微观计量经济学</a:t>
            </a:r>
            <a:r>
              <a:rPr lang="en-US" altLang="zh-CN" sz="2400" b="1" dirty="0"/>
              <a:t>》</a:t>
            </a:r>
            <a:r>
              <a:rPr lang="zh-CN" altLang="en-US" sz="2400" b="1" dirty="0"/>
              <a:t>，</a:t>
            </a:r>
            <a:r>
              <a:rPr lang="en-US" altLang="zh-CN" sz="2400" b="1" dirty="0"/>
              <a:t>by Colin Cameron</a:t>
            </a:r>
          </a:p>
          <a:p>
            <a:pPr marL="514350" indent="-514350">
              <a:lnSpc>
                <a:spcPct val="150000"/>
              </a:lnSpc>
              <a:buFont typeface="+mj-lt"/>
              <a:buAutoNum type="arabicPeriod"/>
            </a:pPr>
            <a:r>
              <a:rPr kumimoji="1" lang="en-US" altLang="zh-CN" sz="2400" dirty="0" smtClean="0"/>
              <a:t>《</a:t>
            </a:r>
            <a:r>
              <a:rPr kumimoji="1" lang="zh-CN" altLang="en-US" sz="2400" dirty="0"/>
              <a:t>计量经济学导论</a:t>
            </a:r>
            <a:r>
              <a:rPr kumimoji="1" lang="en-US" altLang="zh-CN" sz="2400" dirty="0"/>
              <a:t>》by  Stock</a:t>
            </a:r>
          </a:p>
          <a:p>
            <a:pPr marL="0" indent="0">
              <a:lnSpc>
                <a:spcPct val="150000"/>
              </a:lnSpc>
              <a:buNone/>
            </a:pPr>
            <a:r>
              <a:rPr kumimoji="1" lang="en-US" altLang="zh-CN" sz="1900" dirty="0"/>
              <a:t>https://media.pearsoncmg.com/ph/bp/bp_stock_econometrics_4_cw/#datafiles</a:t>
            </a:r>
          </a:p>
          <a:p>
            <a:pPr marL="0" indent="0">
              <a:lnSpc>
                <a:spcPct val="150000"/>
              </a:lnSpc>
              <a:buNone/>
            </a:pPr>
            <a:r>
              <a:rPr kumimoji="1" lang="en-US" altLang="zh-CN" sz="2400" dirty="0" smtClean="0"/>
              <a:t>3.《</a:t>
            </a:r>
            <a:r>
              <a:rPr kumimoji="1" lang="zh-CN" altLang="en-US" sz="2400" dirty="0"/>
              <a:t>计量经济学导论</a:t>
            </a:r>
            <a:r>
              <a:rPr kumimoji="1" lang="en-US" altLang="zh-CN" sz="2400" dirty="0"/>
              <a:t>》 by </a:t>
            </a:r>
            <a:r>
              <a:rPr lang="en-US" altLang="zh-CN" sz="2400" dirty="0"/>
              <a:t>Wooldridge</a:t>
            </a:r>
          </a:p>
          <a:p>
            <a:pPr marL="0" indent="0">
              <a:lnSpc>
                <a:spcPct val="150000"/>
              </a:lnSpc>
              <a:buNone/>
            </a:pPr>
            <a:r>
              <a:rPr kumimoji="1" lang="en-US" altLang="zh-CN" sz="2400" dirty="0" smtClean="0"/>
              <a:t>4. </a:t>
            </a:r>
            <a:r>
              <a:rPr kumimoji="1" lang="en-US" altLang="zh-CN" sz="2400" dirty="0"/>
              <a:t>《</a:t>
            </a:r>
            <a:r>
              <a:rPr kumimoji="1" lang="zh-CN" altLang="en-US" sz="2400" dirty="0"/>
              <a:t>精通计量</a:t>
            </a:r>
            <a:r>
              <a:rPr kumimoji="1" lang="en-US" altLang="zh-CN" sz="2400" dirty="0"/>
              <a:t>》,</a:t>
            </a:r>
            <a:r>
              <a:rPr kumimoji="1" lang="vi-VN" altLang="zh-CN" sz="2400" dirty="0"/>
              <a:t>Mastering ’Metrics</a:t>
            </a:r>
            <a:r>
              <a:rPr kumimoji="1" lang="en-US" altLang="zh-CN" sz="2400" dirty="0"/>
              <a:t>,by Angrist</a:t>
            </a:r>
          </a:p>
          <a:p>
            <a:pPr marL="0" indent="0">
              <a:lnSpc>
                <a:spcPct val="150000"/>
              </a:lnSpc>
              <a:buNone/>
            </a:pPr>
            <a:r>
              <a:rPr lang="en-US" altLang="zh-CN" sz="2400" dirty="0" smtClean="0"/>
              <a:t>5</a:t>
            </a:r>
            <a:r>
              <a:rPr lang="en-US" altLang="zh-CN" sz="2400" b="1" dirty="0"/>
              <a:t>.《</a:t>
            </a:r>
            <a:r>
              <a:rPr lang="zh-CN" altLang="en-US" sz="2400" b="1" dirty="0"/>
              <a:t>横截面与面板数据的经济计量分析</a:t>
            </a:r>
            <a:r>
              <a:rPr lang="en-US" altLang="zh-CN" sz="2400" b="1" dirty="0"/>
              <a:t>》</a:t>
            </a:r>
            <a:r>
              <a:rPr kumimoji="1" lang="en-US" altLang="zh-CN" sz="2400" b="1" dirty="0"/>
              <a:t> by </a:t>
            </a:r>
            <a:r>
              <a:rPr lang="en-US" altLang="zh-CN" sz="2400" b="1" dirty="0"/>
              <a:t>Wooldridge</a:t>
            </a:r>
          </a:p>
          <a:p>
            <a:pPr marL="0" indent="0">
              <a:lnSpc>
                <a:spcPct val="150000"/>
              </a:lnSpc>
              <a:buNone/>
            </a:pPr>
            <a:r>
              <a:rPr lang="en-US" altLang="zh-CN" sz="2400" b="1" dirty="0" smtClean="0"/>
              <a:t>6. </a:t>
            </a:r>
            <a:r>
              <a:rPr lang="en-US" altLang="zh-CN" sz="2400" b="1" dirty="0"/>
              <a:t>《</a:t>
            </a:r>
            <a:r>
              <a:rPr lang="zh-CN" altLang="en-US" sz="2400" b="1" dirty="0"/>
              <a:t>用</a:t>
            </a:r>
            <a:r>
              <a:rPr lang="en-US" altLang="zh-CN" sz="2400" b="1" dirty="0"/>
              <a:t>STATA</a:t>
            </a:r>
            <a:r>
              <a:rPr lang="zh-CN" altLang="en-US" sz="2400" b="1" dirty="0"/>
              <a:t>学计量经济学</a:t>
            </a:r>
            <a:r>
              <a:rPr lang="en-US" altLang="zh-CN" sz="2400" b="1" dirty="0"/>
              <a:t>》</a:t>
            </a:r>
            <a:r>
              <a:rPr lang="zh-CN" altLang="en-US" sz="2400" b="1" dirty="0"/>
              <a:t>，</a:t>
            </a:r>
            <a:r>
              <a:rPr lang="en-US" altLang="zh-CN" sz="2400" b="1" dirty="0"/>
              <a:t>by Christopher </a:t>
            </a:r>
            <a:r>
              <a:rPr lang="en-US" altLang="zh-CN" sz="2400" b="1" dirty="0" err="1"/>
              <a:t>F.Baum</a:t>
            </a:r>
            <a:endParaRPr lang="en-US" altLang="zh-CN" sz="2400" b="1" dirty="0"/>
          </a:p>
        </p:txBody>
      </p:sp>
      <p:sp>
        <p:nvSpPr>
          <p:cNvPr id="4" name="日期占位符 3"/>
          <p:cNvSpPr>
            <a:spLocks noGrp="1"/>
          </p:cNvSpPr>
          <p:nvPr>
            <p:ph type="dt" sz="half" idx="10"/>
          </p:nvPr>
        </p:nvSpPr>
        <p:spPr>
          <a:xfrm>
            <a:off x="652401" y="6492875"/>
            <a:ext cx="2057400" cy="365125"/>
          </a:xfrm>
        </p:spPr>
        <p:txBody>
          <a:bodyPr/>
          <a:lstStyle/>
          <a:p>
            <a:fld id="{82AA00CA-3538-4FD5-BE5C-5FDD303B6A58}" type="datetime1">
              <a:rPr kumimoji="1" lang="zh-CN" altLang="en-US" smtClean="0"/>
              <a:t>2021/3/2</a:t>
            </a:fld>
            <a:endParaRPr kumimoji="1" lang="zh-CN" altLang="en-US" dirty="0"/>
          </a:p>
        </p:txBody>
      </p:sp>
      <p:sp>
        <p:nvSpPr>
          <p:cNvPr id="5" name="页脚占位符 4"/>
          <p:cNvSpPr>
            <a:spLocks noGrp="1"/>
          </p:cNvSpPr>
          <p:nvPr>
            <p:ph type="ftr" sz="quarter" idx="11"/>
          </p:nvPr>
        </p:nvSpPr>
        <p:spPr>
          <a:xfrm>
            <a:off x="3028950" y="6492875"/>
            <a:ext cx="3086100" cy="365125"/>
          </a:xfrm>
        </p:spPr>
        <p:txBody>
          <a:bodyPr/>
          <a:lstStyle/>
          <a:p>
            <a:r>
              <a:rPr kumimoji="1" lang="zh-CN" altLang="en-US" dirty="0"/>
              <a:t>中国人民大学，陈传波</a:t>
            </a:r>
          </a:p>
        </p:txBody>
      </p:sp>
    </p:spTree>
    <p:extLst>
      <p:ext uri="{BB962C8B-B14F-4D97-AF65-F5344CB8AC3E}">
        <p14:creationId xmlns:p14="http://schemas.microsoft.com/office/powerpoint/2010/main" val="11095530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矩形 13"/>
              <p:cNvSpPr/>
              <p:nvPr/>
            </p:nvSpPr>
            <p:spPr>
              <a:xfrm>
                <a:off x="363390" y="5121666"/>
                <a:ext cx="5663244" cy="1417247"/>
              </a:xfrm>
              <a:prstGeom prst="rect">
                <a:avLst/>
              </a:prstGeom>
              <a:solidFill>
                <a:schemeClr val="bg1"/>
              </a:solidFill>
            </p:spPr>
            <p:txBody>
              <a:bodyPr wrap="square" tIns="0" anchor="t" anchorCtr="0">
                <a:spAutoFit/>
              </a:bodyPr>
              <a:lstStyle/>
              <a:p>
                <a:pPr>
                  <a:lnSpc>
                    <a:spcPct val="150000"/>
                  </a:lnSpc>
                </a:pPr>
                <a14:m>
                  <m:oMathPara xmlns:m="http://schemas.openxmlformats.org/officeDocument/2006/math">
                    <m:oMathParaPr>
                      <m:jc m:val="left"/>
                    </m:oMathParaPr>
                    <m:oMath xmlns:m="http://schemas.openxmlformats.org/officeDocument/2006/math">
                      <m:sSup>
                        <m:sSupPr>
                          <m:ctrlPr>
                            <a:rPr lang="en-US" altLang="zh-CN" i="1" smtClean="0">
                              <a:solidFill>
                                <a:srgbClr val="0070C0"/>
                              </a:solidFill>
                              <a:latin typeface="Cambria Math" panose="02040503050406030204" pitchFamily="18" charset="0"/>
                              <a:ea typeface="微软雅黑" panose="020B0503020204020204" pitchFamily="34" charset="-122"/>
                            </a:rPr>
                          </m:ctrlPr>
                        </m:sSupPr>
                        <m:e>
                          <m:r>
                            <a:rPr lang="en-US" altLang="zh-CN" i="1">
                              <a:solidFill>
                                <a:srgbClr val="0070C0"/>
                              </a:solidFill>
                              <a:latin typeface="Cambria Math" panose="02040503050406030204" pitchFamily="18" charset="0"/>
                              <a:ea typeface="微软雅黑" panose="020B0503020204020204" pitchFamily="34" charset="-122"/>
                            </a:rPr>
                            <m:t>𝜒</m:t>
                          </m:r>
                        </m:e>
                        <m:sup>
                          <m:r>
                            <a:rPr lang="en-US" altLang="zh-CN" i="1">
                              <a:solidFill>
                                <a:srgbClr val="0070C0"/>
                              </a:solidFill>
                              <a:latin typeface="Cambria Math" panose="02040503050406030204" pitchFamily="18" charset="0"/>
                              <a:ea typeface="微软雅黑" panose="020B0503020204020204" pitchFamily="34" charset="-122"/>
                            </a:rPr>
                            <m:t>2</m:t>
                          </m:r>
                        </m:sup>
                      </m:sSup>
                      <m:r>
                        <m:rPr>
                          <m:lit/>
                        </m:rPr>
                        <a:rPr lang="en-US" altLang="zh-CN" i="1">
                          <a:solidFill>
                            <a:srgbClr val="0070C0"/>
                          </a:solidFill>
                          <a:latin typeface="Cambria Math" panose="02040503050406030204" pitchFamily="18" charset="0"/>
                          <a:ea typeface="微软雅黑" panose="020B0503020204020204" pitchFamily="34" charset="-122"/>
                        </a:rPr>
                        <m:t> </m:t>
                      </m:r>
                      <m:d>
                        <m:dPr>
                          <m:ctrlPr>
                            <a:rPr lang="en-US" altLang="zh-CN" i="1">
                              <a:solidFill>
                                <a:srgbClr val="0070C0"/>
                              </a:solidFill>
                              <a:latin typeface="Cambria Math" panose="02040503050406030204" pitchFamily="18" charset="0"/>
                              <a:ea typeface="微软雅黑" panose="020B0503020204020204" pitchFamily="34" charset="-122"/>
                            </a:rPr>
                          </m:ctrlPr>
                        </m:dPr>
                        <m:e>
                          <m:r>
                            <a:rPr lang="en-US" altLang="zh-CN" i="1">
                              <a:solidFill>
                                <a:srgbClr val="0070C0"/>
                              </a:solidFill>
                              <a:latin typeface="Cambria Math" panose="02040503050406030204" pitchFamily="18" charset="0"/>
                              <a:ea typeface="微软雅黑" panose="020B0503020204020204" pitchFamily="34" charset="-122"/>
                            </a:rPr>
                            <m:t>𝑦</m:t>
                          </m:r>
                          <m:r>
                            <a:rPr lang="en-US" altLang="zh-CN" i="1">
                              <a:solidFill>
                                <a:srgbClr val="0070C0"/>
                              </a:solidFill>
                              <a:latin typeface="Cambria Math" panose="02040503050406030204" pitchFamily="18" charset="0"/>
                              <a:ea typeface="微软雅黑" panose="020B0503020204020204" pitchFamily="34" charset="-122"/>
                            </a:rPr>
                            <m:t>;</m:t>
                          </m:r>
                          <m:r>
                            <a:rPr lang="en-US" altLang="zh-CN" i="1">
                              <a:solidFill>
                                <a:srgbClr val="0070C0"/>
                              </a:solidFill>
                              <a:latin typeface="Cambria Math" panose="02040503050406030204" pitchFamily="18" charset="0"/>
                              <a:ea typeface="微软雅黑" panose="020B0503020204020204" pitchFamily="34" charset="-122"/>
                            </a:rPr>
                            <m:t>𝑛</m:t>
                          </m:r>
                        </m:e>
                      </m:d>
                      <m:r>
                        <a:rPr lang="en-US" altLang="zh-CN" i="1">
                          <a:solidFill>
                            <a:srgbClr val="0070C0"/>
                          </a:solidFill>
                          <a:latin typeface="Cambria Math" panose="02040503050406030204" pitchFamily="18" charset="0"/>
                          <a:ea typeface="微软雅黑" panose="020B0503020204020204" pitchFamily="34" charset="-122"/>
                        </a:rPr>
                        <m:t>=</m:t>
                      </m:r>
                      <m:r>
                        <a:rPr lang="en-US" altLang="zh-CN" i="1">
                          <a:solidFill>
                            <a:srgbClr val="0070C0"/>
                          </a:solidFill>
                          <a:latin typeface="Cambria Math" panose="02040503050406030204" pitchFamily="18" charset="0"/>
                          <a:ea typeface="微软雅黑" panose="020B0503020204020204" pitchFamily="34" charset="-122"/>
                        </a:rPr>
                        <m:t>𝐺𝑎𝑚𝑚𝑎</m:t>
                      </m:r>
                      <m:d>
                        <m:dPr>
                          <m:ctrlPr>
                            <a:rPr lang="en-US" altLang="zh-CN" i="1">
                              <a:solidFill>
                                <a:srgbClr val="0070C0"/>
                              </a:solidFill>
                              <a:latin typeface="Cambria Math" panose="02040503050406030204" pitchFamily="18" charset="0"/>
                              <a:ea typeface="微软雅黑" panose="020B0503020204020204" pitchFamily="34" charset="-122"/>
                            </a:rPr>
                          </m:ctrlPr>
                        </m:dPr>
                        <m:e>
                          <m:r>
                            <a:rPr lang="en-US" altLang="zh-CN" i="1">
                              <a:solidFill>
                                <a:srgbClr val="0070C0"/>
                              </a:solidFill>
                              <a:latin typeface="Cambria Math" panose="02040503050406030204" pitchFamily="18" charset="0"/>
                              <a:ea typeface="微软雅黑" panose="020B0503020204020204" pitchFamily="34" charset="-122"/>
                            </a:rPr>
                            <m:t>𝑦</m:t>
                          </m:r>
                          <m:r>
                            <a:rPr lang="en-US" altLang="zh-CN" i="1">
                              <a:solidFill>
                                <a:srgbClr val="0070C0"/>
                              </a:solidFill>
                              <a:latin typeface="Cambria Math" panose="02040503050406030204" pitchFamily="18" charset="0"/>
                              <a:ea typeface="微软雅黑" panose="020B0503020204020204" pitchFamily="34" charset="-122"/>
                            </a:rPr>
                            <m:t>;</m:t>
                          </m:r>
                          <m:r>
                            <a:rPr lang="en-US" altLang="zh-CN" i="1">
                              <a:solidFill>
                                <a:srgbClr val="0070C0"/>
                              </a:solidFill>
                              <a:latin typeface="Cambria Math" panose="02040503050406030204" pitchFamily="18" charset="0"/>
                              <a:ea typeface="微软雅黑" panose="020B0503020204020204" pitchFamily="34" charset="-122"/>
                            </a:rPr>
                            <m:t>𝛼</m:t>
                          </m:r>
                          <m:r>
                            <a:rPr lang="en-US" altLang="zh-CN" i="1">
                              <a:solidFill>
                                <a:srgbClr val="0070C0"/>
                              </a:solidFill>
                              <a:latin typeface="Cambria Math" panose="02040503050406030204" pitchFamily="18" charset="0"/>
                              <a:ea typeface="微软雅黑" panose="020B0503020204020204" pitchFamily="34" charset="-122"/>
                            </a:rPr>
                            <m:t>=</m:t>
                          </m:r>
                          <m:f>
                            <m:fPr>
                              <m:ctrlPr>
                                <a:rPr lang="en-US" altLang="zh-CN" i="1">
                                  <a:solidFill>
                                    <a:srgbClr val="0070C0"/>
                                  </a:solidFill>
                                  <a:latin typeface="Cambria Math" panose="02040503050406030204" pitchFamily="18" charset="0"/>
                                  <a:ea typeface="微软雅黑" panose="020B0503020204020204" pitchFamily="34" charset="-122"/>
                                </a:rPr>
                              </m:ctrlPr>
                            </m:fPr>
                            <m:num>
                              <m:r>
                                <a:rPr lang="en-US" altLang="zh-CN" i="1">
                                  <a:solidFill>
                                    <a:srgbClr val="0070C0"/>
                                  </a:solidFill>
                                  <a:latin typeface="Cambria Math" panose="02040503050406030204" pitchFamily="18" charset="0"/>
                                  <a:ea typeface="微软雅黑" panose="020B0503020204020204" pitchFamily="34" charset="-122"/>
                                </a:rPr>
                                <m:t>𝑛</m:t>
                              </m:r>
                            </m:num>
                            <m:den>
                              <m:r>
                                <a:rPr lang="en-US" altLang="zh-CN" i="1">
                                  <a:solidFill>
                                    <a:srgbClr val="0070C0"/>
                                  </a:solidFill>
                                  <a:latin typeface="Cambria Math" panose="02040503050406030204" pitchFamily="18" charset="0"/>
                                  <a:ea typeface="微软雅黑" panose="020B0503020204020204" pitchFamily="34" charset="-122"/>
                                </a:rPr>
                                <m:t>2</m:t>
                              </m:r>
                            </m:den>
                          </m:f>
                          <m:r>
                            <a:rPr lang="en-US" altLang="zh-CN" i="1">
                              <a:solidFill>
                                <a:srgbClr val="0070C0"/>
                              </a:solidFill>
                              <a:latin typeface="Cambria Math" panose="02040503050406030204" pitchFamily="18" charset="0"/>
                              <a:ea typeface="微软雅黑" panose="020B0503020204020204" pitchFamily="34" charset="-122"/>
                            </a:rPr>
                            <m:t>,</m:t>
                          </m:r>
                          <m:r>
                            <a:rPr lang="en-US" altLang="zh-CN" i="1">
                              <a:solidFill>
                                <a:srgbClr val="0070C0"/>
                              </a:solidFill>
                              <a:latin typeface="Cambria Math" panose="02040503050406030204" pitchFamily="18" charset="0"/>
                              <a:ea typeface="微软雅黑" panose="020B0503020204020204" pitchFamily="34" charset="-122"/>
                            </a:rPr>
                            <m:t>𝜆</m:t>
                          </m:r>
                          <m:r>
                            <a:rPr lang="en-US" altLang="zh-CN" i="1">
                              <a:solidFill>
                                <a:srgbClr val="0070C0"/>
                              </a:solidFill>
                              <a:latin typeface="Cambria Math" panose="02040503050406030204" pitchFamily="18" charset="0"/>
                              <a:ea typeface="微软雅黑" panose="020B0503020204020204" pitchFamily="34" charset="-122"/>
                            </a:rPr>
                            <m:t>=</m:t>
                          </m:r>
                          <m:f>
                            <m:fPr>
                              <m:ctrlPr>
                                <a:rPr lang="en-US" altLang="zh-CN" i="1">
                                  <a:solidFill>
                                    <a:srgbClr val="0070C0"/>
                                  </a:solidFill>
                                  <a:latin typeface="Cambria Math" panose="02040503050406030204" pitchFamily="18" charset="0"/>
                                  <a:ea typeface="微软雅黑" panose="020B0503020204020204" pitchFamily="34" charset="-122"/>
                                </a:rPr>
                              </m:ctrlPr>
                            </m:fPr>
                            <m:num>
                              <m:r>
                                <a:rPr lang="en-US" altLang="zh-CN" i="1">
                                  <a:solidFill>
                                    <a:srgbClr val="0070C0"/>
                                  </a:solidFill>
                                  <a:latin typeface="Cambria Math" panose="02040503050406030204" pitchFamily="18" charset="0"/>
                                  <a:ea typeface="微软雅黑" panose="020B0503020204020204" pitchFamily="34" charset="-122"/>
                                </a:rPr>
                                <m:t>1</m:t>
                              </m:r>
                            </m:num>
                            <m:den>
                              <m:r>
                                <a:rPr lang="en-US" altLang="zh-CN" i="1">
                                  <a:solidFill>
                                    <a:srgbClr val="0070C0"/>
                                  </a:solidFill>
                                  <a:latin typeface="Cambria Math" panose="02040503050406030204" pitchFamily="18" charset="0"/>
                                  <a:ea typeface="微软雅黑" panose="020B0503020204020204" pitchFamily="34" charset="-122"/>
                                </a:rPr>
                                <m:t>2</m:t>
                              </m:r>
                            </m:den>
                          </m:f>
                        </m:e>
                      </m:d>
                      <m:r>
                        <a:rPr lang="en-US" altLang="zh-CN" i="1">
                          <a:solidFill>
                            <a:srgbClr val="0070C0"/>
                          </a:solidFill>
                          <a:latin typeface="Cambria Math" panose="02040503050406030204" pitchFamily="18" charset="0"/>
                          <a:ea typeface="微软雅黑" panose="020B0503020204020204" pitchFamily="34" charset="-122"/>
                        </a:rPr>
                        <m:t>=</m:t>
                      </m:r>
                      <m:f>
                        <m:fPr>
                          <m:ctrlPr>
                            <a:rPr lang="en-US" altLang="zh-CN" i="1">
                              <a:solidFill>
                                <a:srgbClr val="0070C0"/>
                              </a:solidFill>
                              <a:latin typeface="Cambria Math" panose="02040503050406030204" pitchFamily="18" charset="0"/>
                              <a:ea typeface="微软雅黑" panose="020B0503020204020204" pitchFamily="34" charset="-122"/>
                            </a:rPr>
                          </m:ctrlPr>
                        </m:fPr>
                        <m:num>
                          <m:sSup>
                            <m:sSupPr>
                              <m:ctrlPr>
                                <a:rPr lang="en-US" altLang="zh-CN" i="1">
                                  <a:solidFill>
                                    <a:srgbClr val="0070C0"/>
                                  </a:solidFill>
                                  <a:latin typeface="Cambria Math" panose="02040503050406030204" pitchFamily="18" charset="0"/>
                                  <a:ea typeface="微软雅黑" panose="020B0503020204020204" pitchFamily="34" charset="-122"/>
                                </a:rPr>
                              </m:ctrlPr>
                            </m:sSupPr>
                            <m:e>
                              <m:r>
                                <a:rPr lang="en-US" altLang="zh-CN" i="1">
                                  <a:solidFill>
                                    <a:srgbClr val="0070C0"/>
                                  </a:solidFill>
                                  <a:latin typeface="Cambria Math" panose="02040503050406030204" pitchFamily="18" charset="0"/>
                                  <a:ea typeface="微软雅黑" panose="020B0503020204020204" pitchFamily="34" charset="-122"/>
                                </a:rPr>
                                <m:t>𝑦</m:t>
                              </m:r>
                            </m:e>
                            <m:sup>
                              <m:f>
                                <m:fPr>
                                  <m:ctrlPr>
                                    <a:rPr lang="en-US" altLang="zh-CN" i="1">
                                      <a:solidFill>
                                        <a:srgbClr val="0070C0"/>
                                      </a:solidFill>
                                      <a:latin typeface="Cambria Math" panose="02040503050406030204" pitchFamily="18" charset="0"/>
                                      <a:ea typeface="微软雅黑" panose="020B0503020204020204" pitchFamily="34" charset="-122"/>
                                    </a:rPr>
                                  </m:ctrlPr>
                                </m:fPr>
                                <m:num>
                                  <m:r>
                                    <a:rPr lang="en-US" altLang="zh-CN" i="1">
                                      <a:solidFill>
                                        <a:srgbClr val="0070C0"/>
                                      </a:solidFill>
                                      <a:latin typeface="Cambria Math" panose="02040503050406030204" pitchFamily="18" charset="0"/>
                                      <a:ea typeface="微软雅黑" panose="020B0503020204020204" pitchFamily="34" charset="-122"/>
                                    </a:rPr>
                                    <m:t>𝑛</m:t>
                                  </m:r>
                                </m:num>
                                <m:den>
                                  <m:r>
                                    <a:rPr lang="en-US" altLang="zh-CN" i="1">
                                      <a:solidFill>
                                        <a:srgbClr val="0070C0"/>
                                      </a:solidFill>
                                      <a:latin typeface="Cambria Math" panose="02040503050406030204" pitchFamily="18" charset="0"/>
                                      <a:ea typeface="微软雅黑" panose="020B0503020204020204" pitchFamily="34" charset="-122"/>
                                    </a:rPr>
                                    <m:t>2</m:t>
                                  </m:r>
                                </m:den>
                              </m:f>
                              <m:r>
                                <a:rPr lang="en-US" altLang="zh-CN" i="1">
                                  <a:solidFill>
                                    <a:srgbClr val="0070C0"/>
                                  </a:solidFill>
                                  <a:latin typeface="Cambria Math" panose="02040503050406030204" pitchFamily="18" charset="0"/>
                                  <a:ea typeface="微软雅黑" panose="020B0503020204020204" pitchFamily="34" charset="-122"/>
                                </a:rPr>
                                <m:t>−1</m:t>
                              </m:r>
                            </m:sup>
                          </m:sSup>
                          <m:sSup>
                            <m:sSupPr>
                              <m:ctrlPr>
                                <a:rPr lang="en-US" altLang="zh-CN" i="1">
                                  <a:solidFill>
                                    <a:srgbClr val="0070C0"/>
                                  </a:solidFill>
                                  <a:latin typeface="Cambria Math" panose="02040503050406030204" pitchFamily="18" charset="0"/>
                                  <a:ea typeface="微软雅黑" panose="020B0503020204020204" pitchFamily="34" charset="-122"/>
                                </a:rPr>
                              </m:ctrlPr>
                            </m:sSupPr>
                            <m:e>
                              <m:r>
                                <a:rPr lang="en-US" altLang="zh-CN" i="1">
                                  <a:solidFill>
                                    <a:srgbClr val="0070C0"/>
                                  </a:solidFill>
                                  <a:latin typeface="Cambria Math" panose="02040503050406030204" pitchFamily="18" charset="0"/>
                                  <a:ea typeface="微软雅黑" panose="020B0503020204020204" pitchFamily="34" charset="-122"/>
                                </a:rPr>
                                <m:t>𝑒</m:t>
                              </m:r>
                            </m:e>
                            <m:sup>
                              <m:r>
                                <a:rPr lang="en-US" altLang="zh-CN" i="1">
                                  <a:solidFill>
                                    <a:srgbClr val="0070C0"/>
                                  </a:solidFill>
                                  <a:latin typeface="Cambria Math" panose="02040503050406030204" pitchFamily="18" charset="0"/>
                                  <a:ea typeface="微软雅黑" panose="020B0503020204020204" pitchFamily="34" charset="-122"/>
                                </a:rPr>
                                <m:t>−</m:t>
                              </m:r>
                              <m:f>
                                <m:fPr>
                                  <m:ctrlPr>
                                    <a:rPr lang="en-US" altLang="zh-CN" i="1">
                                      <a:solidFill>
                                        <a:srgbClr val="0070C0"/>
                                      </a:solidFill>
                                      <a:latin typeface="Cambria Math" panose="02040503050406030204" pitchFamily="18" charset="0"/>
                                      <a:ea typeface="微软雅黑" panose="020B0503020204020204" pitchFamily="34" charset="-122"/>
                                    </a:rPr>
                                  </m:ctrlPr>
                                </m:fPr>
                                <m:num>
                                  <m:r>
                                    <a:rPr lang="en-US" altLang="zh-CN" i="1">
                                      <a:solidFill>
                                        <a:srgbClr val="0070C0"/>
                                      </a:solidFill>
                                      <a:latin typeface="Cambria Math" panose="02040503050406030204" pitchFamily="18" charset="0"/>
                                      <a:ea typeface="微软雅黑" panose="020B0503020204020204" pitchFamily="34" charset="-122"/>
                                    </a:rPr>
                                    <m:t>𝑦</m:t>
                                  </m:r>
                                </m:num>
                                <m:den>
                                  <m:r>
                                    <a:rPr lang="en-US" altLang="zh-CN" i="1">
                                      <a:solidFill>
                                        <a:srgbClr val="0070C0"/>
                                      </a:solidFill>
                                      <a:latin typeface="Cambria Math" panose="02040503050406030204" pitchFamily="18" charset="0"/>
                                      <a:ea typeface="微软雅黑" panose="020B0503020204020204" pitchFamily="34" charset="-122"/>
                                    </a:rPr>
                                    <m:t>2</m:t>
                                  </m:r>
                                </m:den>
                              </m:f>
                            </m:sup>
                          </m:sSup>
                        </m:num>
                        <m:den>
                          <m:sSup>
                            <m:sSupPr>
                              <m:ctrlPr>
                                <a:rPr lang="en-US" altLang="zh-CN" i="1">
                                  <a:solidFill>
                                    <a:srgbClr val="0070C0"/>
                                  </a:solidFill>
                                  <a:latin typeface="Cambria Math" panose="02040503050406030204" pitchFamily="18" charset="0"/>
                                  <a:ea typeface="微软雅黑" panose="020B0503020204020204" pitchFamily="34" charset="-122"/>
                                </a:rPr>
                              </m:ctrlPr>
                            </m:sSupPr>
                            <m:e>
                              <m:r>
                                <a:rPr lang="en-US" altLang="zh-CN" i="1">
                                  <a:solidFill>
                                    <a:srgbClr val="0070C0"/>
                                  </a:solidFill>
                                  <a:latin typeface="Cambria Math" panose="02040503050406030204" pitchFamily="18" charset="0"/>
                                  <a:ea typeface="微软雅黑" panose="020B0503020204020204" pitchFamily="34" charset="-122"/>
                                </a:rPr>
                                <m:t>2</m:t>
                              </m:r>
                            </m:e>
                            <m:sup>
                              <m:f>
                                <m:fPr>
                                  <m:ctrlPr>
                                    <a:rPr lang="en-US" altLang="zh-CN" i="1">
                                      <a:solidFill>
                                        <a:srgbClr val="0070C0"/>
                                      </a:solidFill>
                                      <a:latin typeface="Cambria Math" panose="02040503050406030204" pitchFamily="18" charset="0"/>
                                      <a:ea typeface="微软雅黑" panose="020B0503020204020204" pitchFamily="34" charset="-122"/>
                                    </a:rPr>
                                  </m:ctrlPr>
                                </m:fPr>
                                <m:num>
                                  <m:r>
                                    <a:rPr lang="en-US" altLang="zh-CN" i="1">
                                      <a:solidFill>
                                        <a:srgbClr val="0070C0"/>
                                      </a:solidFill>
                                      <a:latin typeface="Cambria Math" panose="02040503050406030204" pitchFamily="18" charset="0"/>
                                      <a:ea typeface="微软雅黑" panose="020B0503020204020204" pitchFamily="34" charset="-122"/>
                                    </a:rPr>
                                    <m:t>𝑛</m:t>
                                  </m:r>
                                </m:num>
                                <m:den>
                                  <m:r>
                                    <a:rPr lang="en-US" altLang="zh-CN" i="1">
                                      <a:solidFill>
                                        <a:srgbClr val="0070C0"/>
                                      </a:solidFill>
                                      <a:latin typeface="Cambria Math" panose="02040503050406030204" pitchFamily="18" charset="0"/>
                                      <a:ea typeface="微软雅黑" panose="020B0503020204020204" pitchFamily="34" charset="-122"/>
                                    </a:rPr>
                                    <m:t>2</m:t>
                                  </m:r>
                                </m:den>
                              </m:f>
                            </m:sup>
                          </m:sSup>
                          <m:r>
                            <m:rPr>
                              <m:sty m:val="p"/>
                            </m:rPr>
                            <a:rPr lang="en-US" altLang="zh-CN">
                              <a:solidFill>
                                <a:srgbClr val="0070C0"/>
                              </a:solidFill>
                              <a:latin typeface="Cambria Math" panose="02040503050406030204" pitchFamily="18" charset="0"/>
                              <a:ea typeface="微软雅黑" panose="020B0503020204020204" pitchFamily="34" charset="-122"/>
                            </a:rPr>
                            <m:t>Γ</m:t>
                          </m:r>
                          <m:r>
                            <a:rPr lang="en-US" altLang="zh-CN" i="1">
                              <a:solidFill>
                                <a:srgbClr val="0070C0"/>
                              </a:solidFill>
                              <a:latin typeface="Cambria Math" panose="02040503050406030204" pitchFamily="18" charset="0"/>
                              <a:ea typeface="微软雅黑" panose="020B0503020204020204" pitchFamily="34" charset="-122"/>
                            </a:rPr>
                            <m:t>(</m:t>
                          </m:r>
                          <m:f>
                            <m:fPr>
                              <m:ctrlPr>
                                <a:rPr lang="en-US" altLang="zh-CN" i="1">
                                  <a:solidFill>
                                    <a:srgbClr val="0070C0"/>
                                  </a:solidFill>
                                  <a:latin typeface="Cambria Math" panose="02040503050406030204" pitchFamily="18" charset="0"/>
                                  <a:ea typeface="微软雅黑" panose="020B0503020204020204" pitchFamily="34" charset="-122"/>
                                </a:rPr>
                              </m:ctrlPr>
                            </m:fPr>
                            <m:num>
                              <m:r>
                                <a:rPr lang="en-US" altLang="zh-CN" i="1">
                                  <a:solidFill>
                                    <a:srgbClr val="0070C0"/>
                                  </a:solidFill>
                                  <a:latin typeface="Cambria Math" panose="02040503050406030204" pitchFamily="18" charset="0"/>
                                  <a:ea typeface="微软雅黑" panose="020B0503020204020204" pitchFamily="34" charset="-122"/>
                                </a:rPr>
                                <m:t>𝑛</m:t>
                              </m:r>
                            </m:num>
                            <m:den>
                              <m:r>
                                <a:rPr lang="en-US" altLang="zh-CN" i="1">
                                  <a:solidFill>
                                    <a:srgbClr val="0070C0"/>
                                  </a:solidFill>
                                  <a:latin typeface="Cambria Math" panose="02040503050406030204" pitchFamily="18" charset="0"/>
                                  <a:ea typeface="微软雅黑" panose="020B0503020204020204" pitchFamily="34" charset="-122"/>
                                </a:rPr>
                                <m:t>2</m:t>
                              </m:r>
                            </m:den>
                          </m:f>
                          <m:r>
                            <a:rPr lang="en-US" altLang="zh-CN" i="1">
                              <a:solidFill>
                                <a:srgbClr val="0070C0"/>
                              </a:solidFill>
                              <a:latin typeface="Cambria Math" panose="02040503050406030204" pitchFamily="18" charset="0"/>
                              <a:ea typeface="微软雅黑" panose="020B0503020204020204" pitchFamily="34" charset="-122"/>
                            </a:rPr>
                            <m:t>)</m:t>
                          </m:r>
                        </m:den>
                      </m:f>
                    </m:oMath>
                  </m:oMathPara>
                </a14:m>
                <a:endParaRPr lang="en-US" altLang="zh-CN" dirty="0">
                  <a:solidFill>
                    <a:srgbClr val="0070C0"/>
                  </a:solidFill>
                  <a:latin typeface="微软雅黑" panose="020B0503020204020204" pitchFamily="34" charset="-122"/>
                  <a:ea typeface="微软雅黑" panose="020B0503020204020204" pitchFamily="34" charset="-122"/>
                </a:endParaRPr>
              </a:p>
            </p:txBody>
          </p:sp>
        </mc:Choice>
        <mc:Fallback xmlns="">
          <p:sp>
            <p:nvSpPr>
              <p:cNvPr id="14" name="矩形 13"/>
              <p:cNvSpPr>
                <a:spLocks noRot="1" noChangeAspect="1" noMove="1" noResize="1" noEditPoints="1" noAdjustHandles="1" noChangeArrowheads="1" noChangeShapeType="1" noTextEdit="1"/>
              </p:cNvSpPr>
              <p:nvPr/>
            </p:nvSpPr>
            <p:spPr>
              <a:xfrm>
                <a:off x="363390" y="5121666"/>
                <a:ext cx="5663244" cy="1417247"/>
              </a:xfrm>
              <a:prstGeom prst="rect">
                <a:avLst/>
              </a:prstGeom>
              <a:blipFill rotWithShape="0">
                <a:blip r:embed="rId2"/>
                <a:stretch>
                  <a:fillRect/>
                </a:stretch>
              </a:blipFill>
            </p:spPr>
            <p:txBody>
              <a:bodyPr/>
              <a:lstStyle/>
              <a:p>
                <a:r>
                  <a:rPr lang="zh-CN" altLang="en-US">
                    <a:noFill/>
                  </a:rPr>
                  <a:t> </a:t>
                </a:r>
                <a:endParaRPr lang="zh-CN" altLang="en-US">
                  <a:noFill/>
                </a:endParaRPr>
              </a:p>
            </p:txBody>
          </p:sp>
        </mc:Fallback>
      </mc:AlternateContent>
      <p:sp>
        <p:nvSpPr>
          <p:cNvPr id="2" name="日期占位符 1"/>
          <p:cNvSpPr>
            <a:spLocks noGrp="1"/>
          </p:cNvSpPr>
          <p:nvPr>
            <p:ph type="dt" sz="half" idx="10"/>
          </p:nvPr>
        </p:nvSpPr>
        <p:spPr/>
        <p:txBody>
          <a:bodyPr/>
          <a:lstStyle/>
          <a:p>
            <a:fld id="{7188E5CE-F230-4BD1-940F-85FCBCA58052}" type="datetime1">
              <a:rPr lang="zh-CN" altLang="en-US" smtClean="0"/>
              <a:t>2021/3/2</a:t>
            </a:fld>
            <a:endParaRPr lang="zh-CN" altLang="en-US"/>
          </a:p>
        </p:txBody>
      </p:sp>
      <p:sp>
        <p:nvSpPr>
          <p:cNvPr id="3" name="页脚占位符 2"/>
          <p:cNvSpPr>
            <a:spLocks noGrp="1"/>
          </p:cNvSpPr>
          <p:nvPr>
            <p:ph type="ftr" sz="quarter" idx="11"/>
          </p:nvPr>
        </p:nvSpPr>
        <p:spPr/>
        <p:txBody>
          <a:bodyPr/>
          <a:lstStyle/>
          <a:p>
            <a:r>
              <a:rPr lang="zh-CN" altLang="en-US" dirty="0"/>
              <a:t>中国人民大学，陈传波</a:t>
            </a:r>
          </a:p>
        </p:txBody>
      </p:sp>
      <p:sp>
        <p:nvSpPr>
          <p:cNvPr id="4" name="矩形 3"/>
          <p:cNvSpPr/>
          <p:nvPr/>
        </p:nvSpPr>
        <p:spPr>
          <a:xfrm>
            <a:off x="508957" y="140199"/>
            <a:ext cx="7410091" cy="646331"/>
          </a:xfrm>
          <a:prstGeom prst="rect">
            <a:avLst/>
          </a:prstGeom>
        </p:spPr>
        <p:txBody>
          <a:bodyPr wrap="square">
            <a:spAutoFit/>
          </a:bodyPr>
          <a:lstStyle/>
          <a:p>
            <a:pPr algn="ctr"/>
            <a:r>
              <a:rPr lang="zh-CN" altLang="en-US" sz="3600" dirty="0">
                <a:latin typeface="微软雅黑" panose="020B0503020204020204" pitchFamily="34" charset="-122"/>
                <a:ea typeface="微软雅黑" panose="020B0503020204020204" pitchFamily="34" charset="-122"/>
              </a:rPr>
              <a:t>伽马分布、指数分布、卡方分布</a:t>
            </a:r>
          </a:p>
        </p:txBody>
      </p:sp>
      <mc:AlternateContent xmlns:mc="http://schemas.openxmlformats.org/markup-compatibility/2006" xmlns:a14="http://schemas.microsoft.com/office/drawing/2010/main">
        <mc:Choice Requires="a14">
          <p:sp>
            <p:nvSpPr>
              <p:cNvPr id="5" name="文本框 1"/>
              <p:cNvSpPr txBox="1"/>
              <p:nvPr/>
            </p:nvSpPr>
            <p:spPr>
              <a:xfrm>
                <a:off x="208114" y="2915335"/>
                <a:ext cx="6939953" cy="855747"/>
              </a:xfrm>
              <a:prstGeom prst="rect">
                <a:avLst/>
              </a:prstGeom>
              <a:noFill/>
            </p:spPr>
            <p:txBody>
              <a:bodyPr wrap="square" rtlCol="0">
                <a:spAutoFit/>
              </a:bodyPr>
              <a:lstStyle/>
              <a:p>
                <a:pPr>
                  <a:lnSpc>
                    <a:spcPct val="150000"/>
                  </a:lnSpc>
                </a:pPr>
                <a14:m>
                  <m:oMathPara xmlns:m="http://schemas.openxmlformats.org/officeDocument/2006/math">
                    <m:oMathParaPr>
                      <m:jc m:val="left"/>
                    </m:oMathParaPr>
                    <m:oMath xmlns:m="http://schemas.openxmlformats.org/officeDocument/2006/math">
                      <m:r>
                        <a:rPr lang="en-US" altLang="zh-CN" sz="1600" b="0" i="1" smtClean="0">
                          <a:solidFill>
                            <a:srgbClr val="0070C0"/>
                          </a:solidFill>
                          <a:latin typeface="Cambria Math" panose="02040503050406030204" pitchFamily="18" charset="0"/>
                          <a:ea typeface="微软雅黑" panose="020B0503020204020204" pitchFamily="34" charset="-122"/>
                          <a:cs typeface="+mj-cs"/>
                        </a:rPr>
                        <m:t>𝐺𝑎𝑚𝑚𝑎</m:t>
                      </m:r>
                      <m:d>
                        <m:dPr>
                          <m:ctrlPr>
                            <a:rPr lang="en-US" altLang="zh-CN" sz="1600" b="0" i="1" smtClean="0">
                              <a:solidFill>
                                <a:srgbClr val="0070C0"/>
                              </a:solidFill>
                              <a:latin typeface="Cambria Math" panose="02040503050406030204" pitchFamily="18" charset="0"/>
                              <a:ea typeface="微软雅黑" panose="020B0503020204020204" pitchFamily="34" charset="-122"/>
                              <a:cs typeface="+mj-cs"/>
                            </a:rPr>
                          </m:ctrlPr>
                        </m:dPr>
                        <m:e>
                          <m:r>
                            <a:rPr lang="en-US" altLang="zh-CN" sz="1600" b="0" i="1" smtClean="0">
                              <a:solidFill>
                                <a:srgbClr val="0070C0"/>
                              </a:solidFill>
                              <a:latin typeface="Cambria Math" panose="02040503050406030204" pitchFamily="18" charset="0"/>
                              <a:ea typeface="微软雅黑" panose="020B0503020204020204" pitchFamily="34" charset="-122"/>
                              <a:cs typeface="+mj-cs"/>
                            </a:rPr>
                            <m:t>𝑦</m:t>
                          </m:r>
                          <m:r>
                            <a:rPr lang="en-US" altLang="zh-CN" sz="1600" b="0" i="1" smtClean="0">
                              <a:solidFill>
                                <a:srgbClr val="0070C0"/>
                              </a:solidFill>
                              <a:latin typeface="Cambria Math" panose="02040503050406030204" pitchFamily="18" charset="0"/>
                              <a:ea typeface="微软雅黑" panose="020B0503020204020204" pitchFamily="34" charset="-122"/>
                              <a:cs typeface="+mj-cs"/>
                            </a:rPr>
                            <m:t>;</m:t>
                          </m:r>
                          <m:r>
                            <a:rPr lang="en-US" altLang="zh-CN" sz="1600" b="0" i="1" smtClean="0">
                              <a:solidFill>
                                <a:srgbClr val="0070C0"/>
                              </a:solidFill>
                              <a:latin typeface="Cambria Math" panose="02040503050406030204" pitchFamily="18" charset="0"/>
                              <a:ea typeface="微软雅黑" panose="020B0503020204020204" pitchFamily="34" charset="-122"/>
                              <a:cs typeface="+mj-cs"/>
                            </a:rPr>
                            <m:t>𝛼</m:t>
                          </m:r>
                          <m:r>
                            <a:rPr lang="en-US" altLang="zh-CN" sz="1600" b="0" i="1" smtClean="0">
                              <a:solidFill>
                                <a:srgbClr val="0070C0"/>
                              </a:solidFill>
                              <a:latin typeface="Cambria Math" panose="02040503050406030204" pitchFamily="18" charset="0"/>
                              <a:ea typeface="微软雅黑" panose="020B0503020204020204" pitchFamily="34" charset="-122"/>
                              <a:cs typeface="+mj-cs"/>
                            </a:rPr>
                            <m:t>,</m:t>
                          </m:r>
                          <m:r>
                            <a:rPr lang="en-US" altLang="zh-CN" sz="1600" b="0" i="1" smtClean="0">
                              <a:solidFill>
                                <a:srgbClr val="0070C0"/>
                              </a:solidFill>
                              <a:latin typeface="Cambria Math" panose="02040503050406030204" pitchFamily="18" charset="0"/>
                              <a:ea typeface="微软雅黑" panose="020B0503020204020204" pitchFamily="34" charset="-122"/>
                              <a:cs typeface="+mj-cs"/>
                            </a:rPr>
                            <m:t>𝜆</m:t>
                          </m:r>
                        </m:e>
                      </m:d>
                      <m:r>
                        <a:rPr lang="en-US" altLang="zh-CN" sz="1600" b="0" i="1" smtClean="0">
                          <a:solidFill>
                            <a:srgbClr val="0070C0"/>
                          </a:solidFill>
                          <a:latin typeface="Cambria Math" panose="02040503050406030204" pitchFamily="18" charset="0"/>
                          <a:ea typeface="微软雅黑" panose="020B0503020204020204" pitchFamily="34" charset="-122"/>
                          <a:cs typeface="+mj-cs"/>
                        </a:rPr>
                        <m:t>=</m:t>
                      </m:r>
                      <m:f>
                        <m:fPr>
                          <m:ctrlPr>
                            <a:rPr lang="en-US" altLang="zh-CN" sz="1600" b="0" i="1" smtClean="0">
                              <a:solidFill>
                                <a:srgbClr val="0070C0"/>
                              </a:solidFill>
                              <a:latin typeface="Cambria Math" panose="02040503050406030204" pitchFamily="18" charset="0"/>
                              <a:ea typeface="微软雅黑" panose="020B0503020204020204" pitchFamily="34" charset="-122"/>
                              <a:cs typeface="+mj-cs"/>
                            </a:rPr>
                          </m:ctrlPr>
                        </m:fPr>
                        <m:num>
                          <m:sSup>
                            <m:sSupPr>
                              <m:ctrlPr>
                                <a:rPr lang="en-US" altLang="zh-CN" sz="1600" b="0" i="1" smtClean="0">
                                  <a:solidFill>
                                    <a:srgbClr val="0070C0"/>
                                  </a:solidFill>
                                  <a:latin typeface="Cambria Math" panose="02040503050406030204" pitchFamily="18" charset="0"/>
                                  <a:ea typeface="微软雅黑" panose="020B0503020204020204" pitchFamily="34" charset="-122"/>
                                  <a:cs typeface="+mj-cs"/>
                                </a:rPr>
                              </m:ctrlPr>
                            </m:sSupPr>
                            <m:e>
                              <m:r>
                                <a:rPr lang="en-US" altLang="zh-CN" sz="1600" b="0" i="1" smtClean="0">
                                  <a:solidFill>
                                    <a:srgbClr val="0070C0"/>
                                  </a:solidFill>
                                  <a:latin typeface="Cambria Math" panose="02040503050406030204" pitchFamily="18" charset="0"/>
                                  <a:ea typeface="微软雅黑" panose="020B0503020204020204" pitchFamily="34" charset="-122"/>
                                  <a:cs typeface="+mj-cs"/>
                                </a:rPr>
                                <m:t>𝜆</m:t>
                              </m:r>
                            </m:e>
                            <m:sup>
                              <m:r>
                                <a:rPr lang="en-US" altLang="zh-CN" sz="1600" b="0" i="1" smtClean="0">
                                  <a:solidFill>
                                    <a:srgbClr val="0070C0"/>
                                  </a:solidFill>
                                  <a:latin typeface="Cambria Math" panose="02040503050406030204" pitchFamily="18" charset="0"/>
                                  <a:ea typeface="微软雅黑" panose="020B0503020204020204" pitchFamily="34" charset="-122"/>
                                  <a:cs typeface="+mj-cs"/>
                                </a:rPr>
                                <m:t>𝛼</m:t>
                              </m:r>
                            </m:sup>
                          </m:sSup>
                        </m:num>
                        <m:den>
                          <m:r>
                            <m:rPr>
                              <m:sty m:val="p"/>
                            </m:rPr>
                            <a:rPr lang="en-US" altLang="zh-CN" sz="1600" b="0" i="0" smtClean="0">
                              <a:solidFill>
                                <a:srgbClr val="0070C0"/>
                              </a:solidFill>
                              <a:latin typeface="Cambria Math" panose="02040503050406030204" pitchFamily="18" charset="0"/>
                              <a:ea typeface="微软雅黑" panose="020B0503020204020204" pitchFamily="34" charset="-122"/>
                              <a:cs typeface="+mj-cs"/>
                            </a:rPr>
                            <m:t>Γ</m:t>
                          </m:r>
                          <m:d>
                            <m:dPr>
                              <m:ctrlPr>
                                <a:rPr lang="en-US" altLang="zh-CN" sz="1600" b="0" i="1" smtClean="0">
                                  <a:solidFill>
                                    <a:srgbClr val="0070C0"/>
                                  </a:solidFill>
                                  <a:latin typeface="Cambria Math" panose="02040503050406030204" pitchFamily="18" charset="0"/>
                                  <a:ea typeface="微软雅黑" panose="020B0503020204020204" pitchFamily="34" charset="-122"/>
                                  <a:cs typeface="+mj-cs"/>
                                </a:rPr>
                              </m:ctrlPr>
                            </m:dPr>
                            <m:e>
                              <m:r>
                                <a:rPr lang="en-US" altLang="zh-CN" sz="1600" b="0" i="1" smtClean="0">
                                  <a:solidFill>
                                    <a:srgbClr val="0070C0"/>
                                  </a:solidFill>
                                  <a:latin typeface="Cambria Math" panose="02040503050406030204" pitchFamily="18" charset="0"/>
                                  <a:ea typeface="微软雅黑" panose="020B0503020204020204" pitchFamily="34" charset="-122"/>
                                  <a:cs typeface="+mj-cs"/>
                                </a:rPr>
                                <m:t>𝛼</m:t>
                              </m:r>
                            </m:e>
                          </m:d>
                        </m:den>
                      </m:f>
                      <m:sSup>
                        <m:sSupPr>
                          <m:ctrlPr>
                            <a:rPr lang="en-US" altLang="zh-CN" sz="1600" b="0" i="1" smtClean="0">
                              <a:solidFill>
                                <a:srgbClr val="0070C0"/>
                              </a:solidFill>
                              <a:latin typeface="Cambria Math" panose="02040503050406030204" pitchFamily="18" charset="0"/>
                              <a:ea typeface="微软雅黑" panose="020B0503020204020204" pitchFamily="34" charset="-122"/>
                              <a:cs typeface="+mj-cs"/>
                            </a:rPr>
                          </m:ctrlPr>
                        </m:sSupPr>
                        <m:e>
                          <m:r>
                            <a:rPr lang="en-US" altLang="zh-CN" sz="1600" b="0" i="1" smtClean="0">
                              <a:solidFill>
                                <a:srgbClr val="0070C0"/>
                              </a:solidFill>
                              <a:latin typeface="Cambria Math" panose="02040503050406030204" pitchFamily="18" charset="0"/>
                              <a:ea typeface="微软雅黑" panose="020B0503020204020204" pitchFamily="34" charset="-122"/>
                              <a:cs typeface="+mj-cs"/>
                            </a:rPr>
                            <m:t>𝑦</m:t>
                          </m:r>
                        </m:e>
                        <m:sup>
                          <m:r>
                            <a:rPr lang="en-US" altLang="zh-CN" sz="1600" b="0" i="1" smtClean="0">
                              <a:solidFill>
                                <a:srgbClr val="0070C0"/>
                              </a:solidFill>
                              <a:latin typeface="Cambria Math" panose="02040503050406030204" pitchFamily="18" charset="0"/>
                              <a:ea typeface="微软雅黑" panose="020B0503020204020204" pitchFamily="34" charset="-122"/>
                              <a:cs typeface="+mj-cs"/>
                            </a:rPr>
                            <m:t>𝛼</m:t>
                          </m:r>
                          <m:r>
                            <a:rPr lang="en-US" altLang="zh-CN" sz="1600" b="0" i="1" smtClean="0">
                              <a:solidFill>
                                <a:srgbClr val="0070C0"/>
                              </a:solidFill>
                              <a:latin typeface="Cambria Math" panose="02040503050406030204" pitchFamily="18" charset="0"/>
                              <a:ea typeface="微软雅黑" panose="020B0503020204020204" pitchFamily="34" charset="-122"/>
                              <a:cs typeface="+mj-cs"/>
                            </a:rPr>
                            <m:t>−1</m:t>
                          </m:r>
                        </m:sup>
                      </m:sSup>
                      <m:sSup>
                        <m:sSupPr>
                          <m:ctrlPr>
                            <a:rPr lang="en-US" altLang="zh-CN" sz="1600" b="0" i="1" smtClean="0">
                              <a:solidFill>
                                <a:srgbClr val="0070C0"/>
                              </a:solidFill>
                              <a:latin typeface="Cambria Math" panose="02040503050406030204" pitchFamily="18" charset="0"/>
                              <a:ea typeface="微软雅黑" panose="020B0503020204020204" pitchFamily="34" charset="-122"/>
                              <a:cs typeface="+mj-cs"/>
                            </a:rPr>
                          </m:ctrlPr>
                        </m:sSupPr>
                        <m:e>
                          <m:r>
                            <a:rPr lang="en-US" altLang="zh-CN" sz="1600" b="0" i="1" smtClean="0">
                              <a:solidFill>
                                <a:srgbClr val="0070C0"/>
                              </a:solidFill>
                              <a:latin typeface="Cambria Math" panose="02040503050406030204" pitchFamily="18" charset="0"/>
                              <a:ea typeface="微软雅黑" panose="020B0503020204020204" pitchFamily="34" charset="-122"/>
                              <a:cs typeface="+mj-cs"/>
                            </a:rPr>
                            <m:t>𝑒</m:t>
                          </m:r>
                        </m:e>
                        <m:sup>
                          <m:r>
                            <a:rPr lang="en-US" altLang="zh-CN" sz="1600" b="0" i="1" smtClean="0">
                              <a:solidFill>
                                <a:srgbClr val="0070C0"/>
                              </a:solidFill>
                              <a:latin typeface="Cambria Math" panose="02040503050406030204" pitchFamily="18" charset="0"/>
                              <a:ea typeface="微软雅黑" panose="020B0503020204020204" pitchFamily="34" charset="-122"/>
                              <a:cs typeface="+mj-cs"/>
                            </a:rPr>
                            <m:t>−</m:t>
                          </m:r>
                          <m:r>
                            <a:rPr lang="en-US" altLang="zh-CN" sz="1600" b="0" i="1" smtClean="0">
                              <a:solidFill>
                                <a:srgbClr val="0070C0"/>
                              </a:solidFill>
                              <a:latin typeface="Cambria Math" panose="02040503050406030204" pitchFamily="18" charset="0"/>
                              <a:ea typeface="微软雅黑" panose="020B0503020204020204" pitchFamily="34" charset="-122"/>
                              <a:cs typeface="+mj-cs"/>
                            </a:rPr>
                            <m:t>𝜆</m:t>
                          </m:r>
                          <m:r>
                            <a:rPr lang="en-US" altLang="zh-CN" sz="1600" b="0" i="1" smtClean="0">
                              <a:solidFill>
                                <a:srgbClr val="0070C0"/>
                              </a:solidFill>
                              <a:latin typeface="Cambria Math" panose="02040503050406030204" pitchFamily="18" charset="0"/>
                              <a:ea typeface="微软雅黑" panose="020B0503020204020204" pitchFamily="34" charset="-122"/>
                              <a:cs typeface="+mj-cs"/>
                            </a:rPr>
                            <m:t>𝑦</m:t>
                          </m:r>
                        </m:sup>
                      </m:sSup>
                    </m:oMath>
                  </m:oMathPara>
                </a14:m>
                <a:endParaRPr lang="en-US" altLang="zh-CN" sz="1600" b="0" dirty="0">
                  <a:solidFill>
                    <a:srgbClr val="0070C0"/>
                  </a:solidFill>
                  <a:latin typeface="微软雅黑" panose="020B0503020204020204" pitchFamily="34" charset="-122"/>
                  <a:ea typeface="微软雅黑" panose="020B0503020204020204" pitchFamily="34" charset="-122"/>
                  <a:cs typeface="+mj-cs"/>
                </a:endParaRPr>
              </a:p>
            </p:txBody>
          </p:sp>
        </mc:Choice>
        <mc:Fallback xmlns="">
          <p:sp>
            <p:nvSpPr>
              <p:cNvPr id="5" name="文本框 1"/>
              <p:cNvSpPr txBox="1">
                <a:spLocks noRot="1" noChangeAspect="1" noMove="1" noResize="1" noEditPoints="1" noAdjustHandles="1" noChangeArrowheads="1" noChangeShapeType="1" noTextEdit="1"/>
              </p:cNvSpPr>
              <p:nvPr/>
            </p:nvSpPr>
            <p:spPr>
              <a:xfrm>
                <a:off x="208114" y="2915335"/>
                <a:ext cx="6939953" cy="855747"/>
              </a:xfrm>
              <a:prstGeom prst="rect">
                <a:avLst/>
              </a:prstGeom>
              <a:blipFill rotWithShape="0">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8" name="矩形 7"/>
              <p:cNvSpPr/>
              <p:nvPr/>
            </p:nvSpPr>
            <p:spPr>
              <a:xfrm>
                <a:off x="81950" y="956875"/>
                <a:ext cx="6543137" cy="400110"/>
              </a:xfrm>
              <a:prstGeom prst="rect">
                <a:avLst/>
              </a:prstGeom>
            </p:spPr>
            <p:txBody>
              <a:bodyPr wrap="square">
                <a:spAutoFit/>
              </a:bodyPr>
              <a:lstStyle/>
              <a:p>
                <a:r>
                  <a:rPr lang="zh-CN" altLang="en-US" sz="2000" b="1" dirty="0">
                    <a:latin typeface="+mn-ea"/>
                  </a:rPr>
                  <a:t>泊松分布：</a:t>
                </a:r>
                <a:r>
                  <a:rPr lang="zh-CN" altLang="en-US" sz="2000" dirty="0">
                    <a:latin typeface="+mn-ea"/>
                  </a:rPr>
                  <a:t>单位时间</a:t>
                </a:r>
                <a14:m>
                  <m:oMath xmlns:m="http://schemas.openxmlformats.org/officeDocument/2006/math">
                    <m:r>
                      <a:rPr lang="zh-CN" altLang="en-US" sz="2000" b="0" i="1" dirty="0">
                        <a:latin typeface="Cambria Math" panose="02040503050406030204" pitchFamily="18" charset="0"/>
                      </a:rPr>
                      <m:t>平均</m:t>
                    </m:r>
                    <m:r>
                      <a:rPr lang="zh-CN" altLang="en-US" sz="2000" b="0" i="0" smtClean="0">
                        <a:latin typeface="Cambria Math" panose="02040503050406030204" pitchFamily="18" charset="0"/>
                      </a:rPr>
                      <m:t>发</m:t>
                    </m:r>
                    <m:r>
                      <a:rPr lang="zh-CN" altLang="en-US" sz="2000" b="0" i="1" smtClean="0">
                        <a:latin typeface="Cambria Math" panose="02040503050406030204" pitchFamily="18" charset="0"/>
                      </a:rPr>
                      <m:t>生</m:t>
                    </m:r>
                    <m:r>
                      <a:rPr lang="en-US" altLang="zh-CN" sz="2000" b="0" i="1" smtClean="0">
                        <a:latin typeface="Cambria Math" panose="02040503050406030204" pitchFamily="18" charset="0"/>
                      </a:rPr>
                      <m:t>𝜆</m:t>
                    </m:r>
                    <m:r>
                      <a:rPr lang="zh-CN" altLang="en-US" sz="2000" b="0" i="1" smtClean="0">
                        <a:latin typeface="Cambria Math" panose="02040503050406030204" pitchFamily="18" charset="0"/>
                      </a:rPr>
                      <m:t>次，</m:t>
                    </m:r>
                    <m:r>
                      <a:rPr lang="zh-CN" altLang="en-US" sz="2000" i="1">
                        <a:latin typeface="Cambria Math" panose="02040503050406030204" pitchFamily="18" charset="0"/>
                      </a:rPr>
                      <m:t>出现</m:t>
                    </m:r>
                  </m:oMath>
                </a14:m>
                <a:r>
                  <a:rPr lang="en-US" altLang="zh-CN" sz="2000" dirty="0">
                    <a:latin typeface="+mn-ea"/>
                  </a:rPr>
                  <a:t>y</a:t>
                </a:r>
                <a:r>
                  <a:rPr lang="zh-CN" altLang="en-US" sz="2000" dirty="0">
                    <a:latin typeface="+mn-ea"/>
                  </a:rPr>
                  <a:t>次的概率</a:t>
                </a:r>
              </a:p>
            </p:txBody>
          </p:sp>
        </mc:Choice>
        <mc:Fallback xmlns="">
          <p:sp>
            <p:nvSpPr>
              <p:cNvPr id="8" name="矩形 7"/>
              <p:cNvSpPr>
                <a:spLocks noRot="1" noChangeAspect="1" noMove="1" noResize="1" noEditPoints="1" noAdjustHandles="1" noChangeArrowheads="1" noChangeShapeType="1" noTextEdit="1"/>
              </p:cNvSpPr>
              <p:nvPr/>
            </p:nvSpPr>
            <p:spPr>
              <a:xfrm>
                <a:off x="81950" y="956875"/>
                <a:ext cx="6543137" cy="400110"/>
              </a:xfrm>
              <a:prstGeom prst="rect">
                <a:avLst/>
              </a:prstGeom>
              <a:blipFill rotWithShape="0">
                <a:blip r:embed="rId4"/>
                <a:stretch>
                  <a:fillRect l="-931" t="-12121" b="-2272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9" name="矩形 8"/>
              <p:cNvSpPr/>
              <p:nvPr/>
            </p:nvSpPr>
            <p:spPr>
              <a:xfrm>
                <a:off x="130476" y="2497759"/>
                <a:ext cx="8642588" cy="400110"/>
              </a:xfrm>
              <a:prstGeom prst="rect">
                <a:avLst/>
              </a:prstGeom>
            </p:spPr>
            <p:txBody>
              <a:bodyPr wrap="square">
                <a:spAutoFit/>
              </a:bodyPr>
              <a:lstStyle/>
              <a:p>
                <a:r>
                  <a:rPr lang="zh-CN" altLang="en-US" sz="2000" b="1" dirty="0">
                    <a:latin typeface="+mn-ea"/>
                  </a:rPr>
                  <a:t>伽马分布</a:t>
                </a:r>
                <a:r>
                  <a:rPr lang="en-US" altLang="zh-CN" sz="2000" dirty="0">
                    <a:latin typeface="+mn-ea"/>
                  </a:rPr>
                  <a:t>;</a:t>
                </a:r>
                <a:r>
                  <a:rPr lang="zh-CN" altLang="en-US" sz="2000" dirty="0">
                    <a:latin typeface="+mn-ea"/>
                  </a:rPr>
                  <a:t>单位时间内平均发生</a:t>
                </a:r>
                <a14:m>
                  <m:oMath xmlns:m="http://schemas.openxmlformats.org/officeDocument/2006/math">
                    <m:r>
                      <a:rPr lang="en-US" altLang="zh-CN" sz="2000" b="0" i="1" smtClean="0">
                        <a:latin typeface="Cambria Math" panose="02040503050406030204" pitchFamily="18" charset="0"/>
                      </a:rPr>
                      <m:t>𝜆</m:t>
                    </m:r>
                    <m:r>
                      <a:rPr lang="zh-CN" altLang="en-US" sz="2000" b="0" i="1" smtClean="0">
                        <a:latin typeface="Cambria Math" panose="02040503050406030204" pitchFamily="18" charset="0"/>
                      </a:rPr>
                      <m:t>次，发生</m:t>
                    </m:r>
                    <m:r>
                      <a:rPr lang="en-US" altLang="zh-CN" sz="2000" b="0" i="1" smtClean="0">
                        <a:latin typeface="Cambria Math" panose="02040503050406030204" pitchFamily="18" charset="0"/>
                      </a:rPr>
                      <m:t>𝛼</m:t>
                    </m:r>
                  </m:oMath>
                </a14:m>
                <a:r>
                  <a:rPr lang="zh-CN" altLang="en-US" sz="2000" dirty="0">
                    <a:latin typeface="+mn-ea"/>
                  </a:rPr>
                  <a:t>次经历的时间</a:t>
                </a:r>
                <a:r>
                  <a:rPr lang="en-US" altLang="zh-CN" sz="2000" dirty="0">
                    <a:latin typeface="+mn-ea"/>
                  </a:rPr>
                  <a:t>y</a:t>
                </a:r>
                <a:r>
                  <a:rPr lang="zh-CN" altLang="en-US" sz="2000" dirty="0">
                    <a:latin typeface="+mn-ea"/>
                  </a:rPr>
                  <a:t>的概率密度函数</a:t>
                </a:r>
              </a:p>
            </p:txBody>
          </p:sp>
        </mc:Choice>
        <mc:Fallback xmlns="">
          <p:sp>
            <p:nvSpPr>
              <p:cNvPr id="9" name="矩形 8"/>
              <p:cNvSpPr>
                <a:spLocks noRot="1" noChangeAspect="1" noMove="1" noResize="1" noEditPoints="1" noAdjustHandles="1" noChangeArrowheads="1" noChangeShapeType="1" noTextEdit="1"/>
              </p:cNvSpPr>
              <p:nvPr/>
            </p:nvSpPr>
            <p:spPr>
              <a:xfrm>
                <a:off x="130476" y="2497759"/>
                <a:ext cx="8642588" cy="400110"/>
              </a:xfrm>
              <a:prstGeom prst="rect">
                <a:avLst/>
              </a:prstGeom>
              <a:blipFill rotWithShape="0">
                <a:blip r:embed="rId5"/>
                <a:stretch>
                  <a:fillRect l="-705" t="-12308" b="-24615"/>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0" name="矩形 9"/>
              <p:cNvSpPr/>
              <p:nvPr/>
            </p:nvSpPr>
            <p:spPr>
              <a:xfrm>
                <a:off x="81949" y="3857893"/>
                <a:ext cx="8370859" cy="369332"/>
              </a:xfrm>
              <a:prstGeom prst="rect">
                <a:avLst/>
              </a:prstGeom>
            </p:spPr>
            <p:txBody>
              <a:bodyPr wrap="square">
                <a:spAutoFit/>
              </a:bodyPr>
              <a:lstStyle/>
              <a:p>
                <a:r>
                  <a:rPr lang="zh-CN" altLang="en-US" b="1" dirty="0">
                    <a:latin typeface="+mn-ea"/>
                  </a:rPr>
                  <a:t>指数分布</a:t>
                </a:r>
                <a:r>
                  <a:rPr lang="en-US" altLang="zh-CN" dirty="0">
                    <a:latin typeface="+mn-ea"/>
                  </a:rPr>
                  <a:t>;</a:t>
                </a:r>
                <a:r>
                  <a:rPr lang="zh-CN" altLang="en-US" dirty="0">
                    <a:latin typeface="+mn-ea"/>
                  </a:rPr>
                  <a:t>单位时间内平均发生</a:t>
                </a:r>
                <a14:m>
                  <m:oMath xmlns:m="http://schemas.openxmlformats.org/officeDocument/2006/math">
                    <m:r>
                      <a:rPr lang="en-US" altLang="zh-CN" b="0" i="1" smtClean="0">
                        <a:latin typeface="Cambria Math" panose="02040503050406030204" pitchFamily="18" charset="0"/>
                      </a:rPr>
                      <m:t>𝜆</m:t>
                    </m:r>
                    <m:r>
                      <a:rPr lang="zh-CN" altLang="en-US" b="0" i="1" smtClean="0">
                        <a:latin typeface="Cambria Math" panose="02040503050406030204" pitchFamily="18" charset="0"/>
                      </a:rPr>
                      <m:t>次，首次发生</m:t>
                    </m:r>
                  </m:oMath>
                </a14:m>
                <a:r>
                  <a:rPr lang="zh-CN" altLang="en-US" dirty="0">
                    <a:latin typeface="+mn-ea"/>
                  </a:rPr>
                  <a:t>经历的时间</a:t>
                </a:r>
                <a:r>
                  <a:rPr lang="en-US" altLang="zh-CN" dirty="0">
                    <a:latin typeface="+mn-ea"/>
                  </a:rPr>
                  <a:t>y</a:t>
                </a:r>
                <a:r>
                  <a:rPr lang="zh-CN" altLang="en-US" dirty="0">
                    <a:latin typeface="+mn-ea"/>
                  </a:rPr>
                  <a:t>的概率密度函数</a:t>
                </a:r>
              </a:p>
            </p:txBody>
          </p:sp>
        </mc:Choice>
        <mc:Fallback xmlns="">
          <p:sp>
            <p:nvSpPr>
              <p:cNvPr id="10" name="矩形 9"/>
              <p:cNvSpPr>
                <a:spLocks noRot="1" noChangeAspect="1" noMove="1" noResize="1" noEditPoints="1" noAdjustHandles="1" noChangeArrowheads="1" noChangeShapeType="1" noTextEdit="1"/>
              </p:cNvSpPr>
              <p:nvPr/>
            </p:nvSpPr>
            <p:spPr>
              <a:xfrm>
                <a:off x="81949" y="3857893"/>
                <a:ext cx="8370859" cy="369332"/>
              </a:xfrm>
              <a:prstGeom prst="rect">
                <a:avLst/>
              </a:prstGeom>
              <a:blipFill rotWithShape="0">
                <a:blip r:embed="rId6"/>
                <a:stretch>
                  <a:fillRect l="-582" t="-13333" b="-23333"/>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 name="矩形 10"/>
              <p:cNvSpPr/>
              <p:nvPr/>
            </p:nvSpPr>
            <p:spPr>
              <a:xfrm>
                <a:off x="0" y="5059020"/>
                <a:ext cx="8564950" cy="369332"/>
              </a:xfrm>
              <a:prstGeom prst="rect">
                <a:avLst/>
              </a:prstGeom>
            </p:spPr>
            <p:txBody>
              <a:bodyPr wrap="square">
                <a:spAutoFit/>
              </a:bodyPr>
              <a:lstStyle/>
              <a:p>
                <a:r>
                  <a:rPr lang="zh-CN" altLang="en-US" b="1" dirty="0">
                    <a:latin typeface="+mn-ea"/>
                  </a:rPr>
                  <a:t>卡方分布</a:t>
                </a:r>
                <a:r>
                  <a:rPr lang="en-US" altLang="zh-CN" dirty="0">
                    <a:latin typeface="+mn-ea"/>
                  </a:rPr>
                  <a:t>;</a:t>
                </a:r>
                <a:r>
                  <a:rPr lang="zh-CN" altLang="en-US" dirty="0">
                    <a:latin typeface="+mn-ea"/>
                  </a:rPr>
                  <a:t>单位时间内平均发生</a:t>
                </a:r>
                <a14:m>
                  <m:oMath xmlns:m="http://schemas.openxmlformats.org/officeDocument/2006/math">
                    <m:r>
                      <a:rPr lang="en-US" altLang="zh-CN" i="1">
                        <a:latin typeface="Cambria Math" panose="02040503050406030204" pitchFamily="18" charset="0"/>
                      </a:rPr>
                      <m:t>1</m:t>
                    </m:r>
                    <m:r>
                      <a:rPr lang="en-US" altLang="zh-CN" b="0" i="1" smtClean="0">
                        <a:latin typeface="Cambria Math" panose="02040503050406030204" pitchFamily="18" charset="0"/>
                      </a:rPr>
                      <m:t>/2</m:t>
                    </m:r>
                    <m:r>
                      <a:rPr lang="zh-CN" altLang="en-US" b="0" i="1" smtClean="0">
                        <a:latin typeface="Cambria Math" panose="02040503050406030204" pitchFamily="18" charset="0"/>
                      </a:rPr>
                      <m:t>次，发生</m:t>
                    </m:r>
                  </m:oMath>
                </a14:m>
                <a:r>
                  <a:rPr lang="en-US" altLang="zh-CN" dirty="0">
                    <a:latin typeface="+mn-ea"/>
                  </a:rPr>
                  <a:t>n/2</a:t>
                </a:r>
                <a:r>
                  <a:rPr lang="zh-CN" altLang="en-US" dirty="0">
                    <a:latin typeface="+mn-ea"/>
                  </a:rPr>
                  <a:t>次经历的时间</a:t>
                </a:r>
                <a:r>
                  <a:rPr lang="en-US" altLang="zh-CN" dirty="0">
                    <a:latin typeface="+mn-ea"/>
                  </a:rPr>
                  <a:t>y</a:t>
                </a:r>
                <a:r>
                  <a:rPr lang="zh-CN" altLang="en-US" dirty="0">
                    <a:latin typeface="+mn-ea"/>
                  </a:rPr>
                  <a:t>的概率密度函数</a:t>
                </a:r>
              </a:p>
            </p:txBody>
          </p:sp>
        </mc:Choice>
        <mc:Fallback xmlns="">
          <p:sp>
            <p:nvSpPr>
              <p:cNvPr id="11" name="矩形 10"/>
              <p:cNvSpPr>
                <a:spLocks noRot="1" noChangeAspect="1" noMove="1" noResize="1" noEditPoints="1" noAdjustHandles="1" noChangeArrowheads="1" noChangeShapeType="1" noTextEdit="1"/>
              </p:cNvSpPr>
              <p:nvPr/>
            </p:nvSpPr>
            <p:spPr>
              <a:xfrm>
                <a:off x="0" y="5059020"/>
                <a:ext cx="8564950" cy="369332"/>
              </a:xfrm>
              <a:prstGeom prst="rect">
                <a:avLst/>
              </a:prstGeom>
              <a:blipFill rotWithShape="0">
                <a:blip r:embed="rId7"/>
                <a:stretch>
                  <a:fillRect l="-569" t="-13333" b="-23333"/>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 name="矩形 11"/>
              <p:cNvSpPr/>
              <p:nvPr/>
            </p:nvSpPr>
            <p:spPr>
              <a:xfrm>
                <a:off x="190317" y="1235698"/>
                <a:ext cx="8154121" cy="1055032"/>
              </a:xfrm>
              <a:prstGeom prst="rect">
                <a:avLst/>
              </a:prstGeom>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r>
                        <a:rPr lang="en-US" altLang="zh-CN" i="1">
                          <a:solidFill>
                            <a:srgbClr val="0070C0"/>
                          </a:solidFill>
                          <a:latin typeface="Cambria Math" panose="02040503050406030204" pitchFamily="18" charset="0"/>
                          <a:ea typeface="微软雅黑" panose="020B0503020204020204" pitchFamily="34" charset="-122"/>
                        </a:rPr>
                        <m:t>𝑃𝑜𝑖𝑠𝑠𝑜𝑛</m:t>
                      </m:r>
                      <m:d>
                        <m:dPr>
                          <m:ctrlPr>
                            <a:rPr lang="en-US" altLang="zh-CN" i="1">
                              <a:solidFill>
                                <a:srgbClr val="0070C0"/>
                              </a:solidFill>
                              <a:latin typeface="Cambria Math" panose="02040503050406030204" pitchFamily="18" charset="0"/>
                              <a:ea typeface="微软雅黑" panose="020B0503020204020204" pitchFamily="34" charset="-122"/>
                            </a:rPr>
                          </m:ctrlPr>
                        </m:dPr>
                        <m:e>
                          <m:r>
                            <a:rPr lang="en-US" altLang="zh-CN" i="1">
                              <a:solidFill>
                                <a:srgbClr val="0070C0"/>
                              </a:solidFill>
                              <a:latin typeface="Cambria Math" panose="02040503050406030204" pitchFamily="18" charset="0"/>
                              <a:ea typeface="微软雅黑" panose="020B0503020204020204" pitchFamily="34" charset="-122"/>
                            </a:rPr>
                            <m:t>𝑦</m:t>
                          </m:r>
                          <m:r>
                            <a:rPr lang="en-US" altLang="zh-CN" i="1">
                              <a:solidFill>
                                <a:srgbClr val="0070C0"/>
                              </a:solidFill>
                              <a:latin typeface="Cambria Math" panose="02040503050406030204" pitchFamily="18" charset="0"/>
                              <a:ea typeface="微软雅黑" panose="020B0503020204020204" pitchFamily="34" charset="-122"/>
                            </a:rPr>
                            <m:t>;</m:t>
                          </m:r>
                          <m:r>
                            <a:rPr lang="en-US" altLang="zh-CN" i="1">
                              <a:solidFill>
                                <a:srgbClr val="0070C0"/>
                              </a:solidFill>
                              <a:latin typeface="Cambria Math" panose="02040503050406030204" pitchFamily="18" charset="0"/>
                              <a:ea typeface="微软雅黑" panose="020B0503020204020204" pitchFamily="34" charset="-122"/>
                            </a:rPr>
                            <m:t>𝜆</m:t>
                          </m:r>
                        </m:e>
                      </m:d>
                      <m:r>
                        <a:rPr lang="en-US" altLang="zh-CN" i="1">
                          <a:solidFill>
                            <a:srgbClr val="0070C0"/>
                          </a:solidFill>
                          <a:latin typeface="Cambria Math" panose="02040503050406030204" pitchFamily="18" charset="0"/>
                          <a:ea typeface="微软雅黑" panose="020B0503020204020204" pitchFamily="34" charset="-122"/>
                        </a:rPr>
                        <m:t>=</m:t>
                      </m:r>
                      <m:limLow>
                        <m:limLowPr>
                          <m:ctrlPr>
                            <a:rPr lang="en-US" altLang="zh-CN" i="1">
                              <a:solidFill>
                                <a:srgbClr val="0070C0"/>
                              </a:solidFill>
                              <a:latin typeface="Cambria Math" panose="02040503050406030204" pitchFamily="18" charset="0"/>
                              <a:ea typeface="微软雅黑" panose="020B0503020204020204" pitchFamily="34" charset="-122"/>
                            </a:rPr>
                          </m:ctrlPr>
                        </m:limLowPr>
                        <m:e>
                          <m:r>
                            <m:rPr>
                              <m:sty m:val="p"/>
                            </m:rPr>
                            <a:rPr lang="en-US" altLang="zh-CN">
                              <a:solidFill>
                                <a:srgbClr val="0070C0"/>
                              </a:solidFill>
                              <a:latin typeface="Cambria Math" panose="02040503050406030204" pitchFamily="18" charset="0"/>
                              <a:ea typeface="微软雅黑" panose="020B0503020204020204" pitchFamily="34" charset="-122"/>
                            </a:rPr>
                            <m:t>lim</m:t>
                          </m:r>
                        </m:e>
                        <m:lim>
                          <m:r>
                            <a:rPr lang="en-US" altLang="zh-CN" i="1">
                              <a:solidFill>
                                <a:srgbClr val="0070C0"/>
                              </a:solidFill>
                              <a:latin typeface="Cambria Math" panose="02040503050406030204" pitchFamily="18" charset="0"/>
                              <a:ea typeface="微软雅黑" panose="020B0503020204020204" pitchFamily="34" charset="-122"/>
                            </a:rPr>
                            <m:t>𝑛</m:t>
                          </m:r>
                          <m:r>
                            <a:rPr lang="en-US" altLang="zh-CN" i="1">
                              <a:solidFill>
                                <a:srgbClr val="0070C0"/>
                              </a:solidFill>
                              <a:latin typeface="Cambria Math" panose="02040503050406030204" pitchFamily="18" charset="0"/>
                              <a:ea typeface="微软雅黑" panose="020B0503020204020204" pitchFamily="34" charset="-122"/>
                            </a:rPr>
                            <m:t>→∞,</m:t>
                          </m:r>
                          <m:r>
                            <a:rPr lang="en-US" altLang="zh-CN" i="1">
                              <a:solidFill>
                                <a:srgbClr val="0070C0"/>
                              </a:solidFill>
                              <a:latin typeface="Cambria Math" panose="02040503050406030204" pitchFamily="18" charset="0"/>
                              <a:ea typeface="微软雅黑" panose="020B0503020204020204" pitchFamily="34" charset="-122"/>
                            </a:rPr>
                            <m:t>𝑝</m:t>
                          </m:r>
                          <m:r>
                            <a:rPr lang="en-US" altLang="zh-CN" i="1">
                              <a:solidFill>
                                <a:srgbClr val="0070C0"/>
                              </a:solidFill>
                              <a:latin typeface="Cambria Math" panose="02040503050406030204" pitchFamily="18" charset="0"/>
                              <a:ea typeface="微软雅黑" panose="020B0503020204020204" pitchFamily="34" charset="-122"/>
                            </a:rPr>
                            <m:t>→0</m:t>
                          </m:r>
                        </m:lim>
                      </m:limLow>
                      <m:r>
                        <a:rPr lang="en-US" altLang="zh-CN" i="1">
                          <a:solidFill>
                            <a:srgbClr val="0070C0"/>
                          </a:solidFill>
                          <a:latin typeface="Cambria Math" panose="02040503050406030204" pitchFamily="18" charset="0"/>
                          <a:ea typeface="微软雅黑" panose="020B0503020204020204" pitchFamily="34" charset="-122"/>
                        </a:rPr>
                        <m:t>𝐵𝑒𝑟𝑛𝑜𝑢𝑙𝑙𝑖</m:t>
                      </m:r>
                      <m:d>
                        <m:dPr>
                          <m:ctrlPr>
                            <a:rPr lang="en-US" altLang="zh-CN" i="1">
                              <a:solidFill>
                                <a:srgbClr val="0070C0"/>
                              </a:solidFill>
                              <a:latin typeface="Cambria Math" panose="02040503050406030204" pitchFamily="18" charset="0"/>
                              <a:ea typeface="微软雅黑" panose="020B0503020204020204" pitchFamily="34" charset="-122"/>
                            </a:rPr>
                          </m:ctrlPr>
                        </m:dPr>
                        <m:e>
                          <m:r>
                            <a:rPr lang="en-US" altLang="zh-CN" i="1">
                              <a:solidFill>
                                <a:srgbClr val="0070C0"/>
                              </a:solidFill>
                              <a:latin typeface="Cambria Math" panose="02040503050406030204" pitchFamily="18" charset="0"/>
                              <a:ea typeface="微软雅黑" panose="020B0503020204020204" pitchFamily="34" charset="-122"/>
                            </a:rPr>
                            <m:t>𝑦</m:t>
                          </m:r>
                          <m:r>
                            <a:rPr lang="en-US" altLang="zh-CN" i="1">
                              <a:solidFill>
                                <a:srgbClr val="0070C0"/>
                              </a:solidFill>
                              <a:latin typeface="Cambria Math" panose="02040503050406030204" pitchFamily="18" charset="0"/>
                              <a:ea typeface="微软雅黑" panose="020B0503020204020204" pitchFamily="34" charset="-122"/>
                            </a:rPr>
                            <m:t>;</m:t>
                          </m:r>
                          <m:r>
                            <a:rPr lang="en-US" altLang="zh-CN" i="1">
                              <a:solidFill>
                                <a:srgbClr val="0070C0"/>
                              </a:solidFill>
                              <a:latin typeface="Cambria Math" panose="02040503050406030204" pitchFamily="18" charset="0"/>
                              <a:ea typeface="微软雅黑" panose="020B0503020204020204" pitchFamily="34" charset="-122"/>
                            </a:rPr>
                            <m:t>𝑛</m:t>
                          </m:r>
                          <m:r>
                            <a:rPr lang="en-US" altLang="zh-CN" i="1">
                              <a:solidFill>
                                <a:srgbClr val="0070C0"/>
                              </a:solidFill>
                              <a:latin typeface="Cambria Math" panose="02040503050406030204" pitchFamily="18" charset="0"/>
                              <a:ea typeface="微软雅黑" panose="020B0503020204020204" pitchFamily="34" charset="-122"/>
                            </a:rPr>
                            <m:t>,</m:t>
                          </m:r>
                          <m:r>
                            <a:rPr lang="en-US" altLang="zh-CN" i="1">
                              <a:solidFill>
                                <a:srgbClr val="0070C0"/>
                              </a:solidFill>
                              <a:latin typeface="Cambria Math" panose="02040503050406030204" pitchFamily="18" charset="0"/>
                              <a:ea typeface="微软雅黑" panose="020B0503020204020204" pitchFamily="34" charset="-122"/>
                            </a:rPr>
                            <m:t>𝑝</m:t>
                          </m:r>
                          <m:r>
                            <a:rPr lang="en-US" altLang="zh-CN" i="1">
                              <a:solidFill>
                                <a:srgbClr val="0070C0"/>
                              </a:solidFill>
                              <a:latin typeface="Cambria Math" panose="02040503050406030204" pitchFamily="18" charset="0"/>
                              <a:ea typeface="微软雅黑" panose="020B0503020204020204" pitchFamily="34" charset="-122"/>
                            </a:rPr>
                            <m:t>=</m:t>
                          </m:r>
                          <m:f>
                            <m:fPr>
                              <m:ctrlPr>
                                <a:rPr lang="en-US" altLang="zh-CN" i="1">
                                  <a:solidFill>
                                    <a:srgbClr val="0070C0"/>
                                  </a:solidFill>
                                  <a:latin typeface="Cambria Math" panose="02040503050406030204" pitchFamily="18" charset="0"/>
                                  <a:ea typeface="微软雅黑" panose="020B0503020204020204" pitchFamily="34" charset="-122"/>
                                </a:rPr>
                              </m:ctrlPr>
                            </m:fPr>
                            <m:num>
                              <m:r>
                                <a:rPr lang="en-US" altLang="zh-CN" i="1">
                                  <a:solidFill>
                                    <a:srgbClr val="0070C0"/>
                                  </a:solidFill>
                                  <a:latin typeface="Cambria Math" panose="02040503050406030204" pitchFamily="18" charset="0"/>
                                  <a:ea typeface="微软雅黑" panose="020B0503020204020204" pitchFamily="34" charset="-122"/>
                                </a:rPr>
                                <m:t>𝜆</m:t>
                              </m:r>
                            </m:num>
                            <m:den>
                              <m:r>
                                <a:rPr lang="en-US" altLang="zh-CN" i="1">
                                  <a:solidFill>
                                    <a:srgbClr val="0070C0"/>
                                  </a:solidFill>
                                  <a:latin typeface="Cambria Math" panose="02040503050406030204" pitchFamily="18" charset="0"/>
                                  <a:ea typeface="微软雅黑" panose="020B0503020204020204" pitchFamily="34" charset="-122"/>
                                </a:rPr>
                                <m:t>𝑛</m:t>
                              </m:r>
                            </m:den>
                          </m:f>
                        </m:e>
                      </m:d>
                      <m:r>
                        <a:rPr lang="en-US" altLang="zh-CN" i="1">
                          <a:solidFill>
                            <a:srgbClr val="0070C0"/>
                          </a:solidFill>
                          <a:latin typeface="Cambria Math" panose="02040503050406030204" pitchFamily="18" charset="0"/>
                          <a:ea typeface="微软雅黑" panose="020B0503020204020204" pitchFamily="34" charset="-122"/>
                        </a:rPr>
                        <m:t>=</m:t>
                      </m:r>
                      <m:f>
                        <m:fPr>
                          <m:ctrlPr>
                            <a:rPr lang="en-US" altLang="zh-CN" i="1">
                              <a:solidFill>
                                <a:srgbClr val="0070C0"/>
                              </a:solidFill>
                              <a:latin typeface="Cambria Math" panose="02040503050406030204" pitchFamily="18" charset="0"/>
                              <a:ea typeface="微软雅黑" panose="020B0503020204020204" pitchFamily="34" charset="-122"/>
                            </a:rPr>
                          </m:ctrlPr>
                        </m:fPr>
                        <m:num>
                          <m:sSup>
                            <m:sSupPr>
                              <m:ctrlPr>
                                <a:rPr lang="en-US" altLang="zh-CN" i="1">
                                  <a:solidFill>
                                    <a:srgbClr val="0070C0"/>
                                  </a:solidFill>
                                  <a:latin typeface="Cambria Math" panose="02040503050406030204" pitchFamily="18" charset="0"/>
                                  <a:ea typeface="微软雅黑" panose="020B0503020204020204" pitchFamily="34" charset="-122"/>
                                </a:rPr>
                              </m:ctrlPr>
                            </m:sSupPr>
                            <m:e>
                              <m:r>
                                <a:rPr lang="en-US" altLang="zh-CN" i="1">
                                  <a:solidFill>
                                    <a:srgbClr val="0070C0"/>
                                  </a:solidFill>
                                  <a:latin typeface="Cambria Math" panose="02040503050406030204" pitchFamily="18" charset="0"/>
                                  <a:ea typeface="微软雅黑" panose="020B0503020204020204" pitchFamily="34" charset="-122"/>
                                </a:rPr>
                                <m:t>𝑒</m:t>
                              </m:r>
                            </m:e>
                            <m:sup>
                              <m:r>
                                <a:rPr lang="en-US" altLang="zh-CN" i="1">
                                  <a:solidFill>
                                    <a:srgbClr val="0070C0"/>
                                  </a:solidFill>
                                  <a:latin typeface="Cambria Math" panose="02040503050406030204" pitchFamily="18" charset="0"/>
                                  <a:ea typeface="微软雅黑" panose="020B0503020204020204" pitchFamily="34" charset="-122"/>
                                </a:rPr>
                                <m:t>−</m:t>
                              </m:r>
                              <m:r>
                                <a:rPr lang="en-US" altLang="zh-CN" i="1">
                                  <a:solidFill>
                                    <a:srgbClr val="0070C0"/>
                                  </a:solidFill>
                                  <a:latin typeface="Cambria Math" panose="02040503050406030204" pitchFamily="18" charset="0"/>
                                  <a:ea typeface="微软雅黑" panose="020B0503020204020204" pitchFamily="34" charset="-122"/>
                                </a:rPr>
                                <m:t>𝜆</m:t>
                              </m:r>
                            </m:sup>
                          </m:sSup>
                          <m:sSup>
                            <m:sSupPr>
                              <m:ctrlPr>
                                <a:rPr lang="en-US" altLang="zh-CN" i="1">
                                  <a:solidFill>
                                    <a:srgbClr val="0070C0"/>
                                  </a:solidFill>
                                  <a:latin typeface="Cambria Math" panose="02040503050406030204" pitchFamily="18" charset="0"/>
                                  <a:ea typeface="微软雅黑" panose="020B0503020204020204" pitchFamily="34" charset="-122"/>
                                </a:rPr>
                              </m:ctrlPr>
                            </m:sSupPr>
                            <m:e>
                              <m:r>
                                <a:rPr lang="en-US" altLang="zh-CN" i="1">
                                  <a:solidFill>
                                    <a:srgbClr val="0070C0"/>
                                  </a:solidFill>
                                  <a:latin typeface="Cambria Math" panose="02040503050406030204" pitchFamily="18" charset="0"/>
                                  <a:ea typeface="微软雅黑" panose="020B0503020204020204" pitchFamily="34" charset="-122"/>
                                </a:rPr>
                                <m:t>𝜆</m:t>
                              </m:r>
                            </m:e>
                            <m:sup>
                              <m:r>
                                <a:rPr lang="en-US" altLang="zh-CN" i="1">
                                  <a:solidFill>
                                    <a:srgbClr val="0070C0"/>
                                  </a:solidFill>
                                  <a:latin typeface="Cambria Math" panose="02040503050406030204" pitchFamily="18" charset="0"/>
                                  <a:ea typeface="微软雅黑" panose="020B0503020204020204" pitchFamily="34" charset="-122"/>
                                </a:rPr>
                                <m:t>𝑦</m:t>
                              </m:r>
                            </m:sup>
                          </m:sSup>
                        </m:num>
                        <m:den>
                          <m:r>
                            <a:rPr lang="en-US" altLang="zh-CN" i="1">
                              <a:solidFill>
                                <a:srgbClr val="0070C0"/>
                              </a:solidFill>
                              <a:latin typeface="Cambria Math" panose="02040503050406030204" pitchFamily="18" charset="0"/>
                              <a:ea typeface="微软雅黑" panose="020B0503020204020204" pitchFamily="34" charset="-122"/>
                            </a:rPr>
                            <m:t>𝑦</m:t>
                          </m:r>
                          <m:r>
                            <a:rPr lang="en-US" altLang="zh-CN" i="1">
                              <a:solidFill>
                                <a:srgbClr val="0070C0"/>
                              </a:solidFill>
                              <a:latin typeface="Cambria Math" panose="02040503050406030204" pitchFamily="18" charset="0"/>
                              <a:ea typeface="微软雅黑" panose="020B0503020204020204" pitchFamily="34" charset="-122"/>
                            </a:rPr>
                            <m:t>!</m:t>
                          </m:r>
                        </m:den>
                      </m:f>
                      <m:r>
                        <a:rPr lang="en-US" altLang="zh-CN" i="1">
                          <a:solidFill>
                            <a:srgbClr val="0070C0"/>
                          </a:solidFill>
                          <a:latin typeface="Cambria Math" panose="02040503050406030204" pitchFamily="18" charset="0"/>
                          <a:ea typeface="微软雅黑" panose="020B0503020204020204" pitchFamily="34" charset="-122"/>
                        </a:rPr>
                        <m:t>=</m:t>
                      </m:r>
                      <m:sSup>
                        <m:sSupPr>
                          <m:ctrlPr>
                            <a:rPr lang="en-US" altLang="zh-CN" i="1">
                              <a:solidFill>
                                <a:srgbClr val="0070C0"/>
                              </a:solidFill>
                              <a:latin typeface="Cambria Math" panose="02040503050406030204" pitchFamily="18" charset="0"/>
                              <a:ea typeface="微软雅黑" panose="020B0503020204020204" pitchFamily="34" charset="-122"/>
                            </a:rPr>
                          </m:ctrlPr>
                        </m:sSupPr>
                        <m:e>
                          <m:r>
                            <a:rPr lang="en-US" altLang="zh-CN" i="1">
                              <a:solidFill>
                                <a:srgbClr val="0070C0"/>
                              </a:solidFill>
                              <a:latin typeface="Cambria Math" panose="02040503050406030204" pitchFamily="18" charset="0"/>
                              <a:ea typeface="微软雅黑" panose="020B0503020204020204" pitchFamily="34" charset="-122"/>
                            </a:rPr>
                            <m:t>𝑒</m:t>
                          </m:r>
                        </m:e>
                        <m:sup>
                          <m:r>
                            <a:rPr lang="en-US" altLang="zh-CN" i="1">
                              <a:solidFill>
                                <a:srgbClr val="0070C0"/>
                              </a:solidFill>
                              <a:latin typeface="Cambria Math" panose="02040503050406030204" pitchFamily="18" charset="0"/>
                              <a:ea typeface="微软雅黑" panose="020B0503020204020204" pitchFamily="34" charset="-122"/>
                            </a:rPr>
                            <m:t>−</m:t>
                          </m:r>
                          <m:r>
                            <a:rPr lang="en-US" altLang="zh-CN" i="1">
                              <a:solidFill>
                                <a:srgbClr val="0070C0"/>
                              </a:solidFill>
                              <a:latin typeface="Cambria Math" panose="02040503050406030204" pitchFamily="18" charset="0"/>
                              <a:ea typeface="微软雅黑" panose="020B0503020204020204" pitchFamily="34" charset="-122"/>
                            </a:rPr>
                            <m:t>𝜆</m:t>
                          </m:r>
                        </m:sup>
                      </m:sSup>
                      <m:sSup>
                        <m:sSupPr>
                          <m:ctrlPr>
                            <a:rPr lang="en-US" altLang="zh-CN" i="1">
                              <a:solidFill>
                                <a:srgbClr val="0070C0"/>
                              </a:solidFill>
                              <a:latin typeface="Cambria Math" panose="02040503050406030204" pitchFamily="18" charset="0"/>
                              <a:ea typeface="微软雅黑" panose="020B0503020204020204" pitchFamily="34" charset="-122"/>
                            </a:rPr>
                          </m:ctrlPr>
                        </m:sSupPr>
                        <m:e>
                          <m:r>
                            <a:rPr lang="en-US" altLang="zh-CN" i="1">
                              <a:solidFill>
                                <a:srgbClr val="0070C0"/>
                              </a:solidFill>
                              <a:latin typeface="Cambria Math" panose="02040503050406030204" pitchFamily="18" charset="0"/>
                              <a:ea typeface="微软雅黑" panose="020B0503020204020204" pitchFamily="34" charset="-122"/>
                            </a:rPr>
                            <m:t>𝜆</m:t>
                          </m:r>
                        </m:e>
                        <m:sup>
                          <m:r>
                            <a:rPr lang="en-US" altLang="zh-CN" i="1">
                              <a:solidFill>
                                <a:srgbClr val="0070C0"/>
                              </a:solidFill>
                              <a:latin typeface="Cambria Math" panose="02040503050406030204" pitchFamily="18" charset="0"/>
                              <a:ea typeface="微软雅黑" panose="020B0503020204020204" pitchFamily="34" charset="-122"/>
                            </a:rPr>
                            <m:t>𝑦</m:t>
                          </m:r>
                        </m:sup>
                      </m:sSup>
                      <m:r>
                        <m:rPr>
                          <m:sty m:val="p"/>
                        </m:rPr>
                        <a:rPr lang="en-US" altLang="zh-CN">
                          <a:solidFill>
                            <a:srgbClr val="0070C0"/>
                          </a:solidFill>
                          <a:latin typeface="Cambria Math" panose="02040503050406030204" pitchFamily="18" charset="0"/>
                          <a:ea typeface="微软雅黑" panose="020B0503020204020204" pitchFamily="34" charset="-122"/>
                        </a:rPr>
                        <m:t>Γ</m:t>
                      </m:r>
                      <m:r>
                        <a:rPr lang="en-US" altLang="zh-CN" i="1">
                          <a:solidFill>
                            <a:srgbClr val="0070C0"/>
                          </a:solidFill>
                          <a:latin typeface="Cambria Math" panose="02040503050406030204" pitchFamily="18" charset="0"/>
                          <a:ea typeface="微软雅黑" panose="020B0503020204020204" pitchFamily="34" charset="-122"/>
                        </a:rPr>
                        <m:t>(</m:t>
                      </m:r>
                      <m:r>
                        <a:rPr lang="en-US" altLang="zh-CN" i="1">
                          <a:solidFill>
                            <a:srgbClr val="0070C0"/>
                          </a:solidFill>
                          <a:latin typeface="Cambria Math" panose="02040503050406030204" pitchFamily="18" charset="0"/>
                          <a:ea typeface="微软雅黑" panose="020B0503020204020204" pitchFamily="34" charset="-122"/>
                        </a:rPr>
                        <m:t>𝑦</m:t>
                      </m:r>
                      <m:r>
                        <a:rPr lang="en-US" altLang="zh-CN" i="1">
                          <a:solidFill>
                            <a:srgbClr val="0070C0"/>
                          </a:solidFill>
                          <a:latin typeface="Cambria Math" panose="02040503050406030204" pitchFamily="18" charset="0"/>
                          <a:ea typeface="微软雅黑" panose="020B0503020204020204" pitchFamily="34" charset="-122"/>
                        </a:rPr>
                        <m:t>+1)</m:t>
                      </m:r>
                    </m:oMath>
                  </m:oMathPara>
                </a14:m>
                <a:endParaRPr lang="en-US" altLang="zh-CN" dirty="0">
                  <a:solidFill>
                    <a:srgbClr val="0070C0"/>
                  </a:solidFill>
                  <a:latin typeface="微软雅黑" panose="020B0503020204020204" pitchFamily="34" charset="-122"/>
                  <a:ea typeface="微软雅黑" panose="020B0503020204020204" pitchFamily="34" charset="-122"/>
                </a:endParaRPr>
              </a:p>
            </p:txBody>
          </p:sp>
        </mc:Choice>
        <mc:Fallback xmlns="">
          <p:sp>
            <p:nvSpPr>
              <p:cNvPr id="12" name="矩形 11"/>
              <p:cNvSpPr>
                <a:spLocks noRot="1" noChangeAspect="1" noMove="1" noResize="1" noEditPoints="1" noAdjustHandles="1" noChangeArrowheads="1" noChangeShapeType="1" noTextEdit="1"/>
              </p:cNvSpPr>
              <p:nvPr/>
            </p:nvSpPr>
            <p:spPr>
              <a:xfrm>
                <a:off x="190317" y="1235698"/>
                <a:ext cx="8154121" cy="1055032"/>
              </a:xfrm>
              <a:prstGeom prst="rect">
                <a:avLst/>
              </a:prstGeom>
              <a:blipFill rotWithShape="0">
                <a:blip r:embed="rId8"/>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3" name="矩形 12"/>
              <p:cNvSpPr/>
              <p:nvPr/>
            </p:nvSpPr>
            <p:spPr>
              <a:xfrm>
                <a:off x="186184" y="4458255"/>
                <a:ext cx="4385816" cy="3822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srgbClr val="0070C0"/>
                          </a:solidFill>
                          <a:latin typeface="Cambria Math" panose="02040503050406030204" pitchFamily="18" charset="0"/>
                          <a:ea typeface="微软雅黑" panose="020B0503020204020204" pitchFamily="34" charset="-122"/>
                        </a:rPr>
                        <m:t>𝐸𝑥𝑝</m:t>
                      </m:r>
                      <m:d>
                        <m:dPr>
                          <m:ctrlPr>
                            <a:rPr lang="en-US" altLang="zh-CN" i="1">
                              <a:solidFill>
                                <a:srgbClr val="0070C0"/>
                              </a:solidFill>
                              <a:latin typeface="Cambria Math" panose="02040503050406030204" pitchFamily="18" charset="0"/>
                              <a:ea typeface="微软雅黑" panose="020B0503020204020204" pitchFamily="34" charset="-122"/>
                            </a:rPr>
                          </m:ctrlPr>
                        </m:dPr>
                        <m:e>
                          <m:r>
                            <a:rPr lang="en-US" altLang="zh-CN" i="1">
                              <a:solidFill>
                                <a:srgbClr val="0070C0"/>
                              </a:solidFill>
                              <a:latin typeface="Cambria Math" panose="02040503050406030204" pitchFamily="18" charset="0"/>
                              <a:ea typeface="微软雅黑" panose="020B0503020204020204" pitchFamily="34" charset="-122"/>
                            </a:rPr>
                            <m:t>𝑦</m:t>
                          </m:r>
                          <m:r>
                            <a:rPr lang="en-US" altLang="zh-CN" i="1">
                              <a:solidFill>
                                <a:srgbClr val="0070C0"/>
                              </a:solidFill>
                              <a:latin typeface="Cambria Math" panose="02040503050406030204" pitchFamily="18" charset="0"/>
                              <a:ea typeface="微软雅黑" panose="020B0503020204020204" pitchFamily="34" charset="-122"/>
                            </a:rPr>
                            <m:t>;</m:t>
                          </m:r>
                          <m:r>
                            <a:rPr lang="en-US" altLang="zh-CN" i="1">
                              <a:solidFill>
                                <a:srgbClr val="0070C0"/>
                              </a:solidFill>
                              <a:latin typeface="Cambria Math" panose="02040503050406030204" pitchFamily="18" charset="0"/>
                              <a:ea typeface="微软雅黑" panose="020B0503020204020204" pitchFamily="34" charset="-122"/>
                            </a:rPr>
                            <m:t>𝜆</m:t>
                          </m:r>
                        </m:e>
                      </m:d>
                      <m:r>
                        <a:rPr lang="en-US" altLang="zh-CN" i="1">
                          <a:solidFill>
                            <a:srgbClr val="0070C0"/>
                          </a:solidFill>
                          <a:latin typeface="Cambria Math" panose="02040503050406030204" pitchFamily="18" charset="0"/>
                          <a:ea typeface="微软雅黑" panose="020B0503020204020204" pitchFamily="34" charset="-122"/>
                        </a:rPr>
                        <m:t>=</m:t>
                      </m:r>
                      <m:r>
                        <a:rPr lang="en-US" altLang="zh-CN" i="1">
                          <a:solidFill>
                            <a:srgbClr val="0070C0"/>
                          </a:solidFill>
                          <a:latin typeface="Cambria Math" panose="02040503050406030204" pitchFamily="18" charset="0"/>
                          <a:ea typeface="微软雅黑" panose="020B0503020204020204" pitchFamily="34" charset="-122"/>
                        </a:rPr>
                        <m:t>𝐺𝑎𝑚𝑚𝑎</m:t>
                      </m:r>
                      <m:r>
                        <a:rPr lang="en-US" altLang="zh-CN" i="1">
                          <a:solidFill>
                            <a:srgbClr val="0070C0"/>
                          </a:solidFill>
                          <a:latin typeface="Cambria Math" panose="02040503050406030204" pitchFamily="18" charset="0"/>
                          <a:ea typeface="微软雅黑" panose="020B0503020204020204" pitchFamily="34" charset="-122"/>
                        </a:rPr>
                        <m:t>(</m:t>
                      </m:r>
                      <m:r>
                        <a:rPr lang="en-US" altLang="zh-CN" i="1">
                          <a:solidFill>
                            <a:srgbClr val="0070C0"/>
                          </a:solidFill>
                          <a:latin typeface="Cambria Math" panose="02040503050406030204" pitchFamily="18" charset="0"/>
                          <a:ea typeface="微软雅黑" panose="020B0503020204020204" pitchFamily="34" charset="-122"/>
                        </a:rPr>
                        <m:t>𝑦</m:t>
                      </m:r>
                      <m:r>
                        <a:rPr lang="en-US" altLang="zh-CN" i="1">
                          <a:solidFill>
                            <a:srgbClr val="0070C0"/>
                          </a:solidFill>
                          <a:latin typeface="Cambria Math" panose="02040503050406030204" pitchFamily="18" charset="0"/>
                          <a:ea typeface="微软雅黑" panose="020B0503020204020204" pitchFamily="34" charset="-122"/>
                        </a:rPr>
                        <m:t>;</m:t>
                      </m:r>
                      <m:r>
                        <a:rPr lang="en-US" altLang="zh-CN" i="1">
                          <a:solidFill>
                            <a:srgbClr val="0070C0"/>
                          </a:solidFill>
                          <a:latin typeface="Cambria Math" panose="02040503050406030204" pitchFamily="18" charset="0"/>
                          <a:ea typeface="微软雅黑" panose="020B0503020204020204" pitchFamily="34" charset="-122"/>
                        </a:rPr>
                        <m:t>𝛼</m:t>
                      </m:r>
                      <m:r>
                        <a:rPr lang="en-US" altLang="zh-CN" i="1">
                          <a:solidFill>
                            <a:srgbClr val="0070C0"/>
                          </a:solidFill>
                          <a:latin typeface="Cambria Math" panose="02040503050406030204" pitchFamily="18" charset="0"/>
                          <a:ea typeface="微软雅黑" panose="020B0503020204020204" pitchFamily="34" charset="-122"/>
                        </a:rPr>
                        <m:t>=1,</m:t>
                      </m:r>
                      <m:r>
                        <a:rPr lang="en-US" altLang="zh-CN" i="1">
                          <a:solidFill>
                            <a:srgbClr val="0070C0"/>
                          </a:solidFill>
                          <a:latin typeface="Cambria Math" panose="02040503050406030204" pitchFamily="18" charset="0"/>
                          <a:ea typeface="微软雅黑" panose="020B0503020204020204" pitchFamily="34" charset="-122"/>
                        </a:rPr>
                        <m:t>𝜆</m:t>
                      </m:r>
                      <m:r>
                        <a:rPr lang="en-US" altLang="zh-CN" i="1">
                          <a:solidFill>
                            <a:srgbClr val="0070C0"/>
                          </a:solidFill>
                          <a:latin typeface="Cambria Math" panose="02040503050406030204" pitchFamily="18" charset="0"/>
                          <a:ea typeface="微软雅黑" panose="020B0503020204020204" pitchFamily="34" charset="-122"/>
                        </a:rPr>
                        <m:t>)=</m:t>
                      </m:r>
                      <m:r>
                        <a:rPr lang="en-US" altLang="zh-CN" i="1">
                          <a:solidFill>
                            <a:srgbClr val="0070C0"/>
                          </a:solidFill>
                          <a:latin typeface="Cambria Math" panose="02040503050406030204" pitchFamily="18" charset="0"/>
                          <a:ea typeface="微软雅黑" panose="020B0503020204020204" pitchFamily="34" charset="-122"/>
                        </a:rPr>
                        <m:t>𝜆</m:t>
                      </m:r>
                      <m:sSup>
                        <m:sSupPr>
                          <m:ctrlPr>
                            <a:rPr lang="en-US" altLang="zh-CN" i="1">
                              <a:solidFill>
                                <a:srgbClr val="0070C0"/>
                              </a:solidFill>
                              <a:latin typeface="Cambria Math" panose="02040503050406030204" pitchFamily="18" charset="0"/>
                              <a:ea typeface="微软雅黑" panose="020B0503020204020204" pitchFamily="34" charset="-122"/>
                            </a:rPr>
                          </m:ctrlPr>
                        </m:sSupPr>
                        <m:e>
                          <m:r>
                            <a:rPr lang="en-US" altLang="zh-CN" i="1">
                              <a:solidFill>
                                <a:srgbClr val="0070C0"/>
                              </a:solidFill>
                              <a:latin typeface="Cambria Math" panose="02040503050406030204" pitchFamily="18" charset="0"/>
                              <a:ea typeface="微软雅黑" panose="020B0503020204020204" pitchFamily="34" charset="-122"/>
                            </a:rPr>
                            <m:t>𝑒</m:t>
                          </m:r>
                        </m:e>
                        <m:sup>
                          <m:r>
                            <a:rPr lang="en-US" altLang="zh-CN" i="1">
                              <a:solidFill>
                                <a:srgbClr val="0070C0"/>
                              </a:solidFill>
                              <a:latin typeface="Cambria Math" panose="02040503050406030204" pitchFamily="18" charset="0"/>
                              <a:ea typeface="微软雅黑" panose="020B0503020204020204" pitchFamily="34" charset="-122"/>
                            </a:rPr>
                            <m:t>−</m:t>
                          </m:r>
                          <m:r>
                            <a:rPr lang="en-US" altLang="zh-CN" i="1">
                              <a:solidFill>
                                <a:srgbClr val="0070C0"/>
                              </a:solidFill>
                              <a:latin typeface="Cambria Math" panose="02040503050406030204" pitchFamily="18" charset="0"/>
                              <a:ea typeface="微软雅黑" panose="020B0503020204020204" pitchFamily="34" charset="-122"/>
                            </a:rPr>
                            <m:t>𝜆</m:t>
                          </m:r>
                          <m:r>
                            <a:rPr lang="en-US" altLang="zh-CN" i="1">
                              <a:solidFill>
                                <a:srgbClr val="0070C0"/>
                              </a:solidFill>
                              <a:latin typeface="Cambria Math" panose="02040503050406030204" pitchFamily="18" charset="0"/>
                              <a:ea typeface="微软雅黑" panose="020B0503020204020204" pitchFamily="34" charset="-122"/>
                            </a:rPr>
                            <m:t>𝑦</m:t>
                          </m:r>
                        </m:sup>
                      </m:sSup>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186184" y="4458255"/>
                <a:ext cx="4385816" cy="382284"/>
              </a:xfrm>
              <a:prstGeom prst="rect">
                <a:avLst/>
              </a:prstGeom>
              <a:blipFill rotWithShape="0">
                <a:blip r:embed="rId9"/>
                <a:stretch>
                  <a:fillRect b="-14286"/>
                </a:stretch>
              </a:blipFill>
            </p:spPr>
            <p:txBody>
              <a:bodyPr/>
              <a:lstStyle/>
              <a:p>
                <a:r>
                  <a:rPr lang="zh-CN" altLang="en-US">
                    <a:noFill/>
                  </a:rPr>
                  <a:t> </a:t>
                </a:r>
                <a:endParaRPr lang="zh-CN" altLang="en-US">
                  <a:noFill/>
                </a:endParaRPr>
              </a:p>
            </p:txBody>
          </p:sp>
        </mc:Fallback>
      </mc:AlternateContent>
      <p:sp>
        <p:nvSpPr>
          <p:cNvPr id="15" name="矩形 14"/>
          <p:cNvSpPr/>
          <p:nvPr/>
        </p:nvSpPr>
        <p:spPr>
          <a:xfrm>
            <a:off x="5688720" y="4382395"/>
            <a:ext cx="2655718" cy="400110"/>
          </a:xfrm>
          <a:prstGeom prst="rect">
            <a:avLst/>
          </a:prstGeom>
          <a:solidFill>
            <a:srgbClr val="FFFF00"/>
          </a:solidFill>
        </p:spPr>
        <p:txBody>
          <a:bodyPr wrap="square">
            <a:spAutoFit/>
          </a:bodyPr>
          <a:lstStyle/>
          <a:p>
            <a:pPr algn="ctr"/>
            <a:r>
              <a:rPr lang="zh-CN" altLang="en-US" sz="2000" dirty="0">
                <a:latin typeface="+mn-ea"/>
              </a:rPr>
              <a:t>生存分析</a:t>
            </a:r>
            <a:r>
              <a:rPr lang="en-US" altLang="zh-CN" sz="2000" dirty="0" err="1">
                <a:latin typeface="+mn-ea"/>
              </a:rPr>
              <a:t>st</a:t>
            </a:r>
            <a:r>
              <a:rPr lang="en-US" altLang="zh-CN" sz="2000" dirty="0">
                <a:latin typeface="+mn-ea"/>
              </a:rPr>
              <a:t>,…</a:t>
            </a:r>
            <a:endParaRPr lang="zh-CN" altLang="en-US" sz="2000" dirty="0">
              <a:latin typeface="+mn-ea"/>
            </a:endParaRPr>
          </a:p>
        </p:txBody>
      </p:sp>
      <p:sp>
        <p:nvSpPr>
          <p:cNvPr id="16" name="矩形 15"/>
          <p:cNvSpPr/>
          <p:nvPr/>
        </p:nvSpPr>
        <p:spPr>
          <a:xfrm>
            <a:off x="5909232" y="5816068"/>
            <a:ext cx="2655718" cy="400110"/>
          </a:xfrm>
          <a:prstGeom prst="rect">
            <a:avLst/>
          </a:prstGeom>
          <a:solidFill>
            <a:srgbClr val="FFFF00"/>
          </a:solidFill>
        </p:spPr>
        <p:txBody>
          <a:bodyPr wrap="square">
            <a:spAutoFit/>
          </a:bodyPr>
          <a:lstStyle/>
          <a:p>
            <a:pPr algn="ctr"/>
            <a:r>
              <a:rPr lang="zh-CN" altLang="en-US" sz="2000" dirty="0">
                <a:latin typeface="+mn-ea"/>
              </a:rPr>
              <a:t>大多数检验</a:t>
            </a:r>
            <a:r>
              <a:rPr lang="en-US" altLang="zh-CN" sz="2000" dirty="0">
                <a:latin typeface="+mn-ea"/>
              </a:rPr>
              <a:t>…</a:t>
            </a:r>
            <a:endParaRPr lang="zh-CN" altLang="en-US" sz="2000"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 grpId="0"/>
      <p:bldP spid="9" grpId="0"/>
      <p:bldP spid="10" grpId="0"/>
      <p:bldP spid="11" grpId="0"/>
      <p:bldP spid="13" grpId="0"/>
      <p:bldP spid="15" grpId="0" animBg="1"/>
      <p:bldP spid="16"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92041"/>
            <a:ext cx="9144000" cy="646331"/>
          </a:xfrm>
          <a:prstGeom prst="rect">
            <a:avLst/>
          </a:prstGeom>
        </p:spPr>
        <p:txBody>
          <a:bodyPr wrap="square">
            <a:spAutoFit/>
          </a:bodyPr>
          <a:lstStyle/>
          <a:p>
            <a:pPr algn="ctr"/>
            <a:r>
              <a:rPr lang="zh-CN" altLang="en-US" sz="3600" b="1" dirty="0">
                <a:latin typeface="微软雅黑" panose="020B0503020204020204" pitchFamily="34" charset="-122"/>
                <a:ea typeface="微软雅黑" panose="020B0503020204020204" pitchFamily="34" charset="-122"/>
              </a:rPr>
              <a:t>结果解读</a:t>
            </a:r>
            <a:endParaRPr lang="en-US" altLang="zh-CN" sz="3600" b="1" dirty="0">
              <a:latin typeface="微软雅黑" panose="020B0503020204020204" pitchFamily="34" charset="-122"/>
              <a:ea typeface="微软雅黑" panose="020B0503020204020204" pitchFamily="34" charset="-122"/>
            </a:endParaRPr>
          </a:p>
        </p:txBody>
      </p:sp>
      <p:sp>
        <p:nvSpPr>
          <p:cNvPr id="8" name="矩形 7"/>
          <p:cNvSpPr/>
          <p:nvPr/>
        </p:nvSpPr>
        <p:spPr>
          <a:xfrm>
            <a:off x="69010" y="3990431"/>
            <a:ext cx="9074989" cy="830997"/>
          </a:xfrm>
          <a:prstGeom prst="rect">
            <a:avLst/>
          </a:prstGeom>
          <a:solidFill>
            <a:schemeClr val="accent6">
              <a:lumMod val="60000"/>
              <a:lumOff val="40000"/>
            </a:schemeClr>
          </a:solidFill>
        </p:spPr>
        <p:txBody>
          <a:bodyPr wrap="square">
            <a:spAutoFit/>
          </a:bodyPr>
          <a:lstStyle/>
          <a:p>
            <a:r>
              <a:rPr lang="en-US" altLang="zh-CN" sz="1600" b="1" dirty="0" err="1">
                <a:solidFill>
                  <a:srgbClr val="FF0000"/>
                </a:solidFill>
                <a:latin typeface="Times New Roman" panose="02020603050405020304" pitchFamily="18" charset="0"/>
                <a:cs typeface="Times New Roman" panose="02020603050405020304" pitchFamily="18" charset="0"/>
              </a:rPr>
              <a:t>eprobit</a:t>
            </a:r>
            <a:r>
              <a:rPr lang="en-US" altLang="zh-CN" sz="1600" b="1" dirty="0">
                <a:latin typeface="Times New Roman" panose="02020603050405020304" pitchFamily="18" charset="0"/>
                <a:cs typeface="Times New Roman" panose="02020603050405020304" pitchFamily="18" charset="0"/>
              </a:rPr>
              <a:t> lost4 age </a:t>
            </a:r>
            <a:r>
              <a:rPr lang="en-US" altLang="zh-CN" sz="1600" b="1" dirty="0" err="1">
                <a:latin typeface="Times New Roman" panose="02020603050405020304" pitchFamily="18" charset="0"/>
                <a:cs typeface="Times New Roman" panose="02020603050405020304" pitchFamily="18" charset="0"/>
              </a:rPr>
              <a:t>i.sex</a:t>
            </a:r>
            <a:r>
              <a:rPr lang="en-US" altLang="zh-CN" sz="1600" b="1" dirty="0">
                <a:latin typeface="Times New Roman" panose="02020603050405020304" pitchFamily="18" charset="0"/>
                <a:cs typeface="Times New Roman" panose="02020603050405020304" pitchFamily="18" charset="0"/>
              </a:rPr>
              <a:t>, endogenous(weight = </a:t>
            </a:r>
            <a:r>
              <a:rPr lang="en-US" altLang="zh-CN" sz="1600" b="1" dirty="0" err="1">
                <a:latin typeface="Times New Roman" panose="02020603050405020304" pitchFamily="18" charset="0"/>
                <a:cs typeface="Times New Roman" panose="02020603050405020304" pitchFamily="18" charset="0"/>
              </a:rPr>
              <a:t>i.sex</a:t>
            </a:r>
            <a:r>
              <a:rPr lang="en-US" altLang="zh-CN" sz="1600" b="1" dirty="0">
                <a:latin typeface="Times New Roman" panose="02020603050405020304" pitchFamily="18" charset="0"/>
                <a:cs typeface="Times New Roman" panose="02020603050405020304" pitchFamily="18" charset="0"/>
              </a:rPr>
              <a:t> gym)  ///</a:t>
            </a:r>
          </a:p>
          <a:p>
            <a:r>
              <a:rPr lang="en-US" altLang="zh-CN" sz="1600" b="1" dirty="0">
                <a:latin typeface="Times New Roman" panose="02020603050405020304" pitchFamily="18" charset="0"/>
                <a:cs typeface="Times New Roman" panose="02020603050405020304" pitchFamily="18" charset="0"/>
              </a:rPr>
              <a:t>		entreat(</a:t>
            </a:r>
            <a:r>
              <a:rPr lang="en-US" altLang="zh-CN" sz="1600" b="1" dirty="0" err="1">
                <a:latin typeface="Times New Roman" panose="02020603050405020304" pitchFamily="18" charset="0"/>
                <a:cs typeface="Times New Roman" panose="02020603050405020304" pitchFamily="18" charset="0"/>
              </a:rPr>
              <a:t>wellpgm</a:t>
            </a:r>
            <a:r>
              <a:rPr lang="en-US" altLang="zh-CN" sz="1600" b="1" dirty="0">
                <a:latin typeface="Times New Roman" panose="02020603050405020304" pitchFamily="18" charset="0"/>
                <a:cs typeface="Times New Roman" panose="02020603050405020304" pitchFamily="18" charset="0"/>
              </a:rPr>
              <a:t> = age </a:t>
            </a:r>
            <a:r>
              <a:rPr lang="en-US" altLang="zh-CN" sz="1600" b="1" dirty="0" err="1">
                <a:latin typeface="Times New Roman" panose="02020603050405020304" pitchFamily="18" charset="0"/>
                <a:cs typeface="Times New Roman" panose="02020603050405020304" pitchFamily="18" charset="0"/>
              </a:rPr>
              <a:t>i.smoke</a:t>
            </a:r>
            <a:r>
              <a:rPr lang="en-US" altLang="zh-CN" sz="1600" b="1" dirty="0">
                <a:latin typeface="Times New Roman" panose="02020603050405020304" pitchFamily="18" charset="0"/>
                <a:cs typeface="Times New Roman" panose="02020603050405020304" pitchFamily="18" charset="0"/>
              </a:rPr>
              <a:t>, </a:t>
            </a:r>
            <a:r>
              <a:rPr lang="en-US" altLang="zh-CN" sz="1600" b="1" dirty="0" err="1">
                <a:latin typeface="Times New Roman" panose="02020603050405020304" pitchFamily="18" charset="0"/>
                <a:cs typeface="Times New Roman" panose="02020603050405020304" pitchFamily="18" charset="0"/>
              </a:rPr>
              <a:t>nointeract</a:t>
            </a:r>
            <a:r>
              <a:rPr lang="en-US" altLang="zh-CN" sz="1600" b="1" dirty="0">
                <a:latin typeface="Times New Roman" panose="02020603050405020304" pitchFamily="18" charset="0"/>
                <a:cs typeface="Times New Roman" panose="02020603050405020304" pitchFamily="18" charset="0"/>
              </a:rPr>
              <a:t>)       ///</a:t>
            </a:r>
          </a:p>
          <a:p>
            <a:r>
              <a:rPr lang="en-US" altLang="zh-CN" sz="1600" b="1" dirty="0">
                <a:latin typeface="Times New Roman" panose="02020603050405020304" pitchFamily="18" charset="0"/>
                <a:cs typeface="Times New Roman" panose="02020603050405020304" pitchFamily="18" charset="0"/>
              </a:rPr>
              <a:t>		select(completed = </a:t>
            </a:r>
            <a:r>
              <a:rPr lang="en-US" altLang="zh-CN" sz="1600" b="1" dirty="0" err="1">
                <a:latin typeface="Times New Roman" panose="02020603050405020304" pitchFamily="18" charset="0"/>
                <a:cs typeface="Times New Roman" panose="02020603050405020304" pitchFamily="18" charset="0"/>
              </a:rPr>
              <a:t>i.wellpgm</a:t>
            </a:r>
            <a:r>
              <a:rPr lang="en-US" altLang="zh-CN" sz="1600" b="1" dirty="0">
                <a:latin typeface="Times New Roman" panose="02020603050405020304" pitchFamily="18" charset="0"/>
                <a:cs typeface="Times New Roman" panose="02020603050405020304" pitchFamily="18" charset="0"/>
              </a:rPr>
              <a:t> experience </a:t>
            </a:r>
            <a:r>
              <a:rPr lang="en-US" altLang="zh-CN" sz="1600" b="1" dirty="0" err="1">
                <a:latin typeface="Times New Roman" panose="02020603050405020304" pitchFamily="18" charset="0"/>
                <a:cs typeface="Times New Roman" panose="02020603050405020304" pitchFamily="18" charset="0"/>
              </a:rPr>
              <a:t>i.salaried</a:t>
            </a:r>
            <a:r>
              <a:rPr lang="en-US" altLang="zh-CN" sz="1600" b="1" dirty="0">
                <a:latin typeface="Times New Roman" panose="02020603050405020304" pitchFamily="18" charset="0"/>
                <a:cs typeface="Times New Roman" panose="02020603050405020304" pitchFamily="18" charset="0"/>
              </a:rPr>
              <a:t>) </a:t>
            </a:r>
            <a:r>
              <a:rPr lang="en-US" altLang="zh-CN" sz="1600" b="1" dirty="0" err="1">
                <a:latin typeface="Times New Roman" panose="02020603050405020304" pitchFamily="18" charset="0"/>
                <a:cs typeface="Times New Roman" panose="02020603050405020304" pitchFamily="18" charset="0"/>
              </a:rPr>
              <a:t>vce</a:t>
            </a:r>
            <a:r>
              <a:rPr lang="en-US" altLang="zh-CN" sz="1600" b="1" dirty="0">
                <a:latin typeface="Times New Roman" panose="02020603050405020304" pitchFamily="18" charset="0"/>
                <a:cs typeface="Times New Roman" panose="02020603050405020304" pitchFamily="18" charset="0"/>
              </a:rPr>
              <a:t>(robust)</a:t>
            </a:r>
          </a:p>
        </p:txBody>
      </p:sp>
      <p:pic>
        <p:nvPicPr>
          <p:cNvPr id="2" name="图片 1"/>
          <p:cNvPicPr>
            <a:picLocks noChangeAspect="1"/>
          </p:cNvPicPr>
          <p:nvPr/>
        </p:nvPicPr>
        <p:blipFill rotWithShape="1">
          <a:blip r:embed="rId2"/>
          <a:srcRect b="68104"/>
          <a:stretch>
            <a:fillRect/>
          </a:stretch>
        </p:blipFill>
        <p:spPr>
          <a:xfrm>
            <a:off x="69011" y="4821428"/>
            <a:ext cx="6616460" cy="2036572"/>
          </a:xfrm>
          <a:prstGeom prst="rect">
            <a:avLst/>
          </a:prstGeom>
        </p:spPr>
      </p:pic>
      <p:pic>
        <p:nvPicPr>
          <p:cNvPr id="18" name="图片 17"/>
          <p:cNvPicPr>
            <a:picLocks noChangeAspect="1"/>
          </p:cNvPicPr>
          <p:nvPr/>
        </p:nvPicPr>
        <p:blipFill rotWithShape="1">
          <a:blip r:embed="rId3"/>
          <a:srcRect b="69567"/>
          <a:stretch>
            <a:fillRect/>
          </a:stretch>
        </p:blipFill>
        <p:spPr>
          <a:xfrm>
            <a:off x="69010" y="1767487"/>
            <a:ext cx="6616461" cy="2157532"/>
          </a:xfrm>
          <a:prstGeom prst="rect">
            <a:avLst/>
          </a:prstGeom>
        </p:spPr>
      </p:pic>
      <p:sp>
        <p:nvSpPr>
          <p:cNvPr id="19" name="矩形 18"/>
          <p:cNvSpPr/>
          <p:nvPr/>
        </p:nvSpPr>
        <p:spPr>
          <a:xfrm>
            <a:off x="6720065" y="1754743"/>
            <a:ext cx="2389519" cy="2585323"/>
          </a:xfrm>
          <a:prstGeom prst="rect">
            <a:avLst/>
          </a:prstGeom>
          <a:solidFill>
            <a:srgbClr val="FFFF00"/>
          </a:solidFill>
        </p:spPr>
        <p:txBody>
          <a:bodyPr wrap="square">
            <a:spAutoFit/>
          </a:bodyPr>
          <a:lstStyle/>
          <a:p>
            <a:r>
              <a:rPr lang="zh-CN" altLang="en-US" b="1" dirty="0">
                <a:latin typeface="Times New Roman" panose="02020603050405020304" pitchFamily="18" charset="0"/>
                <a:cs typeface="Times New Roman" panose="02020603050405020304" pitchFamily="18" charset="0"/>
              </a:rPr>
              <a:t>包含</a:t>
            </a:r>
            <a:r>
              <a:rPr lang="en-US" altLang="zh-CN" b="1" dirty="0" err="1">
                <a:latin typeface="Times New Roman" panose="02020603050405020304" pitchFamily="18" charset="0"/>
                <a:cs typeface="Times New Roman" panose="02020603050405020304" pitchFamily="18" charset="0"/>
              </a:rPr>
              <a:t>nointeract</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模型被设定为线性，系数可以直接解释：参与瘦身计划，将平均减重</a:t>
            </a:r>
            <a:r>
              <a:rPr lang="en-US" altLang="zh-CN" b="1" dirty="0">
                <a:latin typeface="Times New Roman" panose="02020603050405020304" pitchFamily="18" charset="0"/>
                <a:cs typeface="Times New Roman" panose="02020603050405020304" pitchFamily="18" charset="0"/>
              </a:rPr>
              <a:t>0.92kg</a:t>
            </a:r>
          </a:p>
          <a:p>
            <a:r>
              <a:rPr lang="zh-CN" altLang="en-US" b="1" dirty="0">
                <a:latin typeface="Times New Roman" panose="02020603050405020304" pitchFamily="18" charset="0"/>
                <a:cs typeface="Times New Roman" panose="02020603050405020304" pitchFamily="18" charset="0"/>
              </a:rPr>
              <a:t>如果去掉</a:t>
            </a:r>
            <a:r>
              <a:rPr lang="en-US" altLang="zh-CN" b="1" dirty="0" err="1">
                <a:latin typeface="Times New Roman" panose="02020603050405020304" pitchFamily="18" charset="0"/>
                <a:cs typeface="Times New Roman" panose="02020603050405020304" pitchFamily="18" charset="0"/>
              </a:rPr>
              <a:t>nointeract</a:t>
            </a:r>
            <a:r>
              <a:rPr lang="zh-CN" altLang="en-US" b="1" dirty="0">
                <a:latin typeface="Times New Roman" panose="02020603050405020304" pitchFamily="18" charset="0"/>
                <a:cs typeface="Times New Roman" panose="02020603050405020304" pitchFamily="18" charset="0"/>
              </a:rPr>
              <a:t>，系数亦不能直接解释，需要用 </a:t>
            </a:r>
            <a:r>
              <a:rPr lang="en-US" altLang="zh-CN" b="1" dirty="0" err="1">
                <a:latin typeface="Times New Roman" panose="02020603050405020304" pitchFamily="18" charset="0"/>
                <a:cs typeface="Times New Roman" panose="02020603050405020304" pitchFamily="18" charset="0"/>
              </a:rPr>
              <a:t>estat</a:t>
            </a:r>
            <a:r>
              <a:rPr lang="en-US" altLang="zh-CN" b="1" dirty="0">
                <a:latin typeface="Times New Roman" panose="02020603050405020304" pitchFamily="18" charset="0"/>
                <a:cs typeface="Times New Roman" panose="02020603050405020304" pitchFamily="18" charset="0"/>
              </a:rPr>
              <a:t> effects</a:t>
            </a:r>
            <a:r>
              <a:rPr lang="zh-CN" altLang="en-US" b="1" dirty="0">
                <a:latin typeface="Times New Roman" panose="02020603050405020304" pitchFamily="18" charset="0"/>
                <a:cs typeface="Times New Roman" panose="02020603050405020304" pitchFamily="18" charset="0"/>
              </a:rPr>
              <a:t>和</a:t>
            </a:r>
            <a:r>
              <a:rPr lang="en-US" altLang="zh-CN" b="1" dirty="0">
                <a:latin typeface="Times New Roman" panose="02020603050405020304" pitchFamily="18" charset="0"/>
                <a:cs typeface="Times New Roman" panose="02020603050405020304" pitchFamily="18" charset="0"/>
              </a:rPr>
              <a:t>margins</a:t>
            </a:r>
            <a:r>
              <a:rPr lang="zh-CN" altLang="en-US" b="1" dirty="0">
                <a:latin typeface="Times New Roman" panose="02020603050405020304" pitchFamily="18" charset="0"/>
                <a:cs typeface="Times New Roman" panose="02020603050405020304" pitchFamily="18" charset="0"/>
              </a:rPr>
              <a:t>计算</a:t>
            </a:r>
          </a:p>
        </p:txBody>
      </p:sp>
      <p:sp>
        <p:nvSpPr>
          <p:cNvPr id="20" name="矩形 19"/>
          <p:cNvSpPr/>
          <p:nvPr/>
        </p:nvSpPr>
        <p:spPr>
          <a:xfrm>
            <a:off x="69010" y="871078"/>
            <a:ext cx="7746700" cy="830997"/>
          </a:xfrm>
          <a:prstGeom prst="rect">
            <a:avLst/>
          </a:prstGeom>
          <a:solidFill>
            <a:schemeClr val="accent6">
              <a:lumMod val="60000"/>
              <a:lumOff val="40000"/>
            </a:schemeClr>
          </a:solidFill>
        </p:spPr>
        <p:txBody>
          <a:bodyPr wrap="square">
            <a:spAutoFit/>
          </a:bodyPr>
          <a:lstStyle/>
          <a:p>
            <a:r>
              <a:rPr lang="en-US" altLang="zh-CN" sz="1600" b="1" dirty="0" err="1">
                <a:latin typeface="Times New Roman" panose="02020603050405020304" pitchFamily="18" charset="0"/>
                <a:cs typeface="Times New Roman" panose="02020603050405020304" pitchFamily="18" charset="0"/>
              </a:rPr>
              <a:t>eregress</a:t>
            </a:r>
            <a:r>
              <a:rPr lang="en-US" altLang="zh-CN" sz="1600" b="1" dirty="0">
                <a:latin typeface="Times New Roman" panose="02020603050405020304" pitchFamily="18" charset="0"/>
                <a:cs typeface="Times New Roman" panose="02020603050405020304" pitchFamily="18" charset="0"/>
              </a:rPr>
              <a:t> </a:t>
            </a:r>
            <a:r>
              <a:rPr lang="en-US" altLang="zh-CN" sz="1600" b="1" dirty="0" err="1">
                <a:latin typeface="Times New Roman" panose="02020603050405020304" pitchFamily="18" charset="0"/>
                <a:cs typeface="Times New Roman" panose="02020603050405020304" pitchFamily="18" charset="0"/>
              </a:rPr>
              <a:t>weightloss</a:t>
            </a:r>
            <a:r>
              <a:rPr lang="en-US" altLang="zh-CN" sz="1600" b="1" dirty="0">
                <a:latin typeface="Times New Roman" panose="02020603050405020304" pitchFamily="18" charset="0"/>
                <a:cs typeface="Times New Roman" panose="02020603050405020304" pitchFamily="18" charset="0"/>
              </a:rPr>
              <a:t> age </a:t>
            </a:r>
            <a:r>
              <a:rPr lang="en-US" altLang="zh-CN" sz="1600" b="1" dirty="0" err="1">
                <a:latin typeface="Times New Roman" panose="02020603050405020304" pitchFamily="18" charset="0"/>
                <a:cs typeface="Times New Roman" panose="02020603050405020304" pitchFamily="18" charset="0"/>
              </a:rPr>
              <a:t>i.sex</a:t>
            </a:r>
            <a:r>
              <a:rPr lang="en-US" altLang="zh-CN" sz="1600" b="1" dirty="0">
                <a:latin typeface="Times New Roman" panose="02020603050405020304" pitchFamily="18" charset="0"/>
                <a:cs typeface="Times New Roman" panose="02020603050405020304" pitchFamily="18" charset="0"/>
              </a:rPr>
              <a:t>, endogenous(weight = </a:t>
            </a:r>
            <a:r>
              <a:rPr lang="en-US" altLang="zh-CN" sz="1600" b="1" dirty="0" err="1">
                <a:latin typeface="Times New Roman" panose="02020603050405020304" pitchFamily="18" charset="0"/>
                <a:cs typeface="Times New Roman" panose="02020603050405020304" pitchFamily="18" charset="0"/>
              </a:rPr>
              <a:t>i.sex</a:t>
            </a:r>
            <a:r>
              <a:rPr lang="en-US" altLang="zh-CN" sz="1600" b="1" dirty="0">
                <a:latin typeface="Times New Roman" panose="02020603050405020304" pitchFamily="18" charset="0"/>
                <a:cs typeface="Times New Roman" panose="02020603050405020304" pitchFamily="18" charset="0"/>
              </a:rPr>
              <a:t> gym)  ///</a:t>
            </a:r>
          </a:p>
          <a:p>
            <a:r>
              <a:rPr lang="en-US" altLang="zh-CN" sz="1600" b="1" dirty="0">
                <a:latin typeface="Times New Roman" panose="02020603050405020304" pitchFamily="18" charset="0"/>
                <a:cs typeface="Times New Roman" panose="02020603050405020304" pitchFamily="18" charset="0"/>
              </a:rPr>
              <a:t> 		             entreat(</a:t>
            </a:r>
            <a:r>
              <a:rPr lang="en-US" altLang="zh-CN" sz="1600" b="1" dirty="0" err="1">
                <a:latin typeface="Times New Roman" panose="02020603050405020304" pitchFamily="18" charset="0"/>
                <a:cs typeface="Times New Roman" panose="02020603050405020304" pitchFamily="18" charset="0"/>
              </a:rPr>
              <a:t>wellpgm</a:t>
            </a:r>
            <a:r>
              <a:rPr lang="en-US" altLang="zh-CN" sz="1600" b="1" dirty="0">
                <a:latin typeface="Times New Roman" panose="02020603050405020304" pitchFamily="18" charset="0"/>
                <a:cs typeface="Times New Roman" panose="02020603050405020304" pitchFamily="18" charset="0"/>
              </a:rPr>
              <a:t> = age </a:t>
            </a:r>
            <a:r>
              <a:rPr lang="en-US" altLang="zh-CN" sz="1600" b="1" dirty="0" err="1">
                <a:latin typeface="Times New Roman" panose="02020603050405020304" pitchFamily="18" charset="0"/>
                <a:cs typeface="Times New Roman" panose="02020603050405020304" pitchFamily="18" charset="0"/>
              </a:rPr>
              <a:t>i.smoke</a:t>
            </a:r>
            <a:r>
              <a:rPr lang="en-US" altLang="zh-CN" sz="1600" b="1" dirty="0">
                <a:latin typeface="Times New Roman" panose="02020603050405020304" pitchFamily="18" charset="0"/>
                <a:cs typeface="Times New Roman" panose="02020603050405020304" pitchFamily="18" charset="0"/>
              </a:rPr>
              <a:t>, </a:t>
            </a:r>
            <a:r>
              <a:rPr lang="en-US" altLang="zh-CN" sz="1600" b="1" dirty="0" err="1">
                <a:solidFill>
                  <a:srgbClr val="FF0000"/>
                </a:solidFill>
                <a:latin typeface="Times New Roman" panose="02020603050405020304" pitchFamily="18" charset="0"/>
                <a:cs typeface="Times New Roman" panose="02020603050405020304" pitchFamily="18" charset="0"/>
              </a:rPr>
              <a:t>nointeract</a:t>
            </a:r>
            <a:r>
              <a:rPr lang="en-US" altLang="zh-CN" sz="1600" b="1" dirty="0">
                <a:latin typeface="Times New Roman" panose="02020603050405020304" pitchFamily="18" charset="0"/>
                <a:cs typeface="Times New Roman" panose="02020603050405020304" pitchFamily="18" charset="0"/>
              </a:rPr>
              <a:t>)   ///</a:t>
            </a:r>
          </a:p>
          <a:p>
            <a:r>
              <a:rPr lang="en-US" altLang="zh-CN" sz="1600" b="1" dirty="0">
                <a:latin typeface="Times New Roman" panose="02020603050405020304" pitchFamily="18" charset="0"/>
                <a:cs typeface="Times New Roman" panose="02020603050405020304" pitchFamily="18" charset="0"/>
              </a:rPr>
              <a:t>		             select(completed = </a:t>
            </a:r>
            <a:r>
              <a:rPr lang="en-US" altLang="zh-CN" sz="1600" b="1" dirty="0" err="1">
                <a:latin typeface="Times New Roman" panose="02020603050405020304" pitchFamily="18" charset="0"/>
                <a:cs typeface="Times New Roman" panose="02020603050405020304" pitchFamily="18" charset="0"/>
              </a:rPr>
              <a:t>i.wellpgm</a:t>
            </a:r>
            <a:r>
              <a:rPr lang="en-US" altLang="zh-CN" sz="1600" b="1" dirty="0">
                <a:latin typeface="Times New Roman" panose="02020603050405020304" pitchFamily="18" charset="0"/>
                <a:cs typeface="Times New Roman" panose="02020603050405020304" pitchFamily="18" charset="0"/>
              </a:rPr>
              <a:t>   experience   </a:t>
            </a:r>
            <a:r>
              <a:rPr lang="en-US" altLang="zh-CN" sz="1600" b="1" dirty="0" err="1">
                <a:latin typeface="Times New Roman" panose="02020603050405020304" pitchFamily="18" charset="0"/>
                <a:cs typeface="Times New Roman" panose="02020603050405020304" pitchFamily="18" charset="0"/>
              </a:rPr>
              <a:t>i.salaried</a:t>
            </a:r>
            <a:r>
              <a:rPr lang="en-US" altLang="zh-CN" sz="1600" b="1" dirty="0">
                <a:latin typeface="Times New Roman" panose="02020603050405020304" pitchFamily="18" charset="0"/>
                <a:cs typeface="Times New Roman" panose="02020603050405020304" pitchFamily="18" charset="0"/>
              </a:rPr>
              <a:t>) </a:t>
            </a:r>
            <a:endParaRPr lang="pl-PL" altLang="zh-CN" sz="2000" b="1" dirty="0">
              <a:latin typeface="Times New Roman" panose="02020603050405020304" pitchFamily="18" charset="0"/>
              <a:cs typeface="Times New Roman" panose="02020603050405020304" pitchFamily="18" charset="0"/>
            </a:endParaRPr>
          </a:p>
        </p:txBody>
      </p:sp>
      <p:sp>
        <p:nvSpPr>
          <p:cNvPr id="21" name="矩形 20"/>
          <p:cNvSpPr/>
          <p:nvPr/>
        </p:nvSpPr>
        <p:spPr>
          <a:xfrm>
            <a:off x="6720065" y="5003011"/>
            <a:ext cx="2389519" cy="1754326"/>
          </a:xfrm>
          <a:prstGeom prst="rect">
            <a:avLst/>
          </a:prstGeom>
          <a:solidFill>
            <a:srgbClr val="FFFF00"/>
          </a:solidFill>
        </p:spPr>
        <p:txBody>
          <a:bodyPr wrap="square">
            <a:spAutoFit/>
          </a:bodyPr>
          <a:lstStyle/>
          <a:p>
            <a:r>
              <a:rPr lang="en-US" altLang="zh-CN" b="1" dirty="0">
                <a:latin typeface="Times New Roman" panose="02020603050405020304" pitchFamily="18" charset="0"/>
                <a:cs typeface="Times New Roman" panose="02020603050405020304" pitchFamily="18" charset="0"/>
              </a:rPr>
              <a:t>lost4=1</a:t>
            </a:r>
            <a:r>
              <a:rPr lang="zh-CN" altLang="en-US" b="1" dirty="0">
                <a:latin typeface="Times New Roman" panose="02020603050405020304" pitchFamily="18" charset="0"/>
                <a:cs typeface="Times New Roman" panose="02020603050405020304" pitchFamily="18" charset="0"/>
              </a:rPr>
              <a:t>时减重超过</a:t>
            </a:r>
            <a:r>
              <a:rPr lang="en-US" altLang="zh-CN" b="1" dirty="0">
                <a:latin typeface="Times New Roman" panose="02020603050405020304" pitchFamily="18" charset="0"/>
                <a:cs typeface="Times New Roman" panose="02020603050405020304" pitchFamily="18" charset="0"/>
              </a:rPr>
              <a:t>4kg</a:t>
            </a:r>
            <a:r>
              <a:rPr lang="zh-CN" altLang="en-US" b="1" dirty="0">
                <a:latin typeface="Times New Roman" panose="02020603050405020304" pitchFamily="18" charset="0"/>
                <a:cs typeface="Times New Roman" panose="02020603050405020304" pitchFamily="18" charset="0"/>
              </a:rPr>
              <a:t>，否则</a:t>
            </a:r>
            <a:r>
              <a:rPr lang="en-US" altLang="zh-CN" b="1" dirty="0">
                <a:latin typeface="Times New Roman" panose="02020603050405020304" pitchFamily="18" charset="0"/>
                <a:cs typeface="Times New Roman" panose="02020603050405020304" pitchFamily="18" charset="0"/>
              </a:rPr>
              <a:t>0</a:t>
            </a:r>
            <a:r>
              <a:rPr lang="zh-CN" altLang="en-US" b="1" dirty="0">
                <a:latin typeface="Times New Roman" panose="02020603050405020304" pitchFamily="18" charset="0"/>
                <a:cs typeface="Times New Roman" panose="02020603050405020304" pitchFamily="18" charset="0"/>
              </a:rPr>
              <a:t>。</a:t>
            </a:r>
            <a:endParaRPr lang="en-US" altLang="zh-CN" b="1" dirty="0">
              <a:latin typeface="Times New Roman" panose="02020603050405020304" pitchFamily="18" charset="0"/>
              <a:cs typeface="Times New Roman" panose="02020603050405020304" pitchFamily="18" charset="0"/>
            </a:endParaRPr>
          </a:p>
          <a:p>
            <a:r>
              <a:rPr lang="zh-CN" altLang="en-US" b="1" dirty="0">
                <a:latin typeface="Times New Roman" panose="02020603050405020304" pitchFamily="18" charset="0"/>
                <a:cs typeface="Times New Roman" panose="02020603050405020304" pitchFamily="18" charset="0"/>
              </a:rPr>
              <a:t>模型为非线性，系数不能直接解读，必须用</a:t>
            </a:r>
            <a:r>
              <a:rPr lang="en-US" altLang="zh-CN" b="1" dirty="0" err="1">
                <a:latin typeface="Times New Roman" panose="02020603050405020304" pitchFamily="18" charset="0"/>
                <a:cs typeface="Times New Roman" panose="02020603050405020304" pitchFamily="18" charset="0"/>
              </a:rPr>
              <a:t>estat</a:t>
            </a:r>
            <a:r>
              <a:rPr lang="en-US" altLang="zh-CN" b="1" dirty="0">
                <a:latin typeface="Times New Roman" panose="02020603050405020304" pitchFamily="18" charset="0"/>
                <a:cs typeface="Times New Roman" panose="02020603050405020304" pitchFamily="18" charset="0"/>
              </a:rPr>
              <a:t> effects</a:t>
            </a:r>
            <a:r>
              <a:rPr lang="zh-CN" altLang="en-US" b="1" dirty="0">
                <a:latin typeface="Times New Roman" panose="02020603050405020304" pitchFamily="18" charset="0"/>
                <a:cs typeface="Times New Roman" panose="02020603050405020304" pitchFamily="18" charset="0"/>
              </a:rPr>
              <a:t>和</a:t>
            </a:r>
            <a:r>
              <a:rPr lang="en-US" altLang="zh-CN" b="1" dirty="0">
                <a:latin typeface="Times New Roman" panose="02020603050405020304" pitchFamily="18" charset="0"/>
                <a:cs typeface="Times New Roman" panose="02020603050405020304" pitchFamily="18" charset="0"/>
              </a:rPr>
              <a:t>margins</a:t>
            </a:r>
            <a:r>
              <a:rPr lang="zh-CN" altLang="en-US" b="1" dirty="0">
                <a:latin typeface="Times New Roman" panose="02020603050405020304" pitchFamily="18" charset="0"/>
                <a:cs typeface="Times New Roman" panose="02020603050405020304" pitchFamily="18" charset="0"/>
              </a:rPr>
              <a:t>计算</a:t>
            </a:r>
          </a:p>
        </p:txBody>
      </p:sp>
      <p:sp>
        <p:nvSpPr>
          <p:cNvPr id="9" name="矩形 8"/>
          <p:cNvSpPr/>
          <p:nvPr/>
        </p:nvSpPr>
        <p:spPr>
          <a:xfrm>
            <a:off x="1466491" y="3259477"/>
            <a:ext cx="5287990" cy="3614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298365" y="6287348"/>
            <a:ext cx="5287990" cy="3614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animBg="1"/>
      <p:bldP spid="20" grpId="0" animBg="1"/>
      <p:bldP spid="21" grpId="0" animBg="1"/>
      <p:bldP spid="9" grpId="0" animBg="1"/>
      <p:bldP spid="10"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92041"/>
            <a:ext cx="9144000" cy="646331"/>
          </a:xfrm>
          <a:prstGeom prst="rect">
            <a:avLst/>
          </a:prstGeom>
        </p:spPr>
        <p:txBody>
          <a:bodyPr wrap="square">
            <a:spAutoFit/>
          </a:bodyPr>
          <a:lstStyle/>
          <a:p>
            <a:pPr algn="ctr"/>
            <a:r>
              <a:rPr lang="en-US" altLang="zh-CN" sz="3600" b="1" dirty="0">
                <a:latin typeface="微软雅黑" panose="020B0503020204020204" pitchFamily="34" charset="-122"/>
                <a:ea typeface="微软雅黑" panose="020B0503020204020204" pitchFamily="34" charset="-122"/>
              </a:rPr>
              <a:t>ATE</a:t>
            </a:r>
            <a:r>
              <a:rPr lang="zh-CN" altLang="en-US" sz="3600" b="1" dirty="0">
                <a:latin typeface="微软雅黑" panose="020B0503020204020204" pitchFamily="34" charset="-122"/>
                <a:ea typeface="微软雅黑" panose="020B0503020204020204" pitchFamily="34" charset="-122"/>
              </a:rPr>
              <a:t>、</a:t>
            </a:r>
            <a:r>
              <a:rPr lang="en-US" altLang="zh-CN" sz="3600" b="1" dirty="0">
                <a:latin typeface="微软雅黑" panose="020B0503020204020204" pitchFamily="34" charset="-122"/>
                <a:ea typeface="微软雅黑" panose="020B0503020204020204" pitchFamily="34" charset="-122"/>
              </a:rPr>
              <a:t>ATET</a:t>
            </a:r>
            <a:r>
              <a:rPr lang="zh-CN" altLang="en-US" sz="3600" b="1" dirty="0">
                <a:latin typeface="微软雅黑" panose="020B0503020204020204" pitchFamily="34" charset="-122"/>
                <a:ea typeface="微软雅黑" panose="020B0503020204020204" pitchFamily="34" charset="-122"/>
              </a:rPr>
              <a:t>、</a:t>
            </a:r>
            <a:r>
              <a:rPr lang="en-US" altLang="zh-CN" sz="3600" b="1" dirty="0">
                <a:latin typeface="微软雅黑" panose="020B0503020204020204" pitchFamily="34" charset="-122"/>
                <a:ea typeface="微软雅黑" panose="020B0503020204020204" pitchFamily="34" charset="-122"/>
              </a:rPr>
              <a:t>POM</a:t>
            </a:r>
          </a:p>
        </p:txBody>
      </p:sp>
      <p:sp>
        <p:nvSpPr>
          <p:cNvPr id="8" name="矩形 7"/>
          <p:cNvSpPr/>
          <p:nvPr/>
        </p:nvSpPr>
        <p:spPr>
          <a:xfrm>
            <a:off x="0" y="782891"/>
            <a:ext cx="9074989" cy="1138773"/>
          </a:xfrm>
          <a:prstGeom prst="rect">
            <a:avLst/>
          </a:prstGeom>
          <a:solidFill>
            <a:schemeClr val="accent6">
              <a:lumMod val="60000"/>
              <a:lumOff val="40000"/>
            </a:schemeClr>
          </a:solidFill>
        </p:spPr>
        <p:txBody>
          <a:bodyPr wrap="square">
            <a:spAutoFit/>
          </a:bodyPr>
          <a:lstStyle/>
          <a:p>
            <a:r>
              <a:rPr lang="en-US" altLang="zh-CN" sz="1600" b="1" dirty="0" err="1">
                <a:solidFill>
                  <a:srgbClr val="FF0000"/>
                </a:solidFill>
                <a:latin typeface="Times New Roman" panose="02020603050405020304" pitchFamily="18" charset="0"/>
                <a:cs typeface="Times New Roman" panose="02020603050405020304" pitchFamily="18" charset="0"/>
              </a:rPr>
              <a:t>eprobit</a:t>
            </a:r>
            <a:r>
              <a:rPr lang="en-US" altLang="zh-CN" sz="1600" b="1" dirty="0">
                <a:latin typeface="Times New Roman" panose="02020603050405020304" pitchFamily="18" charset="0"/>
                <a:cs typeface="Times New Roman" panose="02020603050405020304" pitchFamily="18" charset="0"/>
              </a:rPr>
              <a:t> lost4 age </a:t>
            </a:r>
            <a:r>
              <a:rPr lang="en-US" altLang="zh-CN" sz="1600" b="1" dirty="0" err="1">
                <a:latin typeface="Times New Roman" panose="02020603050405020304" pitchFamily="18" charset="0"/>
                <a:cs typeface="Times New Roman" panose="02020603050405020304" pitchFamily="18" charset="0"/>
              </a:rPr>
              <a:t>i.sex</a:t>
            </a:r>
            <a:r>
              <a:rPr lang="en-US" altLang="zh-CN" sz="1600" b="1" dirty="0">
                <a:latin typeface="Times New Roman" panose="02020603050405020304" pitchFamily="18" charset="0"/>
                <a:cs typeface="Times New Roman" panose="02020603050405020304" pitchFamily="18" charset="0"/>
              </a:rPr>
              <a:t>, endogenous(weight = </a:t>
            </a:r>
            <a:r>
              <a:rPr lang="en-US" altLang="zh-CN" sz="1600" b="1" dirty="0" err="1">
                <a:latin typeface="Times New Roman" panose="02020603050405020304" pitchFamily="18" charset="0"/>
                <a:cs typeface="Times New Roman" panose="02020603050405020304" pitchFamily="18" charset="0"/>
              </a:rPr>
              <a:t>i.sex</a:t>
            </a:r>
            <a:r>
              <a:rPr lang="en-US" altLang="zh-CN" sz="1600" b="1" dirty="0">
                <a:latin typeface="Times New Roman" panose="02020603050405020304" pitchFamily="18" charset="0"/>
                <a:cs typeface="Times New Roman" panose="02020603050405020304" pitchFamily="18" charset="0"/>
              </a:rPr>
              <a:t> gym)  ///</a:t>
            </a:r>
          </a:p>
          <a:p>
            <a:r>
              <a:rPr lang="en-US" altLang="zh-CN" sz="1600" b="1" dirty="0">
                <a:latin typeface="Times New Roman" panose="02020603050405020304" pitchFamily="18" charset="0"/>
                <a:cs typeface="Times New Roman" panose="02020603050405020304" pitchFamily="18" charset="0"/>
              </a:rPr>
              <a:t>		entreat(</a:t>
            </a:r>
            <a:r>
              <a:rPr lang="en-US" altLang="zh-CN" sz="1600" b="1" dirty="0" err="1">
                <a:latin typeface="Times New Roman" panose="02020603050405020304" pitchFamily="18" charset="0"/>
                <a:cs typeface="Times New Roman" panose="02020603050405020304" pitchFamily="18" charset="0"/>
              </a:rPr>
              <a:t>wellpgm</a:t>
            </a:r>
            <a:r>
              <a:rPr lang="en-US" altLang="zh-CN" sz="1600" b="1" dirty="0">
                <a:latin typeface="Times New Roman" panose="02020603050405020304" pitchFamily="18" charset="0"/>
                <a:cs typeface="Times New Roman" panose="02020603050405020304" pitchFamily="18" charset="0"/>
              </a:rPr>
              <a:t> = age </a:t>
            </a:r>
            <a:r>
              <a:rPr lang="en-US" altLang="zh-CN" sz="1600" b="1" dirty="0" err="1">
                <a:latin typeface="Times New Roman" panose="02020603050405020304" pitchFamily="18" charset="0"/>
                <a:cs typeface="Times New Roman" panose="02020603050405020304" pitchFamily="18" charset="0"/>
              </a:rPr>
              <a:t>i.smoke</a:t>
            </a:r>
            <a:r>
              <a:rPr lang="en-US" altLang="zh-CN" sz="1600" b="1" dirty="0">
                <a:latin typeface="Times New Roman" panose="02020603050405020304" pitchFamily="18" charset="0"/>
                <a:cs typeface="Times New Roman" panose="02020603050405020304" pitchFamily="18" charset="0"/>
              </a:rPr>
              <a:t>, </a:t>
            </a:r>
            <a:r>
              <a:rPr lang="en-US" altLang="zh-CN" sz="1600" b="1" dirty="0" err="1">
                <a:latin typeface="Times New Roman" panose="02020603050405020304" pitchFamily="18" charset="0"/>
                <a:cs typeface="Times New Roman" panose="02020603050405020304" pitchFamily="18" charset="0"/>
              </a:rPr>
              <a:t>nointeract</a:t>
            </a:r>
            <a:r>
              <a:rPr lang="en-US" altLang="zh-CN" sz="1600" b="1" dirty="0">
                <a:latin typeface="Times New Roman" panose="02020603050405020304" pitchFamily="18" charset="0"/>
                <a:cs typeface="Times New Roman" panose="02020603050405020304" pitchFamily="18" charset="0"/>
              </a:rPr>
              <a:t>)       ///</a:t>
            </a:r>
          </a:p>
          <a:p>
            <a:r>
              <a:rPr lang="en-US" altLang="zh-CN" sz="1600" b="1" dirty="0">
                <a:latin typeface="Times New Roman" panose="02020603050405020304" pitchFamily="18" charset="0"/>
                <a:cs typeface="Times New Roman" panose="02020603050405020304" pitchFamily="18" charset="0"/>
              </a:rPr>
              <a:t>		select(completed = </a:t>
            </a:r>
            <a:r>
              <a:rPr lang="en-US" altLang="zh-CN" sz="1600" b="1" dirty="0" err="1">
                <a:latin typeface="Times New Roman" panose="02020603050405020304" pitchFamily="18" charset="0"/>
                <a:cs typeface="Times New Roman" panose="02020603050405020304" pitchFamily="18" charset="0"/>
              </a:rPr>
              <a:t>i.wellpgm</a:t>
            </a:r>
            <a:r>
              <a:rPr lang="en-US" altLang="zh-CN" sz="1600" b="1" dirty="0">
                <a:latin typeface="Times New Roman" panose="02020603050405020304" pitchFamily="18" charset="0"/>
                <a:cs typeface="Times New Roman" panose="02020603050405020304" pitchFamily="18" charset="0"/>
              </a:rPr>
              <a:t> experience </a:t>
            </a:r>
            <a:r>
              <a:rPr lang="en-US" altLang="zh-CN" sz="1600" b="1" dirty="0" err="1">
                <a:latin typeface="Times New Roman" panose="02020603050405020304" pitchFamily="18" charset="0"/>
                <a:cs typeface="Times New Roman" panose="02020603050405020304" pitchFamily="18" charset="0"/>
              </a:rPr>
              <a:t>i.salaried</a:t>
            </a:r>
            <a:r>
              <a:rPr lang="en-US" altLang="zh-CN" sz="1600" b="1" dirty="0">
                <a:latin typeface="Times New Roman" panose="02020603050405020304" pitchFamily="18" charset="0"/>
                <a:cs typeface="Times New Roman" panose="02020603050405020304" pitchFamily="18" charset="0"/>
              </a:rPr>
              <a:t>) </a:t>
            </a:r>
            <a:r>
              <a:rPr lang="en-US" altLang="zh-CN" sz="1600" b="1" dirty="0" err="1">
                <a:latin typeface="Times New Roman" panose="02020603050405020304" pitchFamily="18" charset="0"/>
                <a:cs typeface="Times New Roman" panose="02020603050405020304" pitchFamily="18" charset="0"/>
              </a:rPr>
              <a:t>vce</a:t>
            </a:r>
            <a:r>
              <a:rPr lang="en-US" altLang="zh-CN" sz="1600" b="1" dirty="0">
                <a:latin typeface="Times New Roman" panose="02020603050405020304" pitchFamily="18" charset="0"/>
                <a:cs typeface="Times New Roman" panose="02020603050405020304" pitchFamily="18" charset="0"/>
              </a:rPr>
              <a:t>(robust)</a:t>
            </a:r>
          </a:p>
          <a:p>
            <a:r>
              <a:rPr lang="en-US" altLang="zh-CN" sz="2000" b="1" dirty="0" err="1">
                <a:solidFill>
                  <a:srgbClr val="FF0000"/>
                </a:solidFill>
                <a:latin typeface="Times New Roman" panose="02020603050405020304" pitchFamily="18" charset="0"/>
                <a:cs typeface="Times New Roman" panose="02020603050405020304" pitchFamily="18" charset="0"/>
              </a:rPr>
              <a:t>estat</a:t>
            </a:r>
            <a:r>
              <a:rPr lang="en-US" altLang="zh-CN" sz="2000" b="1" dirty="0">
                <a:solidFill>
                  <a:srgbClr val="FF0000"/>
                </a:solidFill>
                <a:latin typeface="Times New Roman" panose="02020603050405020304" pitchFamily="18" charset="0"/>
                <a:cs typeface="Times New Roman" panose="02020603050405020304" pitchFamily="18" charset="0"/>
              </a:rPr>
              <a:t> </a:t>
            </a:r>
            <a:r>
              <a:rPr lang="en-US" altLang="zh-CN" sz="2000" b="1" dirty="0" err="1">
                <a:solidFill>
                  <a:srgbClr val="FF0000"/>
                </a:solidFill>
                <a:latin typeface="Times New Roman" panose="02020603050405020304" pitchFamily="18" charset="0"/>
                <a:cs typeface="Times New Roman" panose="02020603050405020304" pitchFamily="18" charset="0"/>
              </a:rPr>
              <a:t>teffects</a:t>
            </a:r>
            <a:r>
              <a:rPr lang="en-US" altLang="zh-CN" sz="2000" b="1" dirty="0">
                <a:solidFill>
                  <a:srgbClr val="FF0000"/>
                </a:solidFill>
                <a:latin typeface="Times New Roman" panose="02020603050405020304" pitchFamily="18" charset="0"/>
                <a:cs typeface="Times New Roman" panose="02020603050405020304" pitchFamily="18" charset="0"/>
              </a:rPr>
              <a:t> </a:t>
            </a:r>
            <a:endParaRPr lang="pl-PL" altLang="zh-CN" sz="2000" b="1" dirty="0">
              <a:solidFill>
                <a:srgbClr val="FF0000"/>
              </a:solidFill>
              <a:latin typeface="Times New Roman" panose="02020603050405020304" pitchFamily="18" charset="0"/>
              <a:cs typeface="Times New Roman" panose="02020603050405020304" pitchFamily="18" charset="0"/>
            </a:endParaRPr>
          </a:p>
        </p:txBody>
      </p:sp>
      <p:sp>
        <p:nvSpPr>
          <p:cNvPr id="10" name="矩形 9"/>
          <p:cNvSpPr/>
          <p:nvPr/>
        </p:nvSpPr>
        <p:spPr>
          <a:xfrm>
            <a:off x="5487948" y="3693532"/>
            <a:ext cx="3587041" cy="923330"/>
          </a:xfrm>
          <a:prstGeom prst="rect">
            <a:avLst/>
          </a:prstGeom>
          <a:solidFill>
            <a:srgbClr val="FFFF00"/>
          </a:solidFill>
        </p:spPr>
        <p:txBody>
          <a:bodyPr wrap="square">
            <a:spAutoFit/>
          </a:bodyPr>
          <a:lstStyle/>
          <a:p>
            <a:r>
              <a:rPr lang="zh-CN" altLang="en-US" b="1" dirty="0">
                <a:latin typeface="Times New Roman" panose="02020603050405020304" pitchFamily="18" charset="0"/>
                <a:cs typeface="Times New Roman" panose="02020603050405020304" pitchFamily="18" charset="0"/>
              </a:rPr>
              <a:t>参与瘦身计划的人（与如果他们不参与相比），将有</a:t>
            </a:r>
            <a:r>
              <a:rPr lang="en-US" altLang="zh-CN" b="1" dirty="0">
                <a:latin typeface="Times New Roman" panose="02020603050405020304" pitchFamily="18" charset="0"/>
                <a:cs typeface="Times New Roman" panose="02020603050405020304" pitchFamily="18" charset="0"/>
              </a:rPr>
              <a:t>53%</a:t>
            </a:r>
            <a:r>
              <a:rPr lang="zh-CN" altLang="en-US" b="1" dirty="0">
                <a:latin typeface="Times New Roman" panose="02020603050405020304" pitchFamily="18" charset="0"/>
                <a:cs typeface="Times New Roman" panose="02020603050405020304" pitchFamily="18" charset="0"/>
              </a:rPr>
              <a:t>的人体重下降超过</a:t>
            </a:r>
            <a:r>
              <a:rPr lang="en-US" altLang="zh-CN" b="1" dirty="0">
                <a:latin typeface="Times New Roman" panose="02020603050405020304" pitchFamily="18" charset="0"/>
                <a:cs typeface="Times New Roman" panose="02020603050405020304" pitchFamily="18" charset="0"/>
              </a:rPr>
              <a:t>4kg</a:t>
            </a:r>
            <a:endParaRPr lang="zh-CN" altLang="en-US" b="1"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2"/>
          <a:stretch>
            <a:fillRect/>
          </a:stretch>
        </p:blipFill>
        <p:spPr>
          <a:xfrm>
            <a:off x="32101" y="5463164"/>
            <a:ext cx="5316494" cy="1343025"/>
          </a:xfrm>
          <a:prstGeom prst="rect">
            <a:avLst/>
          </a:prstGeom>
        </p:spPr>
      </p:pic>
      <p:pic>
        <p:nvPicPr>
          <p:cNvPr id="14" name="图片 13"/>
          <p:cNvPicPr>
            <a:picLocks noChangeAspect="1"/>
          </p:cNvPicPr>
          <p:nvPr/>
        </p:nvPicPr>
        <p:blipFill>
          <a:blip r:embed="rId3"/>
          <a:stretch>
            <a:fillRect/>
          </a:stretch>
        </p:blipFill>
        <p:spPr>
          <a:xfrm>
            <a:off x="32102" y="1902353"/>
            <a:ext cx="5305425" cy="1171575"/>
          </a:xfrm>
          <a:prstGeom prst="rect">
            <a:avLst/>
          </a:prstGeom>
        </p:spPr>
      </p:pic>
      <p:sp>
        <p:nvSpPr>
          <p:cNvPr id="15" name="矩形 14"/>
          <p:cNvSpPr/>
          <p:nvPr/>
        </p:nvSpPr>
        <p:spPr>
          <a:xfrm>
            <a:off x="5408762" y="1902353"/>
            <a:ext cx="3735238" cy="1200329"/>
          </a:xfrm>
          <a:prstGeom prst="rect">
            <a:avLst/>
          </a:prstGeom>
          <a:solidFill>
            <a:srgbClr val="FFFF00"/>
          </a:solidFill>
        </p:spPr>
        <p:txBody>
          <a:bodyPr wrap="square">
            <a:spAutoFit/>
          </a:bodyPr>
          <a:lstStyle/>
          <a:p>
            <a:r>
              <a:rPr lang="en-US" altLang="zh-CN" b="1" dirty="0">
                <a:latin typeface="Times New Roman" panose="02020603050405020304" pitchFamily="18" charset="0"/>
                <a:cs typeface="Times New Roman" panose="02020603050405020304" pitchFamily="18" charset="0"/>
              </a:rPr>
              <a:t>*ATE=38.6%,</a:t>
            </a:r>
            <a:r>
              <a:rPr lang="zh-CN" altLang="en-US" b="1" dirty="0">
                <a:latin typeface="Times New Roman" panose="02020603050405020304" pitchFamily="18" charset="0"/>
                <a:cs typeface="Times New Roman" panose="02020603050405020304" pitchFamily="18" charset="0"/>
              </a:rPr>
              <a:t>意味着若公司所有人都参与项目的话，与所有人均不参与相比，将有</a:t>
            </a:r>
            <a:r>
              <a:rPr lang="en-US" altLang="zh-CN" b="1" dirty="0">
                <a:latin typeface="Times New Roman" panose="02020603050405020304" pitchFamily="18" charset="0"/>
                <a:cs typeface="Times New Roman" panose="02020603050405020304" pitchFamily="18" charset="0"/>
              </a:rPr>
              <a:t>39%</a:t>
            </a:r>
            <a:r>
              <a:rPr lang="zh-CN" altLang="en-US" b="1" dirty="0">
                <a:latin typeface="Times New Roman" panose="02020603050405020304" pitchFamily="18" charset="0"/>
                <a:cs typeface="Times New Roman" panose="02020603050405020304" pitchFamily="18" charset="0"/>
              </a:rPr>
              <a:t>的人体重下降超过</a:t>
            </a:r>
            <a:r>
              <a:rPr lang="en-US" altLang="zh-CN" b="1" dirty="0">
                <a:latin typeface="Times New Roman" panose="02020603050405020304" pitchFamily="18" charset="0"/>
                <a:cs typeface="Times New Roman" panose="02020603050405020304" pitchFamily="18" charset="0"/>
              </a:rPr>
              <a:t>4kg</a:t>
            </a:r>
          </a:p>
        </p:txBody>
      </p:sp>
      <p:pic>
        <p:nvPicPr>
          <p:cNvPr id="16" name="图片 15"/>
          <p:cNvPicPr>
            <a:picLocks noChangeAspect="1"/>
          </p:cNvPicPr>
          <p:nvPr/>
        </p:nvPicPr>
        <p:blipFill>
          <a:blip r:embed="rId4"/>
          <a:stretch>
            <a:fillRect/>
          </a:stretch>
        </p:blipFill>
        <p:spPr>
          <a:xfrm>
            <a:off x="32102" y="3643359"/>
            <a:ext cx="5305425" cy="1181100"/>
          </a:xfrm>
          <a:prstGeom prst="rect">
            <a:avLst/>
          </a:prstGeom>
        </p:spPr>
      </p:pic>
      <p:sp>
        <p:nvSpPr>
          <p:cNvPr id="17" name="矩形 16"/>
          <p:cNvSpPr/>
          <p:nvPr/>
        </p:nvSpPr>
        <p:spPr>
          <a:xfrm>
            <a:off x="5538567" y="5207712"/>
            <a:ext cx="3605433" cy="1200329"/>
          </a:xfrm>
          <a:prstGeom prst="rect">
            <a:avLst/>
          </a:prstGeom>
          <a:solidFill>
            <a:srgbClr val="FFFF00"/>
          </a:solidFill>
        </p:spPr>
        <p:txBody>
          <a:bodyPr wrap="square">
            <a:spAutoFit/>
          </a:bodyPr>
          <a:lstStyle/>
          <a:p>
            <a:r>
              <a:rPr lang="zh-CN" altLang="en-US" b="1" dirty="0"/>
              <a:t>如果公司所有人都参与项目，将有47%成功减重超过4kg，</a:t>
            </a:r>
            <a:endParaRPr lang="en-US" altLang="zh-CN" b="1" dirty="0"/>
          </a:p>
          <a:p>
            <a:r>
              <a:rPr lang="zh-CN" altLang="en-US" b="1" dirty="0"/>
              <a:t>如果都不参与项目，将只有8%能减重超过4kg</a:t>
            </a:r>
          </a:p>
        </p:txBody>
      </p:sp>
      <p:sp>
        <p:nvSpPr>
          <p:cNvPr id="4" name="矩形 3"/>
          <p:cNvSpPr/>
          <p:nvPr/>
        </p:nvSpPr>
        <p:spPr>
          <a:xfrm>
            <a:off x="32101" y="3179633"/>
            <a:ext cx="5305425" cy="369332"/>
          </a:xfrm>
          <a:prstGeom prst="rect">
            <a:avLst/>
          </a:prstGeom>
          <a:solidFill>
            <a:srgbClr val="92D050"/>
          </a:solidFill>
        </p:spPr>
        <p:txBody>
          <a:bodyPr wrap="square">
            <a:spAutoFit/>
          </a:bodyPr>
          <a:lstStyle/>
          <a:p>
            <a:r>
              <a:rPr lang="en-US" altLang="zh-CN" b="1" dirty="0" err="1">
                <a:latin typeface="Times New Roman" panose="02020603050405020304" pitchFamily="18" charset="0"/>
                <a:cs typeface="Times New Roman" panose="02020603050405020304" pitchFamily="18" charset="0"/>
              </a:rPr>
              <a:t>estat</a:t>
            </a:r>
            <a:r>
              <a:rPr lang="en-US" altLang="zh-CN" b="1" dirty="0">
                <a:latin typeface="Times New Roman" panose="02020603050405020304" pitchFamily="18" charset="0"/>
                <a:cs typeface="Times New Roman" panose="02020603050405020304" pitchFamily="18" charset="0"/>
              </a:rPr>
              <a:t> </a:t>
            </a:r>
            <a:r>
              <a:rPr lang="en-US" altLang="zh-CN" b="1" dirty="0" err="1">
                <a:latin typeface="Times New Roman" panose="02020603050405020304" pitchFamily="18" charset="0"/>
                <a:cs typeface="Times New Roman" panose="02020603050405020304" pitchFamily="18" charset="0"/>
              </a:rPr>
              <a:t>teffects</a:t>
            </a:r>
            <a:r>
              <a:rPr lang="en-US" altLang="zh-CN" b="1" dirty="0">
                <a:latin typeface="Times New Roman" panose="02020603050405020304" pitchFamily="18" charset="0"/>
                <a:cs typeface="Times New Roman" panose="02020603050405020304" pitchFamily="18" charset="0"/>
              </a:rPr>
              <a:t>, </a:t>
            </a:r>
            <a:r>
              <a:rPr lang="en-US" altLang="zh-CN" b="1" dirty="0" err="1">
                <a:solidFill>
                  <a:srgbClr val="FF0000"/>
                </a:solidFill>
                <a:latin typeface="Times New Roman" panose="02020603050405020304" pitchFamily="18" charset="0"/>
                <a:cs typeface="Times New Roman" panose="02020603050405020304" pitchFamily="18" charset="0"/>
              </a:rPr>
              <a:t>atet</a:t>
            </a:r>
            <a:endParaRPr lang="en-US" altLang="zh-CN" b="1" dirty="0">
              <a:solidFill>
                <a:srgbClr val="FF0000"/>
              </a:solidFill>
              <a:latin typeface="Times New Roman" panose="02020603050405020304" pitchFamily="18" charset="0"/>
              <a:cs typeface="Times New Roman" panose="02020603050405020304" pitchFamily="18" charset="0"/>
            </a:endParaRPr>
          </a:p>
        </p:txBody>
      </p:sp>
      <p:sp>
        <p:nvSpPr>
          <p:cNvPr id="5" name="矩形 4"/>
          <p:cNvSpPr/>
          <p:nvPr/>
        </p:nvSpPr>
        <p:spPr>
          <a:xfrm>
            <a:off x="-406" y="4992911"/>
            <a:ext cx="5278045" cy="369332"/>
          </a:xfrm>
          <a:prstGeom prst="rect">
            <a:avLst/>
          </a:prstGeom>
          <a:solidFill>
            <a:srgbClr val="92D050"/>
          </a:solidFill>
        </p:spPr>
        <p:txBody>
          <a:bodyPr wrap="square">
            <a:spAutoFit/>
          </a:bodyPr>
          <a:lstStyle/>
          <a:p>
            <a:r>
              <a:rPr lang="en-US" altLang="zh-CN" b="1" dirty="0" err="1">
                <a:latin typeface="Times New Roman" panose="02020603050405020304" pitchFamily="18" charset="0"/>
                <a:cs typeface="Times New Roman" panose="02020603050405020304" pitchFamily="18" charset="0"/>
              </a:rPr>
              <a:t>estat</a:t>
            </a:r>
            <a:r>
              <a:rPr lang="en-US" altLang="zh-CN" b="1" dirty="0">
                <a:latin typeface="Times New Roman" panose="02020603050405020304" pitchFamily="18" charset="0"/>
                <a:cs typeface="Times New Roman" panose="02020603050405020304" pitchFamily="18" charset="0"/>
              </a:rPr>
              <a:t> </a:t>
            </a:r>
            <a:r>
              <a:rPr lang="en-US" altLang="zh-CN" b="1" dirty="0" err="1">
                <a:latin typeface="Times New Roman" panose="02020603050405020304" pitchFamily="18" charset="0"/>
                <a:cs typeface="Times New Roman" panose="02020603050405020304" pitchFamily="18" charset="0"/>
              </a:rPr>
              <a:t>teffects</a:t>
            </a:r>
            <a:r>
              <a:rPr lang="en-US" altLang="zh-CN" b="1" dirty="0">
                <a:latin typeface="Times New Roman" panose="02020603050405020304" pitchFamily="18" charset="0"/>
                <a:cs typeface="Times New Roman" panose="02020603050405020304" pitchFamily="18" charset="0"/>
              </a:rPr>
              <a:t>, </a:t>
            </a:r>
            <a:r>
              <a:rPr lang="en-US" altLang="zh-CN" b="1" dirty="0" err="1">
                <a:solidFill>
                  <a:srgbClr val="FF0000"/>
                </a:solidFill>
                <a:latin typeface="Times New Roman" panose="02020603050405020304" pitchFamily="18" charset="0"/>
                <a:cs typeface="Times New Roman" panose="02020603050405020304" pitchFamily="18" charset="0"/>
              </a:rPr>
              <a:t>pomean</a:t>
            </a:r>
            <a:endParaRPr lang="en-US" altLang="zh-CN" b="1"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5" grpId="0" animBg="1"/>
      <p:bldP spid="17" grpId="0" animBg="1"/>
      <p:bldP spid="4" grpId="0" animBg="1"/>
      <p:bldP spid="5"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188E5CE-F230-4BD1-940F-85FCBCA58052}" type="datetime1">
              <a:rPr lang="zh-CN" altLang="en-US" smtClean="0"/>
              <a:t>2021/3/2</a:t>
            </a:fld>
            <a:endParaRPr lang="zh-CN" altLang="en-US"/>
          </a:p>
        </p:txBody>
      </p:sp>
      <p:sp>
        <p:nvSpPr>
          <p:cNvPr id="3" name="页脚占位符 2"/>
          <p:cNvSpPr>
            <a:spLocks noGrp="1"/>
          </p:cNvSpPr>
          <p:nvPr>
            <p:ph type="ftr" sz="quarter" idx="11"/>
          </p:nvPr>
        </p:nvSpPr>
        <p:spPr/>
        <p:txBody>
          <a:bodyPr/>
          <a:lstStyle/>
          <a:p>
            <a:r>
              <a:rPr lang="zh-CN" altLang="en-US"/>
              <a:t>中国人民大学，陈传波</a:t>
            </a:r>
          </a:p>
        </p:txBody>
      </p:sp>
      <p:sp>
        <p:nvSpPr>
          <p:cNvPr id="4" name="矩形 3"/>
          <p:cNvSpPr/>
          <p:nvPr/>
        </p:nvSpPr>
        <p:spPr>
          <a:xfrm>
            <a:off x="0" y="140199"/>
            <a:ext cx="4235570" cy="646331"/>
          </a:xfrm>
          <a:prstGeom prst="rect">
            <a:avLst/>
          </a:prstGeom>
        </p:spPr>
        <p:txBody>
          <a:bodyPr wrap="square">
            <a:spAutoFit/>
          </a:bodyPr>
          <a:lstStyle/>
          <a:p>
            <a:pPr algn="ctr"/>
            <a:r>
              <a:rPr lang="en-US" altLang="zh-CN" sz="3600" dirty="0">
                <a:latin typeface="微软雅黑" panose="020B0503020204020204" pitchFamily="34" charset="-122"/>
                <a:ea typeface="微软雅黑" panose="020B0503020204020204" pitchFamily="34" charset="-122"/>
              </a:rPr>
              <a:t>margins</a:t>
            </a:r>
            <a:r>
              <a:rPr lang="zh-CN" altLang="en-US" sz="3600" dirty="0">
                <a:latin typeface="微软雅黑" panose="020B0503020204020204" pitchFamily="34" charset="-122"/>
                <a:ea typeface="微软雅黑" panose="020B0503020204020204" pitchFamily="34" charset="-122"/>
              </a:rPr>
              <a:t>与</a:t>
            </a:r>
            <a:r>
              <a:rPr lang="en-US" altLang="zh-CN" sz="3600" dirty="0">
                <a:latin typeface="微软雅黑" panose="020B0503020204020204" pitchFamily="34" charset="-122"/>
                <a:ea typeface="微软雅黑" panose="020B0503020204020204" pitchFamily="34" charset="-122"/>
              </a:rPr>
              <a:t>predict</a:t>
            </a:r>
            <a:endParaRPr lang="zh-CN" altLang="en-US" sz="36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 name="文本框 1"/>
              <p:cNvSpPr txBox="1"/>
              <p:nvPr/>
            </p:nvSpPr>
            <p:spPr>
              <a:xfrm>
                <a:off x="181155" y="951312"/>
                <a:ext cx="4390845" cy="4591513"/>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sz="2000" b="0" i="1" smtClean="0">
                          <a:solidFill>
                            <a:srgbClr val="0070C0"/>
                          </a:solidFill>
                          <a:latin typeface="Cambria Math" panose="02040503050406030204" pitchFamily="18" charset="0"/>
                          <a:ea typeface="微软雅黑" panose="020B0503020204020204" pitchFamily="34" charset="-122"/>
                        </a:rPr>
                        <m:t>𝑦</m:t>
                      </m:r>
                      <m:r>
                        <a:rPr lang="en-US" altLang="zh-CN" sz="2000" b="0" i="1" smtClean="0">
                          <a:solidFill>
                            <a:srgbClr val="0070C0"/>
                          </a:solidFill>
                          <a:latin typeface="Cambria Math" panose="02040503050406030204" pitchFamily="18" charset="0"/>
                          <a:ea typeface="微软雅黑" panose="020B0503020204020204" pitchFamily="34" charset="-122"/>
                        </a:rPr>
                        <m:t>=</m:t>
                      </m:r>
                      <m:r>
                        <a:rPr lang="en-US" altLang="zh-CN" sz="2000" b="0" i="1" smtClean="0">
                          <a:solidFill>
                            <a:srgbClr val="0070C0"/>
                          </a:solidFill>
                          <a:latin typeface="Cambria Math" panose="02040503050406030204" pitchFamily="18" charset="0"/>
                          <a:ea typeface="微软雅黑" panose="020B0503020204020204" pitchFamily="34" charset="-122"/>
                        </a:rPr>
                        <m:t>𝛼</m:t>
                      </m:r>
                      <m:r>
                        <a:rPr lang="en-US" altLang="zh-CN" sz="2000" b="0" i="1" smtClean="0">
                          <a:solidFill>
                            <a:srgbClr val="0070C0"/>
                          </a:solidFill>
                          <a:latin typeface="Cambria Math" panose="02040503050406030204" pitchFamily="18" charset="0"/>
                          <a:ea typeface="微软雅黑" panose="020B0503020204020204" pitchFamily="34" charset="-122"/>
                        </a:rPr>
                        <m:t>+</m:t>
                      </m:r>
                      <m:r>
                        <a:rPr lang="en-US" altLang="zh-CN" sz="2000" b="0" i="1" smtClean="0">
                          <a:solidFill>
                            <a:srgbClr val="0070C0"/>
                          </a:solidFill>
                          <a:latin typeface="Cambria Math" panose="02040503050406030204" pitchFamily="18" charset="0"/>
                          <a:ea typeface="微软雅黑" panose="020B0503020204020204" pitchFamily="34" charset="-122"/>
                        </a:rPr>
                        <m:t>𝛽</m:t>
                      </m:r>
                      <m:r>
                        <a:rPr lang="en-US" altLang="zh-CN" sz="2000" b="0" i="1" smtClean="0">
                          <a:solidFill>
                            <a:srgbClr val="0070C0"/>
                          </a:solidFill>
                          <a:latin typeface="Cambria Math" panose="02040503050406030204" pitchFamily="18" charset="0"/>
                          <a:ea typeface="微软雅黑" panose="020B0503020204020204" pitchFamily="34" charset="-122"/>
                        </a:rPr>
                        <m:t>𝑥</m:t>
                      </m:r>
                      <m:r>
                        <a:rPr lang="en-US" altLang="zh-CN" sz="2000" b="0" i="1" smtClean="0">
                          <a:solidFill>
                            <a:srgbClr val="0070C0"/>
                          </a:solidFill>
                          <a:latin typeface="Cambria Math" panose="02040503050406030204" pitchFamily="18" charset="0"/>
                          <a:ea typeface="微软雅黑" panose="020B0503020204020204" pitchFamily="34" charset="-122"/>
                        </a:rPr>
                        <m:t>+</m:t>
                      </m:r>
                      <m:r>
                        <a:rPr lang="en-US" altLang="zh-CN" sz="2000" b="0" i="1" smtClean="0">
                          <a:solidFill>
                            <a:srgbClr val="0070C0"/>
                          </a:solidFill>
                          <a:latin typeface="Cambria Math" panose="02040503050406030204" pitchFamily="18" charset="0"/>
                          <a:ea typeface="微软雅黑" panose="020B0503020204020204" pitchFamily="34" charset="-122"/>
                        </a:rPr>
                        <m:t>𝛾</m:t>
                      </m:r>
                      <m:r>
                        <a:rPr lang="en-US" altLang="zh-CN" sz="2000" b="0" i="1" smtClean="0">
                          <a:solidFill>
                            <a:srgbClr val="0070C0"/>
                          </a:solidFill>
                          <a:latin typeface="Cambria Math" panose="02040503050406030204" pitchFamily="18" charset="0"/>
                          <a:ea typeface="微软雅黑" panose="020B0503020204020204" pitchFamily="34" charset="-122"/>
                        </a:rPr>
                        <m:t>𝑧</m:t>
                      </m:r>
                      <m:r>
                        <a:rPr lang="en-US" altLang="zh-CN" sz="2000" b="0" i="1" smtClean="0">
                          <a:solidFill>
                            <a:srgbClr val="0070C0"/>
                          </a:solidFill>
                          <a:latin typeface="Cambria Math" panose="02040503050406030204" pitchFamily="18" charset="0"/>
                          <a:ea typeface="微软雅黑" panose="020B0503020204020204" pitchFamily="34" charset="-122"/>
                        </a:rPr>
                        <m:t>+</m:t>
                      </m:r>
                      <m:r>
                        <a:rPr lang="en-US" altLang="zh-CN" sz="2000" b="0" i="1" smtClean="0">
                          <a:solidFill>
                            <a:srgbClr val="0070C0"/>
                          </a:solidFill>
                          <a:latin typeface="Cambria Math" panose="02040503050406030204" pitchFamily="18" charset="0"/>
                          <a:ea typeface="微软雅黑" panose="020B0503020204020204" pitchFamily="34" charset="-122"/>
                        </a:rPr>
                        <m:t>𝛿</m:t>
                      </m:r>
                      <m:r>
                        <a:rPr lang="en-US" altLang="zh-CN" sz="2000" b="0" i="1" smtClean="0">
                          <a:solidFill>
                            <a:srgbClr val="0070C0"/>
                          </a:solidFill>
                          <a:latin typeface="Cambria Math" panose="02040503050406030204" pitchFamily="18" charset="0"/>
                          <a:ea typeface="微软雅黑" panose="020B0503020204020204" pitchFamily="34" charset="-122"/>
                        </a:rPr>
                        <m:t>𝑥𝑧</m:t>
                      </m:r>
                      <m:r>
                        <a:rPr lang="en-US" altLang="zh-CN" sz="2000" b="0" i="1" smtClean="0">
                          <a:solidFill>
                            <a:srgbClr val="0070C0"/>
                          </a:solidFill>
                          <a:latin typeface="Cambria Math" panose="02040503050406030204" pitchFamily="18" charset="0"/>
                          <a:ea typeface="微软雅黑" panose="020B0503020204020204" pitchFamily="34" charset="-122"/>
                        </a:rPr>
                        <m:t>+</m:t>
                      </m:r>
                      <m:r>
                        <a:rPr lang="en-US" altLang="zh-CN" sz="2000" b="0" i="1" smtClean="0">
                          <a:solidFill>
                            <a:srgbClr val="0070C0"/>
                          </a:solidFill>
                          <a:latin typeface="Cambria Math" panose="02040503050406030204" pitchFamily="18" charset="0"/>
                          <a:ea typeface="微软雅黑" panose="020B0503020204020204" pitchFamily="34" charset="-122"/>
                        </a:rPr>
                        <m:t>𝑢</m:t>
                      </m:r>
                    </m:oMath>
                  </m:oMathPara>
                </a14:m>
                <a:endParaRPr lang="en-US" altLang="zh-CN" sz="2000" b="0" i="1" dirty="0">
                  <a:solidFill>
                    <a:srgbClr val="0070C0"/>
                  </a:solidFill>
                  <a:latin typeface="Cambria Math" panose="02040503050406030204" pitchFamily="18" charset="0"/>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en-US" altLang="zh-CN" sz="2000" b="0" i="1" smtClean="0">
                              <a:solidFill>
                                <a:srgbClr val="0070C0"/>
                              </a:solidFill>
                              <a:latin typeface="Cambria Math" panose="02040503050406030204" pitchFamily="18" charset="0"/>
                              <a:ea typeface="微软雅黑" panose="020B0503020204020204" pitchFamily="34" charset="-122"/>
                            </a:rPr>
                          </m:ctrlPr>
                        </m:accPr>
                        <m:e>
                          <m:r>
                            <a:rPr lang="en-US" altLang="zh-CN" sz="2000" i="1">
                              <a:solidFill>
                                <a:srgbClr val="0070C0"/>
                              </a:solidFill>
                              <a:latin typeface="Cambria Math" panose="02040503050406030204" pitchFamily="18" charset="0"/>
                              <a:ea typeface="微软雅黑" panose="020B0503020204020204" pitchFamily="34" charset="-122"/>
                            </a:rPr>
                            <m:t>𝑦</m:t>
                          </m:r>
                        </m:e>
                      </m:acc>
                      <m:r>
                        <a:rPr lang="en-US" altLang="zh-CN" sz="2000" i="1">
                          <a:solidFill>
                            <a:srgbClr val="0070C0"/>
                          </a:solidFill>
                          <a:latin typeface="Cambria Math" panose="02040503050406030204" pitchFamily="18" charset="0"/>
                          <a:ea typeface="微软雅黑" panose="020B0503020204020204" pitchFamily="34" charset="-122"/>
                        </a:rPr>
                        <m:t>=</m:t>
                      </m:r>
                      <m:acc>
                        <m:accPr>
                          <m:chr m:val="̂"/>
                          <m:ctrlPr>
                            <a:rPr lang="en-US" altLang="zh-CN" sz="2000" b="0" i="1" smtClean="0">
                              <a:solidFill>
                                <a:srgbClr val="0070C0"/>
                              </a:solidFill>
                              <a:latin typeface="Cambria Math" panose="02040503050406030204" pitchFamily="18" charset="0"/>
                              <a:ea typeface="微软雅黑" panose="020B0503020204020204" pitchFamily="34" charset="-122"/>
                            </a:rPr>
                          </m:ctrlPr>
                        </m:accPr>
                        <m:e>
                          <m:r>
                            <a:rPr lang="en-US" altLang="zh-CN" sz="2000" i="1">
                              <a:solidFill>
                                <a:srgbClr val="0070C0"/>
                              </a:solidFill>
                              <a:latin typeface="Cambria Math" panose="02040503050406030204" pitchFamily="18" charset="0"/>
                              <a:ea typeface="微软雅黑" panose="020B0503020204020204" pitchFamily="34" charset="-122"/>
                            </a:rPr>
                            <m:t>𝛼</m:t>
                          </m:r>
                        </m:e>
                      </m:acc>
                      <m:r>
                        <a:rPr lang="en-US" altLang="zh-CN" sz="2000" i="1">
                          <a:solidFill>
                            <a:srgbClr val="0070C0"/>
                          </a:solidFill>
                          <a:latin typeface="Cambria Math" panose="02040503050406030204" pitchFamily="18" charset="0"/>
                          <a:ea typeface="微软雅黑" panose="020B0503020204020204" pitchFamily="34" charset="-122"/>
                        </a:rPr>
                        <m:t>+</m:t>
                      </m:r>
                      <m:acc>
                        <m:accPr>
                          <m:chr m:val="̂"/>
                          <m:ctrlPr>
                            <a:rPr lang="en-US" altLang="zh-CN" sz="2000" b="0" i="1" smtClean="0">
                              <a:solidFill>
                                <a:srgbClr val="0070C0"/>
                              </a:solidFill>
                              <a:latin typeface="Cambria Math" panose="02040503050406030204" pitchFamily="18" charset="0"/>
                              <a:ea typeface="微软雅黑" panose="020B0503020204020204" pitchFamily="34" charset="-122"/>
                            </a:rPr>
                          </m:ctrlPr>
                        </m:accPr>
                        <m:e>
                          <m:r>
                            <a:rPr lang="en-US" altLang="zh-CN" sz="2000" i="1">
                              <a:solidFill>
                                <a:srgbClr val="0070C0"/>
                              </a:solidFill>
                              <a:latin typeface="Cambria Math" panose="02040503050406030204" pitchFamily="18" charset="0"/>
                              <a:ea typeface="微软雅黑" panose="020B0503020204020204" pitchFamily="34" charset="-122"/>
                            </a:rPr>
                            <m:t>𝛽</m:t>
                          </m:r>
                        </m:e>
                      </m:acc>
                      <m:r>
                        <a:rPr lang="en-US" altLang="zh-CN" sz="2000" i="1">
                          <a:solidFill>
                            <a:srgbClr val="0070C0"/>
                          </a:solidFill>
                          <a:latin typeface="Cambria Math" panose="02040503050406030204" pitchFamily="18" charset="0"/>
                          <a:ea typeface="微软雅黑" panose="020B0503020204020204" pitchFamily="34" charset="-122"/>
                        </a:rPr>
                        <m:t>𝑥</m:t>
                      </m:r>
                      <m:r>
                        <a:rPr lang="en-US" altLang="zh-CN" sz="2000" i="1">
                          <a:solidFill>
                            <a:srgbClr val="0070C0"/>
                          </a:solidFill>
                          <a:latin typeface="Cambria Math" panose="02040503050406030204" pitchFamily="18" charset="0"/>
                          <a:ea typeface="微软雅黑" panose="020B0503020204020204" pitchFamily="34" charset="-122"/>
                        </a:rPr>
                        <m:t>+</m:t>
                      </m:r>
                      <m:acc>
                        <m:accPr>
                          <m:chr m:val="̂"/>
                          <m:ctrlPr>
                            <a:rPr lang="en-US" altLang="zh-CN" sz="2000" b="0" i="1" smtClean="0">
                              <a:solidFill>
                                <a:srgbClr val="0070C0"/>
                              </a:solidFill>
                              <a:latin typeface="Cambria Math" panose="02040503050406030204" pitchFamily="18" charset="0"/>
                              <a:ea typeface="微软雅黑" panose="020B0503020204020204" pitchFamily="34" charset="-122"/>
                            </a:rPr>
                          </m:ctrlPr>
                        </m:accPr>
                        <m:e>
                          <m:r>
                            <a:rPr lang="en-US" altLang="zh-CN" sz="2000" i="1">
                              <a:solidFill>
                                <a:srgbClr val="0070C0"/>
                              </a:solidFill>
                              <a:latin typeface="Cambria Math" panose="02040503050406030204" pitchFamily="18" charset="0"/>
                              <a:ea typeface="微软雅黑" panose="020B0503020204020204" pitchFamily="34" charset="-122"/>
                            </a:rPr>
                            <m:t>𝛾</m:t>
                          </m:r>
                        </m:e>
                      </m:acc>
                      <m:r>
                        <a:rPr lang="en-US" altLang="zh-CN" sz="2000" i="1">
                          <a:solidFill>
                            <a:srgbClr val="0070C0"/>
                          </a:solidFill>
                          <a:latin typeface="Cambria Math" panose="02040503050406030204" pitchFamily="18" charset="0"/>
                          <a:ea typeface="微软雅黑" panose="020B0503020204020204" pitchFamily="34" charset="-122"/>
                        </a:rPr>
                        <m:t>𝑧</m:t>
                      </m:r>
                      <m:r>
                        <a:rPr lang="en-US" altLang="zh-CN" sz="2000" i="1">
                          <a:solidFill>
                            <a:srgbClr val="0070C0"/>
                          </a:solidFill>
                          <a:latin typeface="Cambria Math" panose="02040503050406030204" pitchFamily="18" charset="0"/>
                          <a:ea typeface="微软雅黑" panose="020B0503020204020204" pitchFamily="34" charset="-122"/>
                        </a:rPr>
                        <m:t>+</m:t>
                      </m:r>
                      <m:acc>
                        <m:accPr>
                          <m:chr m:val="̂"/>
                          <m:ctrlPr>
                            <a:rPr lang="en-US" altLang="zh-CN" sz="2000" b="0" i="1" smtClean="0">
                              <a:solidFill>
                                <a:srgbClr val="0070C0"/>
                              </a:solidFill>
                              <a:latin typeface="Cambria Math" panose="02040503050406030204" pitchFamily="18" charset="0"/>
                              <a:ea typeface="微软雅黑" panose="020B0503020204020204" pitchFamily="34" charset="-122"/>
                            </a:rPr>
                          </m:ctrlPr>
                        </m:accPr>
                        <m:e>
                          <m:r>
                            <a:rPr lang="en-US" altLang="zh-CN" sz="2000" i="1">
                              <a:solidFill>
                                <a:srgbClr val="0070C0"/>
                              </a:solidFill>
                              <a:latin typeface="Cambria Math" panose="02040503050406030204" pitchFamily="18" charset="0"/>
                              <a:ea typeface="微软雅黑" panose="020B0503020204020204" pitchFamily="34" charset="-122"/>
                            </a:rPr>
                            <m:t>𝛿</m:t>
                          </m:r>
                        </m:e>
                      </m:acc>
                      <m:r>
                        <a:rPr lang="en-US" altLang="zh-CN" sz="2000" i="1">
                          <a:solidFill>
                            <a:srgbClr val="0070C0"/>
                          </a:solidFill>
                          <a:latin typeface="Cambria Math" panose="02040503050406030204" pitchFamily="18" charset="0"/>
                          <a:ea typeface="微软雅黑" panose="020B0503020204020204" pitchFamily="34" charset="-122"/>
                        </a:rPr>
                        <m:t>𝑥𝑧</m:t>
                      </m:r>
                    </m:oMath>
                  </m:oMathPara>
                </a14:m>
                <a:endParaRPr lang="en-US" altLang="zh-CN" sz="2000" i="1" dirty="0">
                  <a:solidFill>
                    <a:srgbClr val="0070C0"/>
                  </a:solidFill>
                  <a:latin typeface="Cambria Math" panose="02040503050406030204" pitchFamily="18" charset="0"/>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2000" b="0" i="1" smtClean="0">
                              <a:solidFill>
                                <a:srgbClr val="0070C0"/>
                              </a:solidFill>
                              <a:latin typeface="Cambria Math" panose="02040503050406030204" pitchFamily="18" charset="0"/>
                              <a:ea typeface="微软雅黑" panose="020B0503020204020204" pitchFamily="34" charset="-122"/>
                            </a:rPr>
                          </m:ctrlPr>
                        </m:sSubPr>
                        <m:e>
                          <m:acc>
                            <m:accPr>
                              <m:chr m:val="̂"/>
                              <m:ctrlPr>
                                <a:rPr lang="en-US" altLang="zh-CN" sz="2000" i="1" smtClean="0">
                                  <a:solidFill>
                                    <a:srgbClr val="0070C0"/>
                                  </a:solidFill>
                                  <a:latin typeface="Cambria Math" panose="02040503050406030204" pitchFamily="18" charset="0"/>
                                  <a:ea typeface="微软雅黑" panose="020B0503020204020204" pitchFamily="34" charset="-122"/>
                                </a:rPr>
                              </m:ctrlPr>
                            </m:accPr>
                            <m:e>
                              <m:r>
                                <a:rPr lang="en-US" altLang="zh-CN" sz="2000" i="1">
                                  <a:solidFill>
                                    <a:srgbClr val="0070C0"/>
                                  </a:solidFill>
                                  <a:latin typeface="Cambria Math" panose="02040503050406030204" pitchFamily="18" charset="0"/>
                                  <a:ea typeface="微软雅黑" panose="020B0503020204020204" pitchFamily="34" charset="-122"/>
                                </a:rPr>
                                <m:t>𝑦</m:t>
                              </m:r>
                            </m:e>
                          </m:acc>
                        </m:e>
                        <m:sub>
                          <m:r>
                            <a:rPr lang="en-US" altLang="zh-CN" sz="2000" b="0" i="1" smtClean="0">
                              <a:solidFill>
                                <a:srgbClr val="0070C0"/>
                              </a:solidFill>
                              <a:latin typeface="Cambria Math" panose="02040503050406030204" pitchFamily="18" charset="0"/>
                              <a:ea typeface="微软雅黑" panose="020B0503020204020204" pitchFamily="34" charset="-122"/>
                            </a:rPr>
                            <m:t>𝑎𝑡𝑚𝑒𝑎𝑛</m:t>
                          </m:r>
                        </m:sub>
                      </m:sSub>
                      <m:r>
                        <a:rPr lang="en-US" altLang="zh-CN" sz="2000" i="1">
                          <a:solidFill>
                            <a:srgbClr val="0070C0"/>
                          </a:solidFill>
                          <a:latin typeface="Cambria Math" panose="02040503050406030204" pitchFamily="18" charset="0"/>
                          <a:ea typeface="微软雅黑" panose="020B0503020204020204" pitchFamily="34" charset="-122"/>
                        </a:rPr>
                        <m:t>=</m:t>
                      </m:r>
                      <m:acc>
                        <m:accPr>
                          <m:chr m:val="̂"/>
                          <m:ctrlPr>
                            <a:rPr lang="en-US" altLang="zh-CN" sz="2000" i="1">
                              <a:solidFill>
                                <a:srgbClr val="0070C0"/>
                              </a:solidFill>
                              <a:latin typeface="Cambria Math" panose="02040503050406030204" pitchFamily="18" charset="0"/>
                              <a:ea typeface="微软雅黑" panose="020B0503020204020204" pitchFamily="34" charset="-122"/>
                            </a:rPr>
                          </m:ctrlPr>
                        </m:accPr>
                        <m:e>
                          <m:r>
                            <a:rPr lang="en-US" altLang="zh-CN" sz="2000" i="1">
                              <a:solidFill>
                                <a:srgbClr val="0070C0"/>
                              </a:solidFill>
                              <a:latin typeface="Cambria Math" panose="02040503050406030204" pitchFamily="18" charset="0"/>
                              <a:ea typeface="微软雅黑" panose="020B0503020204020204" pitchFamily="34" charset="-122"/>
                            </a:rPr>
                            <m:t>𝛼</m:t>
                          </m:r>
                        </m:e>
                      </m:acc>
                      <m:r>
                        <a:rPr lang="en-US" altLang="zh-CN" sz="2000" i="1">
                          <a:solidFill>
                            <a:srgbClr val="0070C0"/>
                          </a:solidFill>
                          <a:latin typeface="Cambria Math" panose="02040503050406030204" pitchFamily="18" charset="0"/>
                          <a:ea typeface="微软雅黑" panose="020B0503020204020204" pitchFamily="34" charset="-122"/>
                        </a:rPr>
                        <m:t>+</m:t>
                      </m:r>
                      <m:acc>
                        <m:accPr>
                          <m:chr m:val="̂"/>
                          <m:ctrlPr>
                            <a:rPr lang="en-US" altLang="zh-CN" sz="2000" i="1">
                              <a:solidFill>
                                <a:srgbClr val="0070C0"/>
                              </a:solidFill>
                              <a:latin typeface="Cambria Math" panose="02040503050406030204" pitchFamily="18" charset="0"/>
                              <a:ea typeface="微软雅黑" panose="020B0503020204020204" pitchFamily="34" charset="-122"/>
                            </a:rPr>
                          </m:ctrlPr>
                        </m:accPr>
                        <m:e>
                          <m:r>
                            <a:rPr lang="en-US" altLang="zh-CN" sz="2000" i="1">
                              <a:solidFill>
                                <a:srgbClr val="0070C0"/>
                              </a:solidFill>
                              <a:latin typeface="Cambria Math" panose="02040503050406030204" pitchFamily="18" charset="0"/>
                              <a:ea typeface="微软雅黑" panose="020B0503020204020204" pitchFamily="34" charset="-122"/>
                            </a:rPr>
                            <m:t>𝛽</m:t>
                          </m:r>
                        </m:e>
                      </m:acc>
                      <m:acc>
                        <m:accPr>
                          <m:chr m:val="̅"/>
                          <m:ctrlPr>
                            <a:rPr lang="en-US" altLang="zh-CN" sz="2000" b="0" i="1" smtClean="0">
                              <a:solidFill>
                                <a:srgbClr val="0070C0"/>
                              </a:solidFill>
                              <a:latin typeface="Cambria Math" panose="02040503050406030204" pitchFamily="18" charset="0"/>
                              <a:ea typeface="微软雅黑" panose="020B0503020204020204" pitchFamily="34" charset="-122"/>
                            </a:rPr>
                          </m:ctrlPr>
                        </m:accPr>
                        <m:e>
                          <m:r>
                            <a:rPr lang="en-US" altLang="zh-CN" sz="2000" i="1">
                              <a:solidFill>
                                <a:srgbClr val="0070C0"/>
                              </a:solidFill>
                              <a:latin typeface="Cambria Math" panose="02040503050406030204" pitchFamily="18" charset="0"/>
                              <a:ea typeface="微软雅黑" panose="020B0503020204020204" pitchFamily="34" charset="-122"/>
                            </a:rPr>
                            <m:t>𝑥</m:t>
                          </m:r>
                        </m:e>
                      </m:acc>
                      <m:r>
                        <a:rPr lang="en-US" altLang="zh-CN" sz="2000" i="1">
                          <a:solidFill>
                            <a:srgbClr val="0070C0"/>
                          </a:solidFill>
                          <a:latin typeface="Cambria Math" panose="02040503050406030204" pitchFamily="18" charset="0"/>
                          <a:ea typeface="微软雅黑" panose="020B0503020204020204" pitchFamily="34" charset="-122"/>
                        </a:rPr>
                        <m:t>+</m:t>
                      </m:r>
                      <m:acc>
                        <m:accPr>
                          <m:chr m:val="̂"/>
                          <m:ctrlPr>
                            <a:rPr lang="en-US" altLang="zh-CN" sz="2000" i="1">
                              <a:solidFill>
                                <a:srgbClr val="0070C0"/>
                              </a:solidFill>
                              <a:latin typeface="Cambria Math" panose="02040503050406030204" pitchFamily="18" charset="0"/>
                              <a:ea typeface="微软雅黑" panose="020B0503020204020204" pitchFamily="34" charset="-122"/>
                            </a:rPr>
                          </m:ctrlPr>
                        </m:accPr>
                        <m:e>
                          <m:r>
                            <a:rPr lang="en-US" altLang="zh-CN" sz="2000" i="1">
                              <a:solidFill>
                                <a:srgbClr val="0070C0"/>
                              </a:solidFill>
                              <a:latin typeface="Cambria Math" panose="02040503050406030204" pitchFamily="18" charset="0"/>
                              <a:ea typeface="微软雅黑" panose="020B0503020204020204" pitchFamily="34" charset="-122"/>
                            </a:rPr>
                            <m:t>𝛾</m:t>
                          </m:r>
                        </m:e>
                      </m:acc>
                      <m:acc>
                        <m:accPr>
                          <m:chr m:val="̅"/>
                          <m:ctrlPr>
                            <a:rPr lang="en-US" altLang="zh-CN" sz="2000" b="0" i="1" smtClean="0">
                              <a:solidFill>
                                <a:srgbClr val="0070C0"/>
                              </a:solidFill>
                              <a:latin typeface="Cambria Math" panose="02040503050406030204" pitchFamily="18" charset="0"/>
                              <a:ea typeface="微软雅黑" panose="020B0503020204020204" pitchFamily="34" charset="-122"/>
                            </a:rPr>
                          </m:ctrlPr>
                        </m:accPr>
                        <m:e>
                          <m:r>
                            <a:rPr lang="en-US" altLang="zh-CN" sz="2000" i="1">
                              <a:solidFill>
                                <a:srgbClr val="0070C0"/>
                              </a:solidFill>
                              <a:latin typeface="Cambria Math" panose="02040503050406030204" pitchFamily="18" charset="0"/>
                              <a:ea typeface="微软雅黑" panose="020B0503020204020204" pitchFamily="34" charset="-122"/>
                            </a:rPr>
                            <m:t>𝑧</m:t>
                          </m:r>
                        </m:e>
                      </m:acc>
                      <m:r>
                        <a:rPr lang="en-US" altLang="zh-CN" sz="2000" i="1">
                          <a:solidFill>
                            <a:srgbClr val="0070C0"/>
                          </a:solidFill>
                          <a:latin typeface="Cambria Math" panose="02040503050406030204" pitchFamily="18" charset="0"/>
                          <a:ea typeface="微软雅黑" panose="020B0503020204020204" pitchFamily="34" charset="-122"/>
                        </a:rPr>
                        <m:t>+</m:t>
                      </m:r>
                      <m:acc>
                        <m:accPr>
                          <m:chr m:val="̂"/>
                          <m:ctrlPr>
                            <a:rPr lang="en-US" altLang="zh-CN" sz="2000" i="1">
                              <a:solidFill>
                                <a:srgbClr val="0070C0"/>
                              </a:solidFill>
                              <a:latin typeface="Cambria Math" panose="02040503050406030204" pitchFamily="18" charset="0"/>
                              <a:ea typeface="微软雅黑" panose="020B0503020204020204" pitchFamily="34" charset="-122"/>
                            </a:rPr>
                          </m:ctrlPr>
                        </m:accPr>
                        <m:e>
                          <m:r>
                            <a:rPr lang="en-US" altLang="zh-CN" sz="2000" i="1">
                              <a:solidFill>
                                <a:srgbClr val="0070C0"/>
                              </a:solidFill>
                              <a:latin typeface="Cambria Math" panose="02040503050406030204" pitchFamily="18" charset="0"/>
                              <a:ea typeface="微软雅黑" panose="020B0503020204020204" pitchFamily="34" charset="-122"/>
                            </a:rPr>
                            <m:t>𝛿</m:t>
                          </m:r>
                        </m:e>
                      </m:acc>
                      <m:acc>
                        <m:accPr>
                          <m:chr m:val="̅"/>
                          <m:ctrlPr>
                            <a:rPr lang="en-US" altLang="zh-CN" sz="2000" b="0" i="1" smtClean="0">
                              <a:solidFill>
                                <a:srgbClr val="0070C0"/>
                              </a:solidFill>
                              <a:latin typeface="Cambria Math" panose="02040503050406030204" pitchFamily="18" charset="0"/>
                              <a:ea typeface="微软雅黑" panose="020B0503020204020204" pitchFamily="34" charset="-122"/>
                            </a:rPr>
                          </m:ctrlPr>
                        </m:accPr>
                        <m:e>
                          <m:r>
                            <a:rPr lang="en-US" altLang="zh-CN" sz="2000" i="1">
                              <a:solidFill>
                                <a:srgbClr val="0070C0"/>
                              </a:solidFill>
                              <a:latin typeface="Cambria Math" panose="02040503050406030204" pitchFamily="18" charset="0"/>
                              <a:ea typeface="微软雅黑" panose="020B0503020204020204" pitchFamily="34" charset="-122"/>
                            </a:rPr>
                            <m:t>𝑥</m:t>
                          </m:r>
                        </m:e>
                      </m:acc>
                      <m:acc>
                        <m:accPr>
                          <m:chr m:val="̅"/>
                          <m:ctrlPr>
                            <a:rPr lang="en-US" altLang="zh-CN" sz="2000" b="0" i="1" smtClean="0">
                              <a:solidFill>
                                <a:srgbClr val="0070C0"/>
                              </a:solidFill>
                              <a:latin typeface="Cambria Math" panose="02040503050406030204" pitchFamily="18" charset="0"/>
                              <a:ea typeface="微软雅黑" panose="020B0503020204020204" pitchFamily="34" charset="-122"/>
                            </a:rPr>
                          </m:ctrlPr>
                        </m:accPr>
                        <m:e>
                          <m:r>
                            <a:rPr lang="en-US" altLang="zh-CN" sz="2000" i="1">
                              <a:solidFill>
                                <a:srgbClr val="0070C0"/>
                              </a:solidFill>
                              <a:latin typeface="Cambria Math" panose="02040503050406030204" pitchFamily="18" charset="0"/>
                              <a:ea typeface="微软雅黑" panose="020B0503020204020204" pitchFamily="34" charset="-122"/>
                            </a:rPr>
                            <m:t>𝑧</m:t>
                          </m:r>
                        </m:e>
                      </m:acc>
                    </m:oMath>
                  </m:oMathPara>
                </a14:m>
                <a:endParaRPr lang="en-US" altLang="zh-CN" sz="2000" b="0" i="1" dirty="0">
                  <a:solidFill>
                    <a:srgbClr val="0070C0"/>
                  </a:solidFill>
                  <a:latin typeface="Cambria Math" panose="02040503050406030204" pitchFamily="18" charset="0"/>
                  <a:ea typeface="微软雅黑" panose="020B0503020204020204" pitchFamily="34" charset="-122"/>
                  <a:cs typeface="+mj-cs"/>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en-US" altLang="zh-CN" sz="2000" b="0" i="1" smtClean="0">
                              <a:solidFill>
                                <a:srgbClr val="0070C0"/>
                              </a:solidFill>
                              <a:latin typeface="Cambria Math" panose="02040503050406030204" pitchFamily="18" charset="0"/>
                              <a:ea typeface="微软雅黑" panose="020B0503020204020204" pitchFamily="34" charset="-122"/>
                              <a:cs typeface="+mj-cs"/>
                            </a:rPr>
                          </m:ctrlPr>
                        </m:accPr>
                        <m:e>
                          <m:acc>
                            <m:accPr>
                              <m:chr m:val="̂"/>
                              <m:ctrlPr>
                                <a:rPr lang="en-US" altLang="zh-CN" sz="2000" b="0" i="1" smtClean="0">
                                  <a:solidFill>
                                    <a:srgbClr val="0070C0"/>
                                  </a:solidFill>
                                  <a:latin typeface="Cambria Math" panose="02040503050406030204" pitchFamily="18" charset="0"/>
                                  <a:ea typeface="微软雅黑" panose="020B0503020204020204" pitchFamily="34" charset="-122"/>
                                  <a:cs typeface="+mj-cs"/>
                                </a:rPr>
                              </m:ctrlPr>
                            </m:accPr>
                            <m:e>
                              <m:r>
                                <a:rPr lang="en-US" altLang="zh-CN" sz="2000" b="0" i="1" smtClean="0">
                                  <a:solidFill>
                                    <a:srgbClr val="0070C0"/>
                                  </a:solidFill>
                                  <a:latin typeface="Cambria Math" panose="02040503050406030204" pitchFamily="18" charset="0"/>
                                  <a:ea typeface="微软雅黑" panose="020B0503020204020204" pitchFamily="34" charset="-122"/>
                                  <a:cs typeface="+mj-cs"/>
                                </a:rPr>
                                <m:t>𝑦</m:t>
                              </m:r>
                            </m:e>
                          </m:acc>
                        </m:e>
                      </m:acc>
                      <m:r>
                        <a:rPr lang="en-US" altLang="zh-CN" sz="2000" b="0" i="1" smtClean="0">
                          <a:solidFill>
                            <a:srgbClr val="0070C0"/>
                          </a:solidFill>
                          <a:latin typeface="Cambria Math" panose="02040503050406030204" pitchFamily="18" charset="0"/>
                          <a:ea typeface="微软雅黑" panose="020B0503020204020204" pitchFamily="34" charset="-122"/>
                          <a:cs typeface="+mj-cs"/>
                        </a:rPr>
                        <m:t>=</m:t>
                      </m:r>
                      <m:acc>
                        <m:accPr>
                          <m:chr m:val="̅"/>
                          <m:ctrlPr>
                            <a:rPr lang="en-US" altLang="zh-CN" sz="2000" b="0" i="1" smtClean="0">
                              <a:solidFill>
                                <a:srgbClr val="0070C0"/>
                              </a:solidFill>
                              <a:latin typeface="Cambria Math" panose="02040503050406030204" pitchFamily="18" charset="0"/>
                              <a:ea typeface="微软雅黑" panose="020B0503020204020204" pitchFamily="34" charset="-122"/>
                              <a:cs typeface="+mj-cs"/>
                            </a:rPr>
                          </m:ctrlPr>
                        </m:accPr>
                        <m:e>
                          <m:acc>
                            <m:accPr>
                              <m:chr m:val="̂"/>
                              <m:ctrlPr>
                                <a:rPr lang="en-US" altLang="zh-CN" sz="2000" b="0" i="1" smtClean="0">
                                  <a:solidFill>
                                    <a:srgbClr val="0070C0"/>
                                  </a:solidFill>
                                  <a:latin typeface="Cambria Math" panose="02040503050406030204" pitchFamily="18" charset="0"/>
                                  <a:ea typeface="微软雅黑" panose="020B0503020204020204" pitchFamily="34" charset="-122"/>
                                  <a:cs typeface="+mj-cs"/>
                                </a:rPr>
                              </m:ctrlPr>
                            </m:accPr>
                            <m:e>
                              <m:r>
                                <a:rPr lang="en-US" altLang="zh-CN" sz="2000" b="0" i="1" smtClean="0">
                                  <a:solidFill>
                                    <a:srgbClr val="0070C0"/>
                                  </a:solidFill>
                                  <a:latin typeface="Cambria Math" panose="02040503050406030204" pitchFamily="18" charset="0"/>
                                  <a:ea typeface="微软雅黑" panose="020B0503020204020204" pitchFamily="34" charset="-122"/>
                                  <a:cs typeface="+mj-cs"/>
                                </a:rPr>
                                <m:t>𝛼</m:t>
                              </m:r>
                            </m:e>
                          </m:acc>
                          <m:r>
                            <a:rPr lang="en-US" altLang="zh-CN" sz="2000" b="0" i="1" smtClean="0">
                              <a:solidFill>
                                <a:srgbClr val="0070C0"/>
                              </a:solidFill>
                              <a:latin typeface="Cambria Math" panose="02040503050406030204" pitchFamily="18" charset="0"/>
                              <a:ea typeface="微软雅黑" panose="020B0503020204020204" pitchFamily="34" charset="-122"/>
                              <a:cs typeface="+mj-cs"/>
                            </a:rPr>
                            <m:t>+</m:t>
                          </m:r>
                          <m:acc>
                            <m:accPr>
                              <m:chr m:val="̂"/>
                              <m:ctrlPr>
                                <a:rPr lang="en-US" altLang="zh-CN" sz="2000" b="0" i="1" smtClean="0">
                                  <a:solidFill>
                                    <a:srgbClr val="0070C0"/>
                                  </a:solidFill>
                                  <a:latin typeface="Cambria Math" panose="02040503050406030204" pitchFamily="18" charset="0"/>
                                  <a:ea typeface="微软雅黑" panose="020B0503020204020204" pitchFamily="34" charset="-122"/>
                                  <a:cs typeface="+mj-cs"/>
                                </a:rPr>
                              </m:ctrlPr>
                            </m:accPr>
                            <m:e>
                              <m:r>
                                <a:rPr lang="en-US" altLang="zh-CN" sz="2000" b="0" i="1" smtClean="0">
                                  <a:solidFill>
                                    <a:srgbClr val="0070C0"/>
                                  </a:solidFill>
                                  <a:latin typeface="Cambria Math" panose="02040503050406030204" pitchFamily="18" charset="0"/>
                                  <a:ea typeface="微软雅黑" panose="020B0503020204020204" pitchFamily="34" charset="-122"/>
                                  <a:cs typeface="+mj-cs"/>
                                </a:rPr>
                                <m:t>𝛽</m:t>
                              </m:r>
                            </m:e>
                          </m:acc>
                          <m:r>
                            <a:rPr lang="en-US" altLang="zh-CN" sz="2000" b="0" i="1" smtClean="0">
                              <a:solidFill>
                                <a:srgbClr val="0070C0"/>
                              </a:solidFill>
                              <a:latin typeface="Cambria Math" panose="02040503050406030204" pitchFamily="18" charset="0"/>
                              <a:ea typeface="微软雅黑" panose="020B0503020204020204" pitchFamily="34" charset="-122"/>
                              <a:cs typeface="+mj-cs"/>
                            </a:rPr>
                            <m:t>𝑥</m:t>
                          </m:r>
                          <m:r>
                            <a:rPr lang="en-US" altLang="zh-CN" sz="2000" b="0" i="1" smtClean="0">
                              <a:solidFill>
                                <a:srgbClr val="0070C0"/>
                              </a:solidFill>
                              <a:latin typeface="Cambria Math" panose="02040503050406030204" pitchFamily="18" charset="0"/>
                              <a:ea typeface="微软雅黑" panose="020B0503020204020204" pitchFamily="34" charset="-122"/>
                              <a:cs typeface="+mj-cs"/>
                            </a:rPr>
                            <m:t>+</m:t>
                          </m:r>
                          <m:acc>
                            <m:accPr>
                              <m:chr m:val="̂"/>
                              <m:ctrlPr>
                                <a:rPr lang="en-US" altLang="zh-CN" sz="2000" b="0" i="1" smtClean="0">
                                  <a:solidFill>
                                    <a:srgbClr val="0070C0"/>
                                  </a:solidFill>
                                  <a:latin typeface="Cambria Math" panose="02040503050406030204" pitchFamily="18" charset="0"/>
                                  <a:ea typeface="微软雅黑" panose="020B0503020204020204" pitchFamily="34" charset="-122"/>
                                  <a:cs typeface="+mj-cs"/>
                                </a:rPr>
                              </m:ctrlPr>
                            </m:accPr>
                            <m:e>
                              <m:r>
                                <a:rPr lang="en-US" altLang="zh-CN" sz="2000" b="0" i="1" smtClean="0">
                                  <a:solidFill>
                                    <a:srgbClr val="0070C0"/>
                                  </a:solidFill>
                                  <a:latin typeface="Cambria Math" panose="02040503050406030204" pitchFamily="18" charset="0"/>
                                  <a:ea typeface="微软雅黑" panose="020B0503020204020204" pitchFamily="34" charset="-122"/>
                                  <a:cs typeface="+mj-cs"/>
                                </a:rPr>
                                <m:t>𝛾</m:t>
                              </m:r>
                            </m:e>
                          </m:acc>
                          <m:r>
                            <a:rPr lang="en-US" altLang="zh-CN" sz="2000" b="0" i="1" smtClean="0">
                              <a:solidFill>
                                <a:srgbClr val="0070C0"/>
                              </a:solidFill>
                              <a:latin typeface="Cambria Math" panose="02040503050406030204" pitchFamily="18" charset="0"/>
                              <a:ea typeface="微软雅黑" panose="020B0503020204020204" pitchFamily="34" charset="-122"/>
                              <a:cs typeface="+mj-cs"/>
                            </a:rPr>
                            <m:t>𝑧</m:t>
                          </m:r>
                          <m:r>
                            <a:rPr lang="en-US" altLang="zh-CN" sz="2000" b="0" i="1" smtClean="0">
                              <a:solidFill>
                                <a:srgbClr val="0070C0"/>
                              </a:solidFill>
                              <a:latin typeface="Cambria Math" panose="02040503050406030204" pitchFamily="18" charset="0"/>
                              <a:ea typeface="微软雅黑" panose="020B0503020204020204" pitchFamily="34" charset="-122"/>
                              <a:cs typeface="+mj-cs"/>
                            </a:rPr>
                            <m:t>+</m:t>
                          </m:r>
                          <m:acc>
                            <m:accPr>
                              <m:chr m:val="̂"/>
                              <m:ctrlPr>
                                <a:rPr lang="en-US" altLang="zh-CN" sz="2000" b="0" i="1" smtClean="0">
                                  <a:solidFill>
                                    <a:srgbClr val="0070C0"/>
                                  </a:solidFill>
                                  <a:latin typeface="Cambria Math" panose="02040503050406030204" pitchFamily="18" charset="0"/>
                                  <a:ea typeface="微软雅黑" panose="020B0503020204020204" pitchFamily="34" charset="-122"/>
                                  <a:cs typeface="+mj-cs"/>
                                </a:rPr>
                              </m:ctrlPr>
                            </m:accPr>
                            <m:e>
                              <m:r>
                                <a:rPr lang="en-US" altLang="zh-CN" sz="2000" b="0" i="1" smtClean="0">
                                  <a:solidFill>
                                    <a:srgbClr val="0070C0"/>
                                  </a:solidFill>
                                  <a:latin typeface="Cambria Math" panose="02040503050406030204" pitchFamily="18" charset="0"/>
                                  <a:ea typeface="微软雅黑" panose="020B0503020204020204" pitchFamily="34" charset="-122"/>
                                  <a:cs typeface="+mj-cs"/>
                                </a:rPr>
                                <m:t>𝛿</m:t>
                              </m:r>
                            </m:e>
                          </m:acc>
                          <m:r>
                            <a:rPr lang="en-US" altLang="zh-CN" sz="2000" b="0" i="1" smtClean="0">
                              <a:solidFill>
                                <a:srgbClr val="0070C0"/>
                              </a:solidFill>
                              <a:latin typeface="Cambria Math" panose="02040503050406030204" pitchFamily="18" charset="0"/>
                              <a:ea typeface="微软雅黑" panose="020B0503020204020204" pitchFamily="34" charset="-122"/>
                              <a:cs typeface="+mj-cs"/>
                            </a:rPr>
                            <m:t>𝑥𝑧</m:t>
                          </m:r>
                        </m:e>
                      </m:acc>
                    </m:oMath>
                  </m:oMathPara>
                </a14:m>
                <a:endParaRPr lang="en-US" altLang="zh-CN" sz="2000" b="0" dirty="0">
                  <a:solidFill>
                    <a:srgbClr val="0070C0"/>
                  </a:solidFill>
                  <a:latin typeface="微软雅黑" panose="020B0503020204020204" pitchFamily="34" charset="-122"/>
                  <a:ea typeface="微软雅黑" panose="020B0503020204020204" pitchFamily="34" charset="-122"/>
                  <a:cs typeface="+mj-cs"/>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en-US" altLang="zh-CN" sz="2000" b="0" i="1" smtClean="0">
                              <a:solidFill>
                                <a:srgbClr val="0070C0"/>
                              </a:solidFill>
                              <a:latin typeface="Cambria Math" panose="02040503050406030204" pitchFamily="18" charset="0"/>
                              <a:ea typeface="微软雅黑" panose="020B0503020204020204" pitchFamily="34" charset="-122"/>
                              <a:cs typeface="+mj-cs"/>
                            </a:rPr>
                          </m:ctrlPr>
                        </m:accPr>
                        <m:e>
                          <m:sSub>
                            <m:sSubPr>
                              <m:ctrlPr>
                                <a:rPr lang="en-US" altLang="zh-CN" sz="2000" b="0" i="1" smtClean="0">
                                  <a:solidFill>
                                    <a:srgbClr val="0070C0"/>
                                  </a:solidFill>
                                  <a:latin typeface="Cambria Math" panose="02040503050406030204" pitchFamily="18" charset="0"/>
                                  <a:ea typeface="微软雅黑" panose="020B0503020204020204" pitchFamily="34" charset="-122"/>
                                  <a:cs typeface="+mj-cs"/>
                                </a:rPr>
                              </m:ctrlPr>
                            </m:sSubPr>
                            <m:e>
                              <m:acc>
                                <m:accPr>
                                  <m:chr m:val="̂"/>
                                  <m:ctrlPr>
                                    <a:rPr lang="en-US" altLang="zh-CN" sz="2000" b="0" i="1" smtClean="0">
                                      <a:solidFill>
                                        <a:srgbClr val="0070C0"/>
                                      </a:solidFill>
                                      <a:latin typeface="Cambria Math" panose="02040503050406030204" pitchFamily="18" charset="0"/>
                                      <a:ea typeface="微软雅黑" panose="020B0503020204020204" pitchFamily="34" charset="-122"/>
                                      <a:cs typeface="+mj-cs"/>
                                    </a:rPr>
                                  </m:ctrlPr>
                                </m:accPr>
                                <m:e>
                                  <m:r>
                                    <a:rPr lang="en-US" altLang="zh-CN" sz="2000" b="0" i="1" smtClean="0">
                                      <a:solidFill>
                                        <a:srgbClr val="0070C0"/>
                                      </a:solidFill>
                                      <a:latin typeface="Cambria Math" panose="02040503050406030204" pitchFamily="18" charset="0"/>
                                      <a:ea typeface="微软雅黑" panose="020B0503020204020204" pitchFamily="34" charset="-122"/>
                                      <a:cs typeface="+mj-cs"/>
                                    </a:rPr>
                                    <m:t>𝑦</m:t>
                                  </m:r>
                                </m:e>
                              </m:acc>
                            </m:e>
                            <m:sub>
                              <m:r>
                                <a:rPr lang="en-US" altLang="zh-CN" sz="2000" b="0" i="1" smtClean="0">
                                  <a:solidFill>
                                    <a:srgbClr val="0070C0"/>
                                  </a:solidFill>
                                  <a:latin typeface="Cambria Math" panose="02040503050406030204" pitchFamily="18" charset="0"/>
                                  <a:ea typeface="微软雅黑" panose="020B0503020204020204" pitchFamily="34" charset="-122"/>
                                  <a:cs typeface="+mj-cs"/>
                                </a:rPr>
                                <m:t>𝑥</m:t>
                              </m:r>
                              <m:r>
                                <a:rPr lang="en-US" altLang="zh-CN" sz="2000" b="0" i="1" smtClean="0">
                                  <a:solidFill>
                                    <a:srgbClr val="0070C0"/>
                                  </a:solidFill>
                                  <a:latin typeface="Cambria Math" panose="02040503050406030204" pitchFamily="18" charset="0"/>
                                  <a:ea typeface="微软雅黑" panose="020B0503020204020204" pitchFamily="34" charset="-122"/>
                                  <a:cs typeface="+mj-cs"/>
                                </a:rPr>
                                <m:t>=0</m:t>
                              </m:r>
                            </m:sub>
                          </m:sSub>
                        </m:e>
                      </m:acc>
                      <m:r>
                        <a:rPr lang="en-US" altLang="zh-CN" sz="2000" b="0" i="1" smtClean="0">
                          <a:solidFill>
                            <a:srgbClr val="0070C0"/>
                          </a:solidFill>
                          <a:latin typeface="Cambria Math" panose="02040503050406030204" pitchFamily="18" charset="0"/>
                          <a:ea typeface="微软雅黑" panose="020B0503020204020204" pitchFamily="34" charset="-122"/>
                          <a:cs typeface="+mj-cs"/>
                        </a:rPr>
                        <m:t>=</m:t>
                      </m:r>
                      <m:acc>
                        <m:accPr>
                          <m:chr m:val="̅"/>
                          <m:ctrlPr>
                            <a:rPr lang="en-US" altLang="zh-CN" sz="2000" b="0" i="1" smtClean="0">
                              <a:solidFill>
                                <a:srgbClr val="0070C0"/>
                              </a:solidFill>
                              <a:latin typeface="Cambria Math" panose="02040503050406030204" pitchFamily="18" charset="0"/>
                              <a:ea typeface="微软雅黑" panose="020B0503020204020204" pitchFamily="34" charset="-122"/>
                              <a:cs typeface="+mj-cs"/>
                            </a:rPr>
                          </m:ctrlPr>
                        </m:accPr>
                        <m:e>
                          <m:acc>
                            <m:accPr>
                              <m:chr m:val="̂"/>
                              <m:ctrlPr>
                                <a:rPr lang="en-US" altLang="zh-CN" sz="2000" b="0" i="1" smtClean="0">
                                  <a:solidFill>
                                    <a:srgbClr val="0070C0"/>
                                  </a:solidFill>
                                  <a:latin typeface="Cambria Math" panose="02040503050406030204" pitchFamily="18" charset="0"/>
                                  <a:ea typeface="微软雅黑" panose="020B0503020204020204" pitchFamily="34" charset="-122"/>
                                  <a:cs typeface="+mj-cs"/>
                                </a:rPr>
                              </m:ctrlPr>
                            </m:accPr>
                            <m:e>
                              <m:r>
                                <a:rPr lang="en-US" altLang="zh-CN" sz="2000" b="0" i="1" smtClean="0">
                                  <a:solidFill>
                                    <a:srgbClr val="0070C0"/>
                                  </a:solidFill>
                                  <a:latin typeface="Cambria Math" panose="02040503050406030204" pitchFamily="18" charset="0"/>
                                  <a:ea typeface="微软雅黑" panose="020B0503020204020204" pitchFamily="34" charset="-122"/>
                                  <a:cs typeface="+mj-cs"/>
                                </a:rPr>
                                <m:t>𝛼</m:t>
                              </m:r>
                            </m:e>
                          </m:acc>
                          <m:r>
                            <a:rPr lang="en-US" altLang="zh-CN" sz="2000" b="0" i="1" smtClean="0">
                              <a:solidFill>
                                <a:srgbClr val="0070C0"/>
                              </a:solidFill>
                              <a:latin typeface="Cambria Math" panose="02040503050406030204" pitchFamily="18" charset="0"/>
                              <a:ea typeface="微软雅黑" panose="020B0503020204020204" pitchFamily="34" charset="-122"/>
                              <a:cs typeface="+mj-cs"/>
                            </a:rPr>
                            <m:t>+</m:t>
                          </m:r>
                          <m:acc>
                            <m:accPr>
                              <m:chr m:val="̂"/>
                              <m:ctrlPr>
                                <a:rPr lang="en-US" altLang="zh-CN" sz="2000" b="0" i="1" smtClean="0">
                                  <a:solidFill>
                                    <a:srgbClr val="0070C0"/>
                                  </a:solidFill>
                                  <a:latin typeface="Cambria Math" panose="02040503050406030204" pitchFamily="18" charset="0"/>
                                  <a:ea typeface="微软雅黑" panose="020B0503020204020204" pitchFamily="34" charset="-122"/>
                                  <a:cs typeface="+mj-cs"/>
                                </a:rPr>
                              </m:ctrlPr>
                            </m:accPr>
                            <m:e>
                              <m:r>
                                <a:rPr lang="en-US" altLang="zh-CN" sz="2000" b="0" i="1" smtClean="0">
                                  <a:solidFill>
                                    <a:srgbClr val="0070C0"/>
                                  </a:solidFill>
                                  <a:latin typeface="Cambria Math" panose="02040503050406030204" pitchFamily="18" charset="0"/>
                                  <a:ea typeface="微软雅黑" panose="020B0503020204020204" pitchFamily="34" charset="-122"/>
                                  <a:cs typeface="+mj-cs"/>
                                </a:rPr>
                                <m:t>𝛾</m:t>
                              </m:r>
                            </m:e>
                          </m:acc>
                          <m:r>
                            <a:rPr lang="en-US" altLang="zh-CN" sz="2000" b="0" i="1" smtClean="0">
                              <a:solidFill>
                                <a:srgbClr val="0070C0"/>
                              </a:solidFill>
                              <a:latin typeface="Cambria Math" panose="02040503050406030204" pitchFamily="18" charset="0"/>
                              <a:ea typeface="微软雅黑" panose="020B0503020204020204" pitchFamily="34" charset="-122"/>
                              <a:cs typeface="+mj-cs"/>
                            </a:rPr>
                            <m:t>𝑧</m:t>
                          </m:r>
                        </m:e>
                      </m:acc>
                    </m:oMath>
                  </m:oMathPara>
                </a14:m>
                <a:endParaRPr lang="en-US" altLang="zh-CN" sz="2000" b="0" dirty="0">
                  <a:solidFill>
                    <a:srgbClr val="0070C0"/>
                  </a:solidFill>
                  <a:latin typeface="微软雅黑" panose="020B0503020204020204" pitchFamily="34" charset="-122"/>
                  <a:ea typeface="微软雅黑" panose="020B0503020204020204" pitchFamily="34" charset="-122"/>
                  <a:cs typeface="+mj-cs"/>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en-US" altLang="zh-CN" sz="2000" b="0" i="1" smtClean="0">
                              <a:solidFill>
                                <a:srgbClr val="0070C0"/>
                              </a:solidFill>
                              <a:latin typeface="Cambria Math" panose="02040503050406030204" pitchFamily="18" charset="0"/>
                              <a:ea typeface="微软雅黑" panose="020B0503020204020204" pitchFamily="34" charset="-122"/>
                            </a:rPr>
                          </m:ctrlPr>
                        </m:accPr>
                        <m:e>
                          <m:sSub>
                            <m:sSubPr>
                              <m:ctrlPr>
                                <a:rPr lang="en-US" altLang="zh-CN" sz="2000" i="1">
                                  <a:solidFill>
                                    <a:srgbClr val="0070C0"/>
                                  </a:solidFill>
                                  <a:latin typeface="Cambria Math" panose="02040503050406030204" pitchFamily="18" charset="0"/>
                                  <a:ea typeface="微软雅黑" panose="020B0503020204020204" pitchFamily="34" charset="-122"/>
                                </a:rPr>
                              </m:ctrlPr>
                            </m:sSubPr>
                            <m:e>
                              <m:acc>
                                <m:accPr>
                                  <m:chr m:val="̂"/>
                                  <m:ctrlPr>
                                    <a:rPr lang="en-US" altLang="zh-CN" sz="2000" i="1">
                                      <a:solidFill>
                                        <a:srgbClr val="0070C0"/>
                                      </a:solidFill>
                                      <a:latin typeface="Cambria Math" panose="02040503050406030204" pitchFamily="18" charset="0"/>
                                      <a:ea typeface="微软雅黑" panose="020B0503020204020204" pitchFamily="34" charset="-122"/>
                                    </a:rPr>
                                  </m:ctrlPr>
                                </m:accPr>
                                <m:e>
                                  <m:r>
                                    <a:rPr lang="en-US" altLang="zh-CN" sz="2000" i="1">
                                      <a:solidFill>
                                        <a:srgbClr val="0070C0"/>
                                      </a:solidFill>
                                      <a:latin typeface="Cambria Math" panose="02040503050406030204" pitchFamily="18" charset="0"/>
                                      <a:ea typeface="微软雅黑" panose="020B0503020204020204" pitchFamily="34" charset="-122"/>
                                    </a:rPr>
                                    <m:t>𝑦</m:t>
                                  </m:r>
                                </m:e>
                              </m:acc>
                            </m:e>
                            <m:sub>
                              <m:r>
                                <a:rPr lang="en-US" altLang="zh-CN" sz="2000" i="1">
                                  <a:solidFill>
                                    <a:srgbClr val="0070C0"/>
                                  </a:solidFill>
                                  <a:latin typeface="Cambria Math" panose="02040503050406030204" pitchFamily="18" charset="0"/>
                                  <a:ea typeface="微软雅黑" panose="020B0503020204020204" pitchFamily="34" charset="-122"/>
                                </a:rPr>
                                <m:t>𝑥</m:t>
                              </m:r>
                              <m:r>
                                <a:rPr lang="en-US" altLang="zh-CN" sz="2000" i="1">
                                  <a:solidFill>
                                    <a:srgbClr val="0070C0"/>
                                  </a:solidFill>
                                  <a:latin typeface="Cambria Math" panose="02040503050406030204" pitchFamily="18" charset="0"/>
                                  <a:ea typeface="微软雅黑" panose="020B0503020204020204" pitchFamily="34" charset="-122"/>
                                </a:rPr>
                                <m:t>=1</m:t>
                              </m:r>
                            </m:sub>
                          </m:sSub>
                        </m:e>
                      </m:acc>
                      <m:r>
                        <a:rPr lang="en-US" altLang="zh-CN" sz="2000" i="1">
                          <a:solidFill>
                            <a:srgbClr val="0070C0"/>
                          </a:solidFill>
                          <a:latin typeface="Cambria Math" panose="02040503050406030204" pitchFamily="18" charset="0"/>
                          <a:ea typeface="微软雅黑" panose="020B0503020204020204" pitchFamily="34" charset="-122"/>
                        </a:rPr>
                        <m:t>=</m:t>
                      </m:r>
                      <m:acc>
                        <m:accPr>
                          <m:chr m:val="̅"/>
                          <m:ctrlPr>
                            <a:rPr lang="en-US" altLang="zh-CN" sz="2000" b="0" i="1" smtClean="0">
                              <a:solidFill>
                                <a:srgbClr val="0070C0"/>
                              </a:solidFill>
                              <a:latin typeface="Cambria Math" panose="02040503050406030204" pitchFamily="18" charset="0"/>
                              <a:ea typeface="微软雅黑" panose="020B0503020204020204" pitchFamily="34" charset="-122"/>
                              <a:cs typeface="+mj-cs"/>
                            </a:rPr>
                          </m:ctrlPr>
                        </m:accPr>
                        <m:e>
                          <m:acc>
                            <m:accPr>
                              <m:chr m:val="̂"/>
                              <m:ctrlPr>
                                <a:rPr lang="en-US" altLang="zh-CN" sz="2000" i="1">
                                  <a:solidFill>
                                    <a:srgbClr val="0070C0"/>
                                  </a:solidFill>
                                  <a:latin typeface="Cambria Math" panose="02040503050406030204" pitchFamily="18" charset="0"/>
                                  <a:ea typeface="微软雅黑" panose="020B0503020204020204" pitchFamily="34" charset="-122"/>
                                </a:rPr>
                              </m:ctrlPr>
                            </m:accPr>
                            <m:e>
                              <m:r>
                                <a:rPr lang="en-US" altLang="zh-CN" sz="2000" i="1">
                                  <a:solidFill>
                                    <a:srgbClr val="0070C0"/>
                                  </a:solidFill>
                                  <a:latin typeface="Cambria Math" panose="02040503050406030204" pitchFamily="18" charset="0"/>
                                  <a:ea typeface="微软雅黑" panose="020B0503020204020204" pitchFamily="34" charset="-122"/>
                                </a:rPr>
                                <m:t>𝛼</m:t>
                              </m:r>
                            </m:e>
                          </m:acc>
                          <m:r>
                            <a:rPr lang="en-US" altLang="zh-CN" sz="2000" i="1">
                              <a:solidFill>
                                <a:srgbClr val="0070C0"/>
                              </a:solidFill>
                              <a:latin typeface="Cambria Math" panose="02040503050406030204" pitchFamily="18" charset="0"/>
                              <a:ea typeface="微软雅黑" panose="020B0503020204020204" pitchFamily="34" charset="-122"/>
                            </a:rPr>
                            <m:t>+</m:t>
                          </m:r>
                          <m:acc>
                            <m:accPr>
                              <m:chr m:val="̂"/>
                              <m:ctrlPr>
                                <a:rPr lang="en-US" altLang="zh-CN" sz="2000" b="0" i="1" smtClean="0">
                                  <a:solidFill>
                                    <a:srgbClr val="0070C0"/>
                                  </a:solidFill>
                                  <a:latin typeface="Cambria Math" panose="02040503050406030204" pitchFamily="18" charset="0"/>
                                  <a:ea typeface="微软雅黑" panose="020B0503020204020204" pitchFamily="34" charset="-122"/>
                                </a:rPr>
                              </m:ctrlPr>
                            </m:accPr>
                            <m:e>
                              <m:r>
                                <a:rPr lang="en-US" altLang="zh-CN" sz="2000" b="0" i="1" smtClean="0">
                                  <a:solidFill>
                                    <a:srgbClr val="0070C0"/>
                                  </a:solidFill>
                                  <a:latin typeface="Cambria Math" panose="02040503050406030204" pitchFamily="18" charset="0"/>
                                  <a:ea typeface="微软雅黑" panose="020B0503020204020204" pitchFamily="34" charset="-122"/>
                                </a:rPr>
                                <m:t>𝛽</m:t>
                              </m:r>
                            </m:e>
                          </m:acc>
                          <m:r>
                            <a:rPr lang="en-US" altLang="zh-CN" sz="2000" b="0" i="1" smtClean="0">
                              <a:solidFill>
                                <a:srgbClr val="0070C0"/>
                              </a:solidFill>
                              <a:latin typeface="Cambria Math" panose="02040503050406030204" pitchFamily="18" charset="0"/>
                              <a:ea typeface="微软雅黑" panose="020B0503020204020204" pitchFamily="34" charset="-122"/>
                              <a:cs typeface="+mj-cs"/>
                            </a:rPr>
                            <m:t>+</m:t>
                          </m:r>
                          <m:acc>
                            <m:accPr>
                              <m:chr m:val="̂"/>
                              <m:ctrlPr>
                                <a:rPr lang="en-US" altLang="zh-CN" sz="2000" i="1">
                                  <a:solidFill>
                                    <a:srgbClr val="0070C0"/>
                                  </a:solidFill>
                                  <a:latin typeface="Cambria Math" panose="02040503050406030204" pitchFamily="18" charset="0"/>
                                  <a:ea typeface="微软雅黑" panose="020B0503020204020204" pitchFamily="34" charset="-122"/>
                                </a:rPr>
                              </m:ctrlPr>
                            </m:accPr>
                            <m:e>
                              <m:r>
                                <a:rPr lang="en-US" altLang="zh-CN" sz="2000" i="1">
                                  <a:solidFill>
                                    <a:srgbClr val="0070C0"/>
                                  </a:solidFill>
                                  <a:latin typeface="Cambria Math" panose="02040503050406030204" pitchFamily="18" charset="0"/>
                                  <a:ea typeface="微软雅黑" panose="020B0503020204020204" pitchFamily="34" charset="-122"/>
                                </a:rPr>
                                <m:t>𝛾</m:t>
                              </m:r>
                            </m:e>
                          </m:acc>
                          <m:r>
                            <a:rPr lang="en-US" altLang="zh-CN" sz="2000" i="1">
                              <a:solidFill>
                                <a:srgbClr val="0070C0"/>
                              </a:solidFill>
                              <a:latin typeface="Cambria Math" panose="02040503050406030204" pitchFamily="18" charset="0"/>
                              <a:ea typeface="微软雅黑" panose="020B0503020204020204" pitchFamily="34" charset="-122"/>
                            </a:rPr>
                            <m:t>𝑧</m:t>
                          </m:r>
                          <m:r>
                            <a:rPr lang="en-US" altLang="zh-CN" sz="2000" b="0" i="1" smtClean="0">
                              <a:solidFill>
                                <a:srgbClr val="0070C0"/>
                              </a:solidFill>
                              <a:latin typeface="Cambria Math" panose="02040503050406030204" pitchFamily="18" charset="0"/>
                              <a:ea typeface="微软雅黑" panose="020B0503020204020204" pitchFamily="34" charset="-122"/>
                            </a:rPr>
                            <m:t>+</m:t>
                          </m:r>
                          <m:acc>
                            <m:accPr>
                              <m:chr m:val="̂"/>
                              <m:ctrlPr>
                                <a:rPr lang="en-US" altLang="zh-CN" sz="2000" b="0" i="1" smtClean="0">
                                  <a:solidFill>
                                    <a:srgbClr val="0070C0"/>
                                  </a:solidFill>
                                  <a:latin typeface="Cambria Math" panose="02040503050406030204" pitchFamily="18" charset="0"/>
                                  <a:ea typeface="微软雅黑" panose="020B0503020204020204" pitchFamily="34" charset="-122"/>
                                </a:rPr>
                              </m:ctrlPr>
                            </m:accPr>
                            <m:e>
                              <m:r>
                                <a:rPr lang="en-US" altLang="zh-CN" sz="2000" b="0" i="1" smtClean="0">
                                  <a:solidFill>
                                    <a:srgbClr val="0070C0"/>
                                  </a:solidFill>
                                  <a:latin typeface="Cambria Math" panose="02040503050406030204" pitchFamily="18" charset="0"/>
                                  <a:ea typeface="微软雅黑" panose="020B0503020204020204" pitchFamily="34" charset="-122"/>
                                </a:rPr>
                                <m:t>𝛿</m:t>
                              </m:r>
                            </m:e>
                          </m:acc>
                          <m:r>
                            <a:rPr lang="en-US" altLang="zh-CN" sz="2000" b="0" i="1" smtClean="0">
                              <a:solidFill>
                                <a:srgbClr val="0070C0"/>
                              </a:solidFill>
                              <a:latin typeface="Cambria Math" panose="02040503050406030204" pitchFamily="18" charset="0"/>
                              <a:ea typeface="微软雅黑" panose="020B0503020204020204" pitchFamily="34" charset="-122"/>
                              <a:cs typeface="+mj-cs"/>
                            </a:rPr>
                            <m:t>𝑧</m:t>
                          </m:r>
                        </m:e>
                      </m:acc>
                    </m:oMath>
                  </m:oMathPara>
                </a14:m>
                <a:endParaRPr lang="en-US" altLang="zh-CN" sz="2000" dirty="0">
                  <a:solidFill>
                    <a:srgbClr val="0070C0"/>
                  </a:solidFill>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f>
                        <m:fPr>
                          <m:ctrlPr>
                            <a:rPr lang="en-US" altLang="zh-CN" sz="2000" b="0" i="1" smtClean="0">
                              <a:solidFill>
                                <a:srgbClr val="0070C0"/>
                              </a:solidFill>
                              <a:latin typeface="Cambria Math" panose="02040503050406030204" pitchFamily="18" charset="0"/>
                              <a:ea typeface="微软雅黑" panose="020B0503020204020204" pitchFamily="34" charset="-122"/>
                              <a:cs typeface="+mj-cs"/>
                            </a:rPr>
                          </m:ctrlPr>
                        </m:fPr>
                        <m:num>
                          <m:r>
                            <a:rPr lang="en-US" altLang="zh-CN" sz="2000" b="0" i="1" smtClean="0">
                              <a:solidFill>
                                <a:srgbClr val="0070C0"/>
                              </a:solidFill>
                              <a:latin typeface="Cambria Math" panose="02040503050406030204" pitchFamily="18" charset="0"/>
                              <a:ea typeface="微软雅黑" panose="020B0503020204020204" pitchFamily="34" charset="-122"/>
                              <a:cs typeface="+mj-cs"/>
                            </a:rPr>
                            <m:t>𝜕</m:t>
                          </m:r>
                          <m:r>
                            <a:rPr lang="en-US" altLang="zh-CN" sz="2000" b="0" i="1" smtClean="0">
                              <a:solidFill>
                                <a:srgbClr val="0070C0"/>
                              </a:solidFill>
                              <a:latin typeface="Cambria Math" panose="02040503050406030204" pitchFamily="18" charset="0"/>
                              <a:ea typeface="微软雅黑" panose="020B0503020204020204" pitchFamily="34" charset="-122"/>
                              <a:cs typeface="+mj-cs"/>
                            </a:rPr>
                            <m:t>𝐸</m:t>
                          </m:r>
                          <m:d>
                            <m:dPr>
                              <m:ctrlPr>
                                <a:rPr lang="en-US" altLang="zh-CN" sz="2000" b="0" i="1" smtClean="0">
                                  <a:solidFill>
                                    <a:srgbClr val="0070C0"/>
                                  </a:solidFill>
                                  <a:latin typeface="Cambria Math" panose="02040503050406030204" pitchFamily="18" charset="0"/>
                                  <a:ea typeface="微软雅黑" panose="020B0503020204020204" pitchFamily="34" charset="-122"/>
                                  <a:cs typeface="+mj-cs"/>
                                </a:rPr>
                              </m:ctrlPr>
                            </m:dPr>
                            <m:e>
                              <m:r>
                                <a:rPr lang="en-US" altLang="zh-CN" sz="2000" b="0" i="1" smtClean="0">
                                  <a:solidFill>
                                    <a:srgbClr val="0070C0"/>
                                  </a:solidFill>
                                  <a:latin typeface="Cambria Math" panose="02040503050406030204" pitchFamily="18" charset="0"/>
                                  <a:ea typeface="微软雅黑" panose="020B0503020204020204" pitchFamily="34" charset="-122"/>
                                  <a:cs typeface="+mj-cs"/>
                                </a:rPr>
                                <m:t>𝑦</m:t>
                              </m:r>
                            </m:e>
                            <m:e>
                              <m:r>
                                <a:rPr lang="en-US" altLang="zh-CN" sz="2000" b="0" i="1" smtClean="0">
                                  <a:solidFill>
                                    <a:srgbClr val="0070C0"/>
                                  </a:solidFill>
                                  <a:latin typeface="Cambria Math" panose="02040503050406030204" pitchFamily="18" charset="0"/>
                                  <a:ea typeface="微软雅黑" panose="020B0503020204020204" pitchFamily="34" charset="-122"/>
                                  <a:cs typeface="+mj-cs"/>
                                </a:rPr>
                                <m:t>𝑥</m:t>
                              </m:r>
                              <m:r>
                                <a:rPr lang="en-US" altLang="zh-CN" sz="2000" b="0" i="1" smtClean="0">
                                  <a:solidFill>
                                    <a:srgbClr val="0070C0"/>
                                  </a:solidFill>
                                  <a:latin typeface="Cambria Math" panose="02040503050406030204" pitchFamily="18" charset="0"/>
                                  <a:ea typeface="微软雅黑" panose="020B0503020204020204" pitchFamily="34" charset="-122"/>
                                  <a:cs typeface="+mj-cs"/>
                                </a:rPr>
                                <m:t>,</m:t>
                              </m:r>
                              <m:r>
                                <a:rPr lang="en-US" altLang="zh-CN" sz="2000" b="0" i="1" smtClean="0">
                                  <a:solidFill>
                                    <a:srgbClr val="0070C0"/>
                                  </a:solidFill>
                                  <a:latin typeface="Cambria Math" panose="02040503050406030204" pitchFamily="18" charset="0"/>
                                  <a:ea typeface="微软雅黑" panose="020B0503020204020204" pitchFamily="34" charset="-122"/>
                                  <a:cs typeface="+mj-cs"/>
                                </a:rPr>
                                <m:t>𝑧</m:t>
                              </m:r>
                            </m:e>
                          </m:d>
                        </m:num>
                        <m:den>
                          <m:r>
                            <a:rPr lang="en-US" altLang="zh-CN" sz="2000" b="0" i="1" smtClean="0">
                              <a:solidFill>
                                <a:srgbClr val="0070C0"/>
                              </a:solidFill>
                              <a:latin typeface="Cambria Math" panose="02040503050406030204" pitchFamily="18" charset="0"/>
                              <a:ea typeface="微软雅黑" panose="020B0503020204020204" pitchFamily="34" charset="-122"/>
                              <a:cs typeface="+mj-cs"/>
                            </a:rPr>
                            <m:t>𝜕</m:t>
                          </m:r>
                          <m:r>
                            <a:rPr lang="en-US" altLang="zh-CN" sz="2000" b="0" i="1" smtClean="0">
                              <a:solidFill>
                                <a:srgbClr val="0070C0"/>
                              </a:solidFill>
                              <a:latin typeface="Cambria Math" panose="02040503050406030204" pitchFamily="18" charset="0"/>
                              <a:ea typeface="微软雅黑" panose="020B0503020204020204" pitchFamily="34" charset="-122"/>
                              <a:cs typeface="+mj-cs"/>
                            </a:rPr>
                            <m:t>𝑥</m:t>
                          </m:r>
                        </m:den>
                      </m:f>
                      <m:r>
                        <a:rPr lang="en-US" altLang="zh-CN" sz="2000" b="0" i="1" smtClean="0">
                          <a:solidFill>
                            <a:srgbClr val="0070C0"/>
                          </a:solidFill>
                          <a:latin typeface="Cambria Math" panose="02040503050406030204" pitchFamily="18" charset="0"/>
                          <a:ea typeface="微软雅黑" panose="020B0503020204020204" pitchFamily="34" charset="-122"/>
                          <a:cs typeface="+mj-cs"/>
                        </a:rPr>
                        <m:t>=</m:t>
                      </m:r>
                      <m:acc>
                        <m:accPr>
                          <m:chr m:val="̅"/>
                          <m:ctrlPr>
                            <a:rPr lang="en-US" altLang="zh-CN" sz="2000" b="0" i="1" smtClean="0">
                              <a:solidFill>
                                <a:srgbClr val="0070C0"/>
                              </a:solidFill>
                              <a:latin typeface="Cambria Math" panose="02040503050406030204" pitchFamily="18" charset="0"/>
                              <a:ea typeface="微软雅黑" panose="020B0503020204020204" pitchFamily="34" charset="-122"/>
                              <a:cs typeface="+mj-cs"/>
                            </a:rPr>
                          </m:ctrlPr>
                        </m:accPr>
                        <m:e>
                          <m:f>
                            <m:fPr>
                              <m:ctrlPr>
                                <a:rPr lang="en-US" altLang="zh-CN" sz="2000" b="0" i="1" smtClean="0">
                                  <a:solidFill>
                                    <a:srgbClr val="0070C0"/>
                                  </a:solidFill>
                                  <a:latin typeface="Cambria Math" panose="02040503050406030204" pitchFamily="18" charset="0"/>
                                  <a:ea typeface="微软雅黑" panose="020B0503020204020204" pitchFamily="34" charset="-122"/>
                                  <a:cs typeface="+mj-cs"/>
                                </a:rPr>
                              </m:ctrlPr>
                            </m:fPr>
                            <m:num>
                              <m:r>
                                <a:rPr lang="en-US" altLang="zh-CN" sz="2000" b="0" i="1" smtClean="0">
                                  <a:solidFill>
                                    <a:srgbClr val="0070C0"/>
                                  </a:solidFill>
                                  <a:latin typeface="Cambria Math" panose="02040503050406030204" pitchFamily="18" charset="0"/>
                                  <a:ea typeface="微软雅黑" panose="020B0503020204020204" pitchFamily="34" charset="-122"/>
                                  <a:cs typeface="+mj-cs"/>
                                </a:rPr>
                                <m:t>𝜕</m:t>
                              </m:r>
                              <m:acc>
                                <m:accPr>
                                  <m:chr m:val="̂"/>
                                  <m:ctrlPr>
                                    <a:rPr lang="en-US" altLang="zh-CN" sz="2000" b="0" i="1" smtClean="0">
                                      <a:solidFill>
                                        <a:srgbClr val="0070C0"/>
                                      </a:solidFill>
                                      <a:latin typeface="Cambria Math" panose="02040503050406030204" pitchFamily="18" charset="0"/>
                                      <a:ea typeface="微软雅黑" panose="020B0503020204020204" pitchFamily="34" charset="-122"/>
                                      <a:cs typeface="+mj-cs"/>
                                    </a:rPr>
                                  </m:ctrlPr>
                                </m:accPr>
                                <m:e>
                                  <m:r>
                                    <a:rPr lang="en-US" altLang="zh-CN" sz="2000" b="0" i="1" smtClean="0">
                                      <a:solidFill>
                                        <a:srgbClr val="0070C0"/>
                                      </a:solidFill>
                                      <a:latin typeface="Cambria Math" panose="02040503050406030204" pitchFamily="18" charset="0"/>
                                      <a:ea typeface="微软雅黑" panose="020B0503020204020204" pitchFamily="34" charset="-122"/>
                                      <a:cs typeface="+mj-cs"/>
                                    </a:rPr>
                                    <m:t>𝑦</m:t>
                                  </m:r>
                                </m:e>
                              </m:acc>
                            </m:num>
                            <m:den>
                              <m:r>
                                <a:rPr lang="en-US" altLang="zh-CN" sz="2000" b="0" i="1" smtClean="0">
                                  <a:solidFill>
                                    <a:srgbClr val="0070C0"/>
                                  </a:solidFill>
                                  <a:latin typeface="Cambria Math" panose="02040503050406030204" pitchFamily="18" charset="0"/>
                                  <a:ea typeface="微软雅黑" panose="020B0503020204020204" pitchFamily="34" charset="-122"/>
                                  <a:cs typeface="+mj-cs"/>
                                </a:rPr>
                                <m:t>𝜕</m:t>
                              </m:r>
                              <m:r>
                                <a:rPr lang="en-US" altLang="zh-CN" sz="2000" b="0" i="1" smtClean="0">
                                  <a:solidFill>
                                    <a:srgbClr val="0070C0"/>
                                  </a:solidFill>
                                  <a:latin typeface="Cambria Math" panose="02040503050406030204" pitchFamily="18" charset="0"/>
                                  <a:ea typeface="微软雅黑" panose="020B0503020204020204" pitchFamily="34" charset="-122"/>
                                  <a:cs typeface="+mj-cs"/>
                                </a:rPr>
                                <m:t>𝑥</m:t>
                              </m:r>
                            </m:den>
                          </m:f>
                        </m:e>
                      </m:acc>
                      <m:r>
                        <a:rPr lang="en-US" altLang="zh-CN" sz="2000" b="0" i="1" smtClean="0">
                          <a:solidFill>
                            <a:srgbClr val="0070C0"/>
                          </a:solidFill>
                          <a:latin typeface="Cambria Math" panose="02040503050406030204" pitchFamily="18" charset="0"/>
                          <a:ea typeface="微软雅黑" panose="020B0503020204020204" pitchFamily="34" charset="-122"/>
                          <a:cs typeface="+mj-cs"/>
                        </a:rPr>
                        <m:t>=</m:t>
                      </m:r>
                      <m:acc>
                        <m:accPr>
                          <m:chr m:val="̅"/>
                          <m:ctrlPr>
                            <a:rPr lang="en-US" altLang="zh-CN" sz="2000" b="0" i="1" smtClean="0">
                              <a:solidFill>
                                <a:srgbClr val="0070C0"/>
                              </a:solidFill>
                              <a:latin typeface="Cambria Math" panose="02040503050406030204" pitchFamily="18" charset="0"/>
                              <a:ea typeface="微软雅黑" panose="020B0503020204020204" pitchFamily="34" charset="-122"/>
                              <a:cs typeface="+mj-cs"/>
                            </a:rPr>
                          </m:ctrlPr>
                        </m:accPr>
                        <m:e>
                          <m:acc>
                            <m:accPr>
                              <m:chr m:val="̂"/>
                              <m:ctrlPr>
                                <a:rPr lang="en-US" altLang="zh-CN" sz="2000" b="0" i="1" smtClean="0">
                                  <a:solidFill>
                                    <a:srgbClr val="0070C0"/>
                                  </a:solidFill>
                                  <a:latin typeface="Cambria Math" panose="02040503050406030204" pitchFamily="18" charset="0"/>
                                  <a:ea typeface="微软雅黑" panose="020B0503020204020204" pitchFamily="34" charset="-122"/>
                                  <a:cs typeface="+mj-cs"/>
                                </a:rPr>
                              </m:ctrlPr>
                            </m:accPr>
                            <m:e>
                              <m:r>
                                <a:rPr lang="en-US" altLang="zh-CN" sz="2000" b="0" i="1" smtClean="0">
                                  <a:solidFill>
                                    <a:srgbClr val="0070C0"/>
                                  </a:solidFill>
                                  <a:latin typeface="Cambria Math" panose="02040503050406030204" pitchFamily="18" charset="0"/>
                                  <a:ea typeface="微软雅黑" panose="020B0503020204020204" pitchFamily="34" charset="-122"/>
                                  <a:cs typeface="+mj-cs"/>
                                </a:rPr>
                                <m:t>𝛽</m:t>
                              </m:r>
                            </m:e>
                          </m:acc>
                          <m:r>
                            <a:rPr lang="en-US" altLang="zh-CN" sz="2000" b="0" i="1" smtClean="0">
                              <a:solidFill>
                                <a:srgbClr val="0070C0"/>
                              </a:solidFill>
                              <a:latin typeface="Cambria Math" panose="02040503050406030204" pitchFamily="18" charset="0"/>
                              <a:ea typeface="微软雅黑" panose="020B0503020204020204" pitchFamily="34" charset="-122"/>
                              <a:cs typeface="+mj-cs"/>
                            </a:rPr>
                            <m:t>+</m:t>
                          </m:r>
                          <m:acc>
                            <m:accPr>
                              <m:chr m:val="̂"/>
                              <m:ctrlPr>
                                <a:rPr lang="en-US" altLang="zh-CN" sz="2000" b="0" i="1" smtClean="0">
                                  <a:solidFill>
                                    <a:srgbClr val="0070C0"/>
                                  </a:solidFill>
                                  <a:latin typeface="Cambria Math" panose="02040503050406030204" pitchFamily="18" charset="0"/>
                                  <a:ea typeface="微软雅黑" panose="020B0503020204020204" pitchFamily="34" charset="-122"/>
                                  <a:cs typeface="+mj-cs"/>
                                </a:rPr>
                              </m:ctrlPr>
                            </m:accPr>
                            <m:e>
                              <m:r>
                                <a:rPr lang="en-US" altLang="zh-CN" sz="2000" b="0" i="1" smtClean="0">
                                  <a:solidFill>
                                    <a:srgbClr val="0070C0"/>
                                  </a:solidFill>
                                  <a:latin typeface="Cambria Math" panose="02040503050406030204" pitchFamily="18" charset="0"/>
                                  <a:ea typeface="微软雅黑" panose="020B0503020204020204" pitchFamily="34" charset="-122"/>
                                  <a:cs typeface="+mj-cs"/>
                                </a:rPr>
                                <m:t>𝛿</m:t>
                              </m:r>
                            </m:e>
                          </m:acc>
                          <m:r>
                            <a:rPr lang="en-US" altLang="zh-CN" sz="2000" b="0" i="1" smtClean="0">
                              <a:solidFill>
                                <a:srgbClr val="0070C0"/>
                              </a:solidFill>
                              <a:latin typeface="Cambria Math" panose="02040503050406030204" pitchFamily="18" charset="0"/>
                              <a:ea typeface="微软雅黑" panose="020B0503020204020204" pitchFamily="34" charset="-122"/>
                              <a:cs typeface="+mj-cs"/>
                            </a:rPr>
                            <m:t>𝑧</m:t>
                          </m:r>
                        </m:e>
                      </m:acc>
                    </m:oMath>
                  </m:oMathPara>
                </a14:m>
                <a:endParaRPr lang="en-US" altLang="zh-CN" sz="2000" b="0" dirty="0">
                  <a:solidFill>
                    <a:srgbClr val="0070C0"/>
                  </a:solidFill>
                  <a:latin typeface="微软雅黑" panose="020B0503020204020204" pitchFamily="34" charset="-122"/>
                  <a:ea typeface="微软雅黑" panose="020B0503020204020204" pitchFamily="34" charset="-122"/>
                  <a:cs typeface="+mj-cs"/>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2000" i="1">
                              <a:solidFill>
                                <a:srgbClr val="0070C0"/>
                              </a:solidFill>
                              <a:latin typeface="Cambria Math" panose="02040503050406030204" pitchFamily="18" charset="0"/>
                              <a:ea typeface="微软雅黑" panose="020B0503020204020204" pitchFamily="34" charset="-122"/>
                            </a:rPr>
                          </m:ctrlPr>
                        </m:sSubPr>
                        <m:e>
                          <m:acc>
                            <m:accPr>
                              <m:chr m:val="̂"/>
                              <m:ctrlPr>
                                <a:rPr lang="en-US" altLang="zh-CN" sz="2000" i="1">
                                  <a:solidFill>
                                    <a:srgbClr val="0070C0"/>
                                  </a:solidFill>
                                  <a:latin typeface="Cambria Math" panose="02040503050406030204" pitchFamily="18" charset="0"/>
                                  <a:ea typeface="微软雅黑" panose="020B0503020204020204" pitchFamily="34" charset="-122"/>
                                </a:rPr>
                              </m:ctrlPr>
                            </m:accPr>
                            <m:e>
                              <m:r>
                                <a:rPr lang="en-US" altLang="zh-CN" sz="2000" i="1">
                                  <a:solidFill>
                                    <a:srgbClr val="0070C0"/>
                                  </a:solidFill>
                                  <a:latin typeface="Cambria Math" panose="02040503050406030204" pitchFamily="18" charset="0"/>
                                  <a:ea typeface="微软雅黑" panose="020B0503020204020204" pitchFamily="34" charset="-122"/>
                                </a:rPr>
                                <m:t>𝑦</m:t>
                              </m:r>
                            </m:e>
                          </m:acc>
                        </m:e>
                        <m:sub>
                          <m:r>
                            <a:rPr lang="en-US" altLang="zh-CN" sz="2000" b="0" i="1" smtClean="0">
                              <a:solidFill>
                                <a:srgbClr val="0070C0"/>
                              </a:solidFill>
                              <a:latin typeface="Cambria Math" panose="02040503050406030204" pitchFamily="18" charset="0"/>
                              <a:ea typeface="微软雅黑" panose="020B0503020204020204" pitchFamily="34" charset="-122"/>
                            </a:rPr>
                            <m:t>𝑧</m:t>
                          </m:r>
                          <m:r>
                            <a:rPr lang="en-US" altLang="zh-CN" sz="2000" b="0" i="1" smtClean="0">
                              <a:solidFill>
                                <a:srgbClr val="0070C0"/>
                              </a:solidFill>
                              <a:latin typeface="Cambria Math" panose="02040503050406030204" pitchFamily="18" charset="0"/>
                              <a:ea typeface="微软雅黑" panose="020B0503020204020204" pitchFamily="34" charset="-122"/>
                            </a:rPr>
                            <m:t>=50</m:t>
                          </m:r>
                        </m:sub>
                      </m:sSub>
                      <m:r>
                        <a:rPr lang="en-US" altLang="zh-CN" sz="2000" i="1">
                          <a:solidFill>
                            <a:srgbClr val="0070C0"/>
                          </a:solidFill>
                          <a:latin typeface="Cambria Math" panose="02040503050406030204" pitchFamily="18" charset="0"/>
                          <a:ea typeface="微软雅黑" panose="020B0503020204020204" pitchFamily="34" charset="-122"/>
                        </a:rPr>
                        <m:t>=</m:t>
                      </m:r>
                      <m:acc>
                        <m:accPr>
                          <m:chr m:val="̅"/>
                          <m:ctrlPr>
                            <a:rPr lang="en-US" altLang="zh-CN" sz="2000" b="0" i="1" smtClean="0">
                              <a:solidFill>
                                <a:srgbClr val="0070C0"/>
                              </a:solidFill>
                              <a:latin typeface="Cambria Math" panose="02040503050406030204" pitchFamily="18" charset="0"/>
                              <a:ea typeface="微软雅黑" panose="020B0503020204020204" pitchFamily="34" charset="-122"/>
                            </a:rPr>
                          </m:ctrlPr>
                        </m:accPr>
                        <m:e>
                          <m:acc>
                            <m:accPr>
                              <m:chr m:val="̂"/>
                              <m:ctrlPr>
                                <a:rPr lang="en-US" altLang="zh-CN" sz="2000" i="1">
                                  <a:solidFill>
                                    <a:srgbClr val="0070C0"/>
                                  </a:solidFill>
                                  <a:latin typeface="Cambria Math" panose="02040503050406030204" pitchFamily="18" charset="0"/>
                                  <a:ea typeface="微软雅黑" panose="020B0503020204020204" pitchFamily="34" charset="-122"/>
                                </a:rPr>
                              </m:ctrlPr>
                            </m:accPr>
                            <m:e>
                              <m:r>
                                <a:rPr lang="en-US" altLang="zh-CN" sz="2000" i="1">
                                  <a:solidFill>
                                    <a:srgbClr val="0070C0"/>
                                  </a:solidFill>
                                  <a:latin typeface="Cambria Math" panose="02040503050406030204" pitchFamily="18" charset="0"/>
                                  <a:ea typeface="微软雅黑" panose="020B0503020204020204" pitchFamily="34" charset="-122"/>
                                </a:rPr>
                                <m:t>𝛼</m:t>
                              </m:r>
                            </m:e>
                          </m:acc>
                          <m:r>
                            <a:rPr lang="en-US" altLang="zh-CN" sz="2000" i="1">
                              <a:solidFill>
                                <a:srgbClr val="0070C0"/>
                              </a:solidFill>
                              <a:latin typeface="Cambria Math" panose="02040503050406030204" pitchFamily="18" charset="0"/>
                              <a:ea typeface="微软雅黑" panose="020B0503020204020204" pitchFamily="34" charset="-122"/>
                            </a:rPr>
                            <m:t>+</m:t>
                          </m:r>
                          <m:acc>
                            <m:accPr>
                              <m:chr m:val="̂"/>
                              <m:ctrlPr>
                                <a:rPr lang="en-US" altLang="zh-CN" sz="2000" i="1">
                                  <a:solidFill>
                                    <a:srgbClr val="0070C0"/>
                                  </a:solidFill>
                                  <a:latin typeface="Cambria Math" panose="02040503050406030204" pitchFamily="18" charset="0"/>
                                  <a:ea typeface="微软雅黑" panose="020B0503020204020204" pitchFamily="34" charset="-122"/>
                                </a:rPr>
                              </m:ctrlPr>
                            </m:accPr>
                            <m:e>
                              <m:r>
                                <a:rPr lang="en-US" altLang="zh-CN" sz="2000" i="1">
                                  <a:solidFill>
                                    <a:srgbClr val="0070C0"/>
                                  </a:solidFill>
                                  <a:latin typeface="Cambria Math" panose="02040503050406030204" pitchFamily="18" charset="0"/>
                                  <a:ea typeface="微软雅黑" panose="020B0503020204020204" pitchFamily="34" charset="-122"/>
                                </a:rPr>
                                <m:t>𝛽</m:t>
                              </m:r>
                            </m:e>
                          </m:acc>
                          <m:r>
                            <a:rPr lang="en-US" altLang="zh-CN" sz="2000" b="0" i="1" smtClean="0">
                              <a:solidFill>
                                <a:srgbClr val="0070C0"/>
                              </a:solidFill>
                              <a:latin typeface="Cambria Math" panose="02040503050406030204" pitchFamily="18" charset="0"/>
                              <a:ea typeface="微软雅黑" panose="020B0503020204020204" pitchFamily="34" charset="-122"/>
                            </a:rPr>
                            <m:t>𝑥</m:t>
                          </m:r>
                          <m:r>
                            <a:rPr lang="en-US" altLang="zh-CN" sz="2000" i="1">
                              <a:solidFill>
                                <a:srgbClr val="0070C0"/>
                              </a:solidFill>
                              <a:latin typeface="Cambria Math" panose="02040503050406030204" pitchFamily="18" charset="0"/>
                              <a:ea typeface="微软雅黑" panose="020B0503020204020204" pitchFamily="34" charset="-122"/>
                            </a:rPr>
                            <m:t>+</m:t>
                          </m:r>
                          <m:acc>
                            <m:accPr>
                              <m:chr m:val="̂"/>
                              <m:ctrlPr>
                                <a:rPr lang="en-US" altLang="zh-CN" sz="2000" i="1">
                                  <a:solidFill>
                                    <a:srgbClr val="0070C0"/>
                                  </a:solidFill>
                                  <a:latin typeface="Cambria Math" panose="02040503050406030204" pitchFamily="18" charset="0"/>
                                  <a:ea typeface="微软雅黑" panose="020B0503020204020204" pitchFamily="34" charset="-122"/>
                                </a:rPr>
                              </m:ctrlPr>
                            </m:accPr>
                            <m:e>
                              <m:r>
                                <a:rPr lang="en-US" altLang="zh-CN" sz="2000" i="1">
                                  <a:solidFill>
                                    <a:srgbClr val="0070C0"/>
                                  </a:solidFill>
                                  <a:latin typeface="Cambria Math" panose="02040503050406030204" pitchFamily="18" charset="0"/>
                                  <a:ea typeface="微软雅黑" panose="020B0503020204020204" pitchFamily="34" charset="-122"/>
                                </a:rPr>
                                <m:t>𝛾</m:t>
                              </m:r>
                            </m:e>
                          </m:acc>
                          <m:r>
                            <a:rPr lang="en-US" altLang="zh-CN" sz="2000" b="0" i="1" smtClean="0">
                              <a:solidFill>
                                <a:srgbClr val="0070C0"/>
                              </a:solidFill>
                              <a:latin typeface="Cambria Math" panose="02040503050406030204" pitchFamily="18" charset="0"/>
                              <a:ea typeface="微软雅黑" panose="020B0503020204020204" pitchFamily="34" charset="-122"/>
                            </a:rPr>
                            <m:t>×50</m:t>
                          </m:r>
                          <m:r>
                            <a:rPr lang="en-US" altLang="zh-CN" sz="2000" i="1">
                              <a:solidFill>
                                <a:srgbClr val="0070C0"/>
                              </a:solidFill>
                              <a:latin typeface="Cambria Math" panose="02040503050406030204" pitchFamily="18" charset="0"/>
                              <a:ea typeface="微软雅黑" panose="020B0503020204020204" pitchFamily="34" charset="-122"/>
                            </a:rPr>
                            <m:t>+</m:t>
                          </m:r>
                          <m:acc>
                            <m:accPr>
                              <m:chr m:val="̂"/>
                              <m:ctrlPr>
                                <a:rPr lang="en-US" altLang="zh-CN" sz="2000" i="1">
                                  <a:solidFill>
                                    <a:srgbClr val="0070C0"/>
                                  </a:solidFill>
                                  <a:latin typeface="Cambria Math" panose="02040503050406030204" pitchFamily="18" charset="0"/>
                                  <a:ea typeface="微软雅黑" panose="020B0503020204020204" pitchFamily="34" charset="-122"/>
                                </a:rPr>
                              </m:ctrlPr>
                            </m:accPr>
                            <m:e>
                              <m:r>
                                <a:rPr lang="en-US" altLang="zh-CN" sz="2000" i="1">
                                  <a:solidFill>
                                    <a:srgbClr val="0070C0"/>
                                  </a:solidFill>
                                  <a:latin typeface="Cambria Math" panose="02040503050406030204" pitchFamily="18" charset="0"/>
                                  <a:ea typeface="微软雅黑" panose="020B0503020204020204" pitchFamily="34" charset="-122"/>
                                </a:rPr>
                                <m:t>𝛿</m:t>
                              </m:r>
                            </m:e>
                          </m:acc>
                          <m:r>
                            <a:rPr lang="en-US" altLang="zh-CN" sz="2000" b="0" i="1" smtClean="0">
                              <a:solidFill>
                                <a:srgbClr val="0070C0"/>
                              </a:solidFill>
                              <a:latin typeface="Cambria Math" panose="02040503050406030204" pitchFamily="18" charset="0"/>
                              <a:ea typeface="微软雅黑" panose="020B0503020204020204" pitchFamily="34" charset="-122"/>
                            </a:rPr>
                            <m:t>𝑥</m:t>
                          </m:r>
                          <m:r>
                            <a:rPr lang="en-US" altLang="zh-CN" sz="2000" b="0" i="1" smtClean="0">
                              <a:solidFill>
                                <a:srgbClr val="0070C0"/>
                              </a:solidFill>
                              <a:latin typeface="Cambria Math" panose="02040503050406030204" pitchFamily="18" charset="0"/>
                              <a:ea typeface="微软雅黑" panose="020B0503020204020204" pitchFamily="34" charset="-122"/>
                            </a:rPr>
                            <m:t>×50</m:t>
                          </m:r>
                        </m:e>
                      </m:acc>
                    </m:oMath>
                  </m:oMathPara>
                </a14:m>
                <a:endParaRPr lang="en-US" altLang="zh-CN" sz="2000" b="0" dirty="0">
                  <a:solidFill>
                    <a:srgbClr val="0070C0"/>
                  </a:solidFill>
                  <a:latin typeface="微软雅黑" panose="020B0503020204020204" pitchFamily="34" charset="-122"/>
                  <a:ea typeface="微软雅黑" panose="020B0503020204020204" pitchFamily="34" charset="-122"/>
                  <a:cs typeface="+mj-cs"/>
                </a:endParaRPr>
              </a:p>
            </p:txBody>
          </p:sp>
        </mc:Choice>
        <mc:Fallback xmlns="">
          <p:sp>
            <p:nvSpPr>
              <p:cNvPr id="5" name="文本框 1"/>
              <p:cNvSpPr txBox="1">
                <a:spLocks noRot="1" noChangeAspect="1" noMove="1" noResize="1" noEditPoints="1" noAdjustHandles="1" noChangeArrowheads="1" noChangeShapeType="1" noTextEdit="1"/>
              </p:cNvSpPr>
              <p:nvPr/>
            </p:nvSpPr>
            <p:spPr>
              <a:xfrm>
                <a:off x="181155" y="951312"/>
                <a:ext cx="4390845" cy="4591513"/>
              </a:xfrm>
              <a:prstGeom prst="rect">
                <a:avLst/>
              </a:prstGeom>
              <a:blipFill rotWithShape="0">
                <a:blip r:embed="rId2"/>
                <a:stretch>
                  <a:fillRect/>
                </a:stretch>
              </a:blipFill>
            </p:spPr>
            <p:txBody>
              <a:bodyPr/>
              <a:lstStyle/>
              <a:p>
                <a:r>
                  <a:rPr lang="zh-CN" altLang="en-US">
                    <a:noFill/>
                  </a:rPr>
                  <a:t> </a:t>
                </a:r>
                <a:endParaRPr lang="zh-CN" altLang="en-US">
                  <a:noFill/>
                </a:endParaRPr>
              </a:p>
            </p:txBody>
          </p:sp>
        </mc:Fallback>
      </mc:AlternateContent>
      <p:sp>
        <p:nvSpPr>
          <p:cNvPr id="6" name="矩形 5"/>
          <p:cNvSpPr/>
          <p:nvPr/>
        </p:nvSpPr>
        <p:spPr>
          <a:xfrm>
            <a:off x="4770409" y="700885"/>
            <a:ext cx="4572000" cy="6001643"/>
          </a:xfrm>
          <a:prstGeom prst="rect">
            <a:avLst/>
          </a:prstGeom>
          <a:solidFill>
            <a:schemeClr val="accent6">
              <a:lumMod val="40000"/>
              <a:lumOff val="60000"/>
            </a:schemeClr>
          </a:solidFill>
        </p:spPr>
        <p:txBody>
          <a:bodyPr>
            <a:spAutoFit/>
          </a:bodyPr>
          <a:lstStyle/>
          <a:p>
            <a:r>
              <a:rPr lang="en-US" altLang="zh-CN" sz="1600" dirty="0"/>
              <a:t>use https://www.stata-press.com/data/r16/margex,clear</a:t>
            </a:r>
          </a:p>
          <a:p>
            <a:r>
              <a:rPr lang="en-US" altLang="zh-CN" sz="1600" dirty="0"/>
              <a:t>save </a:t>
            </a:r>
            <a:r>
              <a:rPr lang="en-US" altLang="zh-CN" sz="1600" dirty="0" err="1"/>
              <a:t>temp,replace</a:t>
            </a:r>
            <a:endParaRPr lang="en-US" altLang="zh-CN" sz="1600" dirty="0"/>
          </a:p>
          <a:p>
            <a:r>
              <a:rPr lang="en-US" altLang="zh-CN" sz="1600" dirty="0"/>
              <a:t>regress y </a:t>
            </a:r>
            <a:r>
              <a:rPr lang="en-US" altLang="zh-CN" sz="1600" dirty="0" err="1"/>
              <a:t>i.sex</a:t>
            </a:r>
            <a:r>
              <a:rPr lang="en-US" altLang="zh-CN" sz="1600" dirty="0"/>
              <a:t>##</a:t>
            </a:r>
            <a:r>
              <a:rPr lang="en-US" altLang="zh-CN" sz="1600" dirty="0" err="1"/>
              <a:t>c.age</a:t>
            </a:r>
            <a:endParaRPr lang="en-US" altLang="zh-CN" sz="1600" dirty="0"/>
          </a:p>
          <a:p>
            <a:r>
              <a:rPr lang="en-US" altLang="zh-CN" sz="1600" dirty="0">
                <a:solidFill>
                  <a:srgbClr val="FF0000"/>
                </a:solidFill>
              </a:rPr>
              <a:t>margins ,</a:t>
            </a:r>
            <a:r>
              <a:rPr lang="en-US" altLang="zh-CN" sz="1600" dirty="0" err="1">
                <a:solidFill>
                  <a:srgbClr val="FF0000"/>
                </a:solidFill>
              </a:rPr>
              <a:t>atmean</a:t>
            </a:r>
            <a:r>
              <a:rPr lang="en-US" altLang="zh-CN" sz="1600" dirty="0">
                <a:solidFill>
                  <a:srgbClr val="FF0000"/>
                </a:solidFill>
              </a:rPr>
              <a:t> //</a:t>
            </a:r>
            <a:r>
              <a:rPr lang="zh-CN" altLang="en-US" sz="1600" dirty="0">
                <a:solidFill>
                  <a:srgbClr val="FF0000"/>
                </a:solidFill>
              </a:rPr>
              <a:t>先对所有自变量求均值再代入</a:t>
            </a:r>
            <a:endParaRPr lang="en-US" altLang="zh-CN" sz="1600" dirty="0">
              <a:solidFill>
                <a:srgbClr val="FF0000"/>
              </a:solidFill>
            </a:endParaRPr>
          </a:p>
          <a:p>
            <a:r>
              <a:rPr lang="en-US" altLang="zh-CN" sz="1600" dirty="0"/>
              <a:t>di _b[_cons]+_b[1.sex]*0.5006667+_b[age]*39.799 +_b[1.sex#c.age]*0.5006667*39.799   //69.77493</a:t>
            </a:r>
          </a:p>
          <a:p>
            <a:r>
              <a:rPr lang="en-US" altLang="zh-CN" sz="1600" dirty="0">
                <a:solidFill>
                  <a:srgbClr val="FF0000"/>
                </a:solidFill>
              </a:rPr>
              <a:t>margins   //</a:t>
            </a:r>
            <a:r>
              <a:rPr lang="zh-CN" altLang="en-US" sz="1600" dirty="0">
                <a:solidFill>
                  <a:srgbClr val="FF0000"/>
                </a:solidFill>
              </a:rPr>
              <a:t>先求出每个样本</a:t>
            </a:r>
            <a:r>
              <a:rPr lang="en-US" altLang="zh-CN" sz="1600" dirty="0">
                <a:solidFill>
                  <a:srgbClr val="FF0000"/>
                </a:solidFill>
              </a:rPr>
              <a:t>y</a:t>
            </a:r>
            <a:r>
              <a:rPr lang="zh-CN" altLang="en-US" sz="1600" dirty="0">
                <a:solidFill>
                  <a:srgbClr val="FF0000"/>
                </a:solidFill>
              </a:rPr>
              <a:t>的预测值再求均值</a:t>
            </a:r>
          </a:p>
          <a:p>
            <a:r>
              <a:rPr lang="en-US" altLang="zh-CN" sz="1600" dirty="0"/>
              <a:t>predict </a:t>
            </a:r>
            <a:r>
              <a:rPr lang="en-US" altLang="zh-CN" sz="1600" dirty="0" err="1"/>
              <a:t>yh</a:t>
            </a:r>
            <a:r>
              <a:rPr lang="en-US" altLang="zh-CN" sz="1600" dirty="0"/>
              <a:t>  //y</a:t>
            </a:r>
            <a:r>
              <a:rPr lang="zh-CN" altLang="en-US" sz="1600" dirty="0"/>
              <a:t>的预测值</a:t>
            </a:r>
          </a:p>
          <a:p>
            <a:r>
              <a:rPr lang="en-US" altLang="zh-CN" sz="1600" dirty="0" err="1"/>
              <a:t>su</a:t>
            </a:r>
            <a:r>
              <a:rPr lang="en-US" altLang="zh-CN" sz="1600" dirty="0"/>
              <a:t> </a:t>
            </a:r>
            <a:r>
              <a:rPr lang="en-US" altLang="zh-CN" sz="1600" dirty="0" err="1"/>
              <a:t>yh</a:t>
            </a:r>
            <a:r>
              <a:rPr lang="en-US" altLang="zh-CN" sz="1600" dirty="0"/>
              <a:t>      //</a:t>
            </a:r>
            <a:r>
              <a:rPr lang="zh-CN" altLang="en-US" sz="1600" dirty="0"/>
              <a:t>与</a:t>
            </a:r>
            <a:r>
              <a:rPr lang="en-US" altLang="zh-CN" sz="1600" dirty="0"/>
              <a:t>margins</a:t>
            </a:r>
            <a:r>
              <a:rPr lang="zh-CN" altLang="en-US" sz="1600" dirty="0"/>
              <a:t>结果相同</a:t>
            </a:r>
            <a:r>
              <a:rPr lang="en-US" altLang="zh-CN" sz="1600" dirty="0"/>
              <a:t>= 69.73357</a:t>
            </a:r>
            <a:endParaRPr lang="zh-CN" altLang="en-US" sz="1600" dirty="0"/>
          </a:p>
          <a:p>
            <a:r>
              <a:rPr lang="en-US" altLang="zh-CN" sz="1600" dirty="0">
                <a:solidFill>
                  <a:srgbClr val="FF0000"/>
                </a:solidFill>
              </a:rPr>
              <a:t>margins sex  //sex=0</a:t>
            </a:r>
            <a:r>
              <a:rPr lang="zh-CN" altLang="en-US" sz="1600" dirty="0">
                <a:solidFill>
                  <a:srgbClr val="FF0000"/>
                </a:solidFill>
              </a:rPr>
              <a:t>或</a:t>
            </a:r>
            <a:r>
              <a:rPr lang="en-US" altLang="zh-CN" sz="1600" dirty="0">
                <a:solidFill>
                  <a:srgbClr val="FF0000"/>
                </a:solidFill>
              </a:rPr>
              <a:t>sex=1</a:t>
            </a:r>
            <a:r>
              <a:rPr lang="zh-CN" altLang="en-US" sz="1600" dirty="0">
                <a:solidFill>
                  <a:srgbClr val="FF0000"/>
                </a:solidFill>
              </a:rPr>
              <a:t>时</a:t>
            </a:r>
            <a:r>
              <a:rPr lang="en-US" altLang="zh-CN" sz="1600" dirty="0">
                <a:solidFill>
                  <a:srgbClr val="FF0000"/>
                </a:solidFill>
              </a:rPr>
              <a:t>y</a:t>
            </a:r>
            <a:r>
              <a:rPr lang="zh-CN" altLang="en-US" sz="1600" dirty="0">
                <a:solidFill>
                  <a:srgbClr val="FF0000"/>
                </a:solidFill>
              </a:rPr>
              <a:t>的预测值的均值</a:t>
            </a:r>
          </a:p>
          <a:p>
            <a:r>
              <a:rPr lang="en-US" altLang="zh-CN" sz="1600" dirty="0"/>
              <a:t>replace sex=0</a:t>
            </a:r>
          </a:p>
          <a:p>
            <a:r>
              <a:rPr lang="en-US" altLang="zh-CN" sz="1600" dirty="0"/>
              <a:t>predict yh1   //</a:t>
            </a:r>
            <a:r>
              <a:rPr lang="zh-CN" altLang="en-US" sz="1600" dirty="0"/>
              <a:t>设定</a:t>
            </a:r>
            <a:r>
              <a:rPr lang="en-US" altLang="zh-CN" sz="1600" dirty="0"/>
              <a:t>sex=0</a:t>
            </a:r>
            <a:r>
              <a:rPr lang="zh-CN" altLang="en-US" sz="1600" dirty="0"/>
              <a:t>时</a:t>
            </a:r>
            <a:r>
              <a:rPr lang="en-US" altLang="zh-CN" sz="1600" dirty="0"/>
              <a:t>y</a:t>
            </a:r>
            <a:r>
              <a:rPr lang="zh-CN" altLang="en-US" sz="1600" dirty="0"/>
              <a:t>的预测值</a:t>
            </a:r>
          </a:p>
          <a:p>
            <a:r>
              <a:rPr lang="en-US" altLang="zh-CN" sz="1600" dirty="0"/>
              <a:t>g yhm1=_b[_cons]+_b[age]*age   //62.75002 </a:t>
            </a:r>
          </a:p>
          <a:p>
            <a:r>
              <a:rPr lang="en-US" altLang="zh-CN" sz="1600" dirty="0" err="1">
                <a:solidFill>
                  <a:srgbClr val="FF0000"/>
                </a:solidFill>
              </a:rPr>
              <a:t>margins,dydx</a:t>
            </a:r>
            <a:r>
              <a:rPr lang="en-US" altLang="zh-CN" sz="1600" dirty="0">
                <a:solidFill>
                  <a:srgbClr val="FF0000"/>
                </a:solidFill>
              </a:rPr>
              <a:t>(sex)  //</a:t>
            </a:r>
            <a:r>
              <a:rPr lang="zh-CN" altLang="en-US" sz="1600" dirty="0">
                <a:solidFill>
                  <a:srgbClr val="FF0000"/>
                </a:solidFill>
              </a:rPr>
              <a:t>求边际效果</a:t>
            </a:r>
            <a:r>
              <a:rPr lang="en-US" altLang="zh-CN" sz="1600" dirty="0">
                <a:solidFill>
                  <a:srgbClr val="FF0000"/>
                </a:solidFill>
              </a:rPr>
              <a:t>14.03112 </a:t>
            </a:r>
            <a:endParaRPr lang="zh-CN" altLang="en-US" sz="1600" dirty="0">
              <a:solidFill>
                <a:srgbClr val="FF0000"/>
              </a:solidFill>
            </a:endParaRPr>
          </a:p>
          <a:p>
            <a:r>
              <a:rPr lang="en-US" altLang="zh-CN" sz="1600" dirty="0"/>
              <a:t>g yh3=_b[1.sex]+_b[1.sex#c.age]*age</a:t>
            </a:r>
          </a:p>
          <a:p>
            <a:r>
              <a:rPr lang="en-US" altLang="zh-CN" sz="1600" dirty="0" err="1"/>
              <a:t>su</a:t>
            </a:r>
            <a:r>
              <a:rPr lang="en-US" altLang="zh-CN" sz="1600" dirty="0"/>
              <a:t> yh3</a:t>
            </a:r>
          </a:p>
          <a:p>
            <a:endParaRPr lang="en-US" altLang="zh-CN" sz="1600" dirty="0"/>
          </a:p>
          <a:p>
            <a:r>
              <a:rPr lang="en-US" altLang="zh-CN" sz="1600" dirty="0"/>
              <a:t>use </a:t>
            </a:r>
            <a:r>
              <a:rPr lang="en-US" altLang="zh-CN" sz="1600" dirty="0" err="1"/>
              <a:t>temp,clear</a:t>
            </a:r>
            <a:endParaRPr lang="en-US" altLang="zh-CN" sz="1600" dirty="0"/>
          </a:p>
          <a:p>
            <a:r>
              <a:rPr lang="en-US" altLang="zh-CN" sz="1600" dirty="0"/>
              <a:t>regress y </a:t>
            </a:r>
            <a:r>
              <a:rPr lang="en-US" altLang="zh-CN" sz="1600" dirty="0" err="1"/>
              <a:t>i.sex</a:t>
            </a:r>
            <a:r>
              <a:rPr lang="en-US" altLang="zh-CN" sz="1600" dirty="0"/>
              <a:t>##</a:t>
            </a:r>
            <a:r>
              <a:rPr lang="en-US" altLang="zh-CN" sz="1600" dirty="0" err="1"/>
              <a:t>c.age</a:t>
            </a:r>
            <a:endParaRPr lang="en-US" altLang="zh-CN" sz="1600" dirty="0"/>
          </a:p>
          <a:p>
            <a:r>
              <a:rPr lang="en-US" altLang="zh-CN" sz="1600" dirty="0" err="1">
                <a:solidFill>
                  <a:srgbClr val="FF0000"/>
                </a:solidFill>
              </a:rPr>
              <a:t>margins,at</a:t>
            </a:r>
            <a:r>
              <a:rPr lang="en-US" altLang="zh-CN" sz="1600" dirty="0">
                <a:solidFill>
                  <a:srgbClr val="FF0000"/>
                </a:solidFill>
              </a:rPr>
              <a:t>(age=50)   // 64.63177</a:t>
            </a:r>
          </a:p>
          <a:p>
            <a:r>
              <a:rPr lang="en-US" altLang="zh-CN" sz="1600" dirty="0"/>
              <a:t>replace age=50</a:t>
            </a:r>
          </a:p>
          <a:p>
            <a:r>
              <a:rPr lang="en-US" altLang="zh-CN" sz="1600" dirty="0"/>
              <a:t>predict hy4</a:t>
            </a:r>
          </a:p>
          <a:p>
            <a:r>
              <a:rPr lang="en-US" altLang="zh-CN" sz="1600" dirty="0" err="1"/>
              <a:t>su</a:t>
            </a:r>
            <a:r>
              <a:rPr lang="en-US" altLang="zh-CN" sz="1600" dirty="0"/>
              <a:t> hy4</a:t>
            </a:r>
          </a:p>
        </p:txBody>
      </p:sp>
      <p:cxnSp>
        <p:nvCxnSpPr>
          <p:cNvPr id="7" name="直接箭头连接符 6"/>
          <p:cNvCxnSpPr/>
          <p:nvPr/>
        </p:nvCxnSpPr>
        <p:spPr>
          <a:xfrm flipH="1" flipV="1">
            <a:off x="4390845" y="5193102"/>
            <a:ext cx="379564" cy="448573"/>
          </a:xfrm>
          <a:prstGeom prst="straightConnector1">
            <a:avLst/>
          </a:prstGeom>
          <a:ln w="412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H="1">
            <a:off x="4045789" y="1884733"/>
            <a:ext cx="750500" cy="259622"/>
          </a:xfrm>
          <a:prstGeom prst="straightConnector1">
            <a:avLst/>
          </a:prstGeom>
          <a:ln w="412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a:off x="3856008" y="2599409"/>
            <a:ext cx="914402" cy="128418"/>
          </a:xfrm>
          <a:prstGeom prst="straightConnector1">
            <a:avLst/>
          </a:prstGeom>
          <a:ln w="412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a:off x="3856008" y="3358796"/>
            <a:ext cx="940281" cy="241761"/>
          </a:xfrm>
          <a:prstGeom prst="straightConnector1">
            <a:avLst/>
          </a:prstGeom>
          <a:ln w="412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a:off x="3907766" y="4359944"/>
            <a:ext cx="862643" cy="118482"/>
          </a:xfrm>
          <a:prstGeom prst="straightConnector1">
            <a:avLst/>
          </a:prstGeom>
          <a:ln w="412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188E5CE-F230-4BD1-940F-85FCBCA58052}" type="datetime1">
              <a:rPr lang="zh-CN" altLang="en-US" smtClean="0"/>
              <a:t>2021/3/2</a:t>
            </a:fld>
            <a:endParaRPr lang="zh-CN" altLang="en-US"/>
          </a:p>
        </p:txBody>
      </p:sp>
      <p:sp>
        <p:nvSpPr>
          <p:cNvPr id="3" name="页脚占位符 2"/>
          <p:cNvSpPr>
            <a:spLocks noGrp="1"/>
          </p:cNvSpPr>
          <p:nvPr>
            <p:ph type="ftr" sz="quarter" idx="11"/>
          </p:nvPr>
        </p:nvSpPr>
        <p:spPr/>
        <p:txBody>
          <a:bodyPr/>
          <a:lstStyle/>
          <a:p>
            <a:r>
              <a:rPr lang="zh-CN" altLang="en-US"/>
              <a:t>中国人民大学，陈传波</a:t>
            </a:r>
          </a:p>
        </p:txBody>
      </p:sp>
      <p:sp>
        <p:nvSpPr>
          <p:cNvPr id="4" name="矩形 3"/>
          <p:cNvSpPr/>
          <p:nvPr/>
        </p:nvSpPr>
        <p:spPr>
          <a:xfrm>
            <a:off x="-1" y="140199"/>
            <a:ext cx="4873925" cy="646331"/>
          </a:xfrm>
          <a:prstGeom prst="rect">
            <a:avLst/>
          </a:prstGeom>
        </p:spPr>
        <p:txBody>
          <a:bodyPr wrap="square">
            <a:spAutoFit/>
          </a:bodyPr>
          <a:lstStyle/>
          <a:p>
            <a:pPr algn="ctr"/>
            <a:r>
              <a:rPr lang="en-US" altLang="zh-CN" sz="3600" dirty="0">
                <a:latin typeface="微软雅黑" panose="020B0503020204020204" pitchFamily="34" charset="-122"/>
                <a:ea typeface="微软雅黑" panose="020B0503020204020204" pitchFamily="34" charset="-122"/>
              </a:rPr>
              <a:t>margins</a:t>
            </a:r>
            <a:r>
              <a:rPr lang="zh-CN" altLang="en-US" sz="3600" dirty="0">
                <a:latin typeface="微软雅黑" panose="020B0503020204020204" pitchFamily="34" charset="-122"/>
                <a:ea typeface="微软雅黑" panose="020B0503020204020204" pitchFamily="34" charset="-122"/>
              </a:rPr>
              <a:t>与</a:t>
            </a:r>
            <a:r>
              <a:rPr lang="en-US" altLang="zh-CN" sz="3600" dirty="0">
                <a:latin typeface="微软雅黑" panose="020B0503020204020204" pitchFamily="34" charset="-122"/>
                <a:ea typeface="微软雅黑" panose="020B0503020204020204" pitchFamily="34" charset="-122"/>
              </a:rPr>
              <a:t>predict</a:t>
            </a:r>
            <a:endParaRPr lang="zh-CN" altLang="en-US" sz="36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 name="文本框 1"/>
              <p:cNvSpPr txBox="1"/>
              <p:nvPr/>
            </p:nvSpPr>
            <p:spPr>
              <a:xfrm>
                <a:off x="181155" y="951312"/>
                <a:ext cx="4390845" cy="4591513"/>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sz="2000" b="0" i="1" smtClean="0">
                          <a:solidFill>
                            <a:srgbClr val="0070C0"/>
                          </a:solidFill>
                          <a:latin typeface="Cambria Math" panose="02040503050406030204" pitchFamily="18" charset="0"/>
                          <a:ea typeface="微软雅黑" panose="020B0503020204020204" pitchFamily="34" charset="-122"/>
                        </a:rPr>
                        <m:t>𝑦</m:t>
                      </m:r>
                      <m:r>
                        <a:rPr lang="en-US" altLang="zh-CN" sz="2000" b="0" i="1" smtClean="0">
                          <a:solidFill>
                            <a:srgbClr val="0070C0"/>
                          </a:solidFill>
                          <a:latin typeface="Cambria Math" panose="02040503050406030204" pitchFamily="18" charset="0"/>
                          <a:ea typeface="微软雅黑" panose="020B0503020204020204" pitchFamily="34" charset="-122"/>
                        </a:rPr>
                        <m:t>=</m:t>
                      </m:r>
                      <m:r>
                        <a:rPr lang="en-US" altLang="zh-CN" sz="2000" b="0" i="1" smtClean="0">
                          <a:solidFill>
                            <a:srgbClr val="0070C0"/>
                          </a:solidFill>
                          <a:latin typeface="Cambria Math" panose="02040503050406030204" pitchFamily="18" charset="0"/>
                          <a:ea typeface="微软雅黑" panose="020B0503020204020204" pitchFamily="34" charset="-122"/>
                        </a:rPr>
                        <m:t>𝛼</m:t>
                      </m:r>
                      <m:r>
                        <a:rPr lang="en-US" altLang="zh-CN" sz="2000" b="0" i="1" smtClean="0">
                          <a:solidFill>
                            <a:srgbClr val="0070C0"/>
                          </a:solidFill>
                          <a:latin typeface="Cambria Math" panose="02040503050406030204" pitchFamily="18" charset="0"/>
                          <a:ea typeface="微软雅黑" panose="020B0503020204020204" pitchFamily="34" charset="-122"/>
                        </a:rPr>
                        <m:t>+</m:t>
                      </m:r>
                      <m:r>
                        <a:rPr lang="en-US" altLang="zh-CN" sz="2000" b="0" i="1" smtClean="0">
                          <a:solidFill>
                            <a:srgbClr val="0070C0"/>
                          </a:solidFill>
                          <a:latin typeface="Cambria Math" panose="02040503050406030204" pitchFamily="18" charset="0"/>
                          <a:ea typeface="微软雅黑" panose="020B0503020204020204" pitchFamily="34" charset="-122"/>
                        </a:rPr>
                        <m:t>𝛽</m:t>
                      </m:r>
                      <m:r>
                        <a:rPr lang="en-US" altLang="zh-CN" sz="2000" b="0" i="1" smtClean="0">
                          <a:solidFill>
                            <a:srgbClr val="0070C0"/>
                          </a:solidFill>
                          <a:latin typeface="Cambria Math" panose="02040503050406030204" pitchFamily="18" charset="0"/>
                          <a:ea typeface="微软雅黑" panose="020B0503020204020204" pitchFamily="34" charset="-122"/>
                        </a:rPr>
                        <m:t>𝑥</m:t>
                      </m:r>
                      <m:r>
                        <a:rPr lang="en-US" altLang="zh-CN" sz="2000" b="0" i="1" smtClean="0">
                          <a:solidFill>
                            <a:srgbClr val="0070C0"/>
                          </a:solidFill>
                          <a:latin typeface="Cambria Math" panose="02040503050406030204" pitchFamily="18" charset="0"/>
                          <a:ea typeface="微软雅黑" panose="020B0503020204020204" pitchFamily="34" charset="-122"/>
                        </a:rPr>
                        <m:t>+</m:t>
                      </m:r>
                      <m:r>
                        <a:rPr lang="en-US" altLang="zh-CN" sz="2000" b="0" i="1" smtClean="0">
                          <a:solidFill>
                            <a:srgbClr val="0070C0"/>
                          </a:solidFill>
                          <a:latin typeface="Cambria Math" panose="02040503050406030204" pitchFamily="18" charset="0"/>
                          <a:ea typeface="微软雅黑" panose="020B0503020204020204" pitchFamily="34" charset="-122"/>
                        </a:rPr>
                        <m:t>𝛾</m:t>
                      </m:r>
                      <m:r>
                        <a:rPr lang="en-US" altLang="zh-CN" sz="2000" b="0" i="1" smtClean="0">
                          <a:solidFill>
                            <a:srgbClr val="0070C0"/>
                          </a:solidFill>
                          <a:latin typeface="Cambria Math" panose="02040503050406030204" pitchFamily="18" charset="0"/>
                          <a:ea typeface="微软雅黑" panose="020B0503020204020204" pitchFamily="34" charset="-122"/>
                        </a:rPr>
                        <m:t>𝑧</m:t>
                      </m:r>
                      <m:r>
                        <a:rPr lang="en-US" altLang="zh-CN" sz="2000" b="0" i="1" smtClean="0">
                          <a:solidFill>
                            <a:srgbClr val="0070C0"/>
                          </a:solidFill>
                          <a:latin typeface="Cambria Math" panose="02040503050406030204" pitchFamily="18" charset="0"/>
                          <a:ea typeface="微软雅黑" panose="020B0503020204020204" pitchFamily="34" charset="-122"/>
                        </a:rPr>
                        <m:t>+</m:t>
                      </m:r>
                      <m:r>
                        <a:rPr lang="en-US" altLang="zh-CN" sz="2000" b="0" i="1" smtClean="0">
                          <a:solidFill>
                            <a:srgbClr val="0070C0"/>
                          </a:solidFill>
                          <a:latin typeface="Cambria Math" panose="02040503050406030204" pitchFamily="18" charset="0"/>
                          <a:ea typeface="微软雅黑" panose="020B0503020204020204" pitchFamily="34" charset="-122"/>
                        </a:rPr>
                        <m:t>𝛿</m:t>
                      </m:r>
                      <m:r>
                        <a:rPr lang="en-US" altLang="zh-CN" sz="2000" b="0" i="1" smtClean="0">
                          <a:solidFill>
                            <a:srgbClr val="0070C0"/>
                          </a:solidFill>
                          <a:latin typeface="Cambria Math" panose="02040503050406030204" pitchFamily="18" charset="0"/>
                          <a:ea typeface="微软雅黑" panose="020B0503020204020204" pitchFamily="34" charset="-122"/>
                        </a:rPr>
                        <m:t>𝑥𝑧</m:t>
                      </m:r>
                      <m:r>
                        <a:rPr lang="en-US" altLang="zh-CN" sz="2000" b="0" i="1" smtClean="0">
                          <a:solidFill>
                            <a:srgbClr val="0070C0"/>
                          </a:solidFill>
                          <a:latin typeface="Cambria Math" panose="02040503050406030204" pitchFamily="18" charset="0"/>
                          <a:ea typeface="微软雅黑" panose="020B0503020204020204" pitchFamily="34" charset="-122"/>
                        </a:rPr>
                        <m:t>+</m:t>
                      </m:r>
                      <m:r>
                        <a:rPr lang="en-US" altLang="zh-CN" sz="2000" b="0" i="1" smtClean="0">
                          <a:solidFill>
                            <a:srgbClr val="0070C0"/>
                          </a:solidFill>
                          <a:latin typeface="Cambria Math" panose="02040503050406030204" pitchFamily="18" charset="0"/>
                          <a:ea typeface="微软雅黑" panose="020B0503020204020204" pitchFamily="34" charset="-122"/>
                        </a:rPr>
                        <m:t>𝑢</m:t>
                      </m:r>
                    </m:oMath>
                  </m:oMathPara>
                </a14:m>
                <a:endParaRPr lang="en-US" altLang="zh-CN" sz="2000" b="0" i="1" dirty="0">
                  <a:solidFill>
                    <a:srgbClr val="0070C0"/>
                  </a:solidFill>
                  <a:latin typeface="Cambria Math" panose="02040503050406030204" pitchFamily="18" charset="0"/>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en-US" altLang="zh-CN" sz="2000" b="0" i="1" smtClean="0">
                              <a:solidFill>
                                <a:srgbClr val="0070C0"/>
                              </a:solidFill>
                              <a:latin typeface="Cambria Math" panose="02040503050406030204" pitchFamily="18" charset="0"/>
                              <a:ea typeface="微软雅黑" panose="020B0503020204020204" pitchFamily="34" charset="-122"/>
                            </a:rPr>
                          </m:ctrlPr>
                        </m:accPr>
                        <m:e>
                          <m:r>
                            <a:rPr lang="en-US" altLang="zh-CN" sz="2000" i="1">
                              <a:solidFill>
                                <a:srgbClr val="0070C0"/>
                              </a:solidFill>
                              <a:latin typeface="Cambria Math" panose="02040503050406030204" pitchFamily="18" charset="0"/>
                              <a:ea typeface="微软雅黑" panose="020B0503020204020204" pitchFamily="34" charset="-122"/>
                            </a:rPr>
                            <m:t>𝑦</m:t>
                          </m:r>
                        </m:e>
                      </m:acc>
                      <m:r>
                        <a:rPr lang="en-US" altLang="zh-CN" sz="2000" i="1">
                          <a:solidFill>
                            <a:srgbClr val="0070C0"/>
                          </a:solidFill>
                          <a:latin typeface="Cambria Math" panose="02040503050406030204" pitchFamily="18" charset="0"/>
                          <a:ea typeface="微软雅黑" panose="020B0503020204020204" pitchFamily="34" charset="-122"/>
                        </a:rPr>
                        <m:t>=</m:t>
                      </m:r>
                      <m:acc>
                        <m:accPr>
                          <m:chr m:val="̂"/>
                          <m:ctrlPr>
                            <a:rPr lang="en-US" altLang="zh-CN" sz="2000" b="0" i="1" smtClean="0">
                              <a:solidFill>
                                <a:srgbClr val="0070C0"/>
                              </a:solidFill>
                              <a:latin typeface="Cambria Math" panose="02040503050406030204" pitchFamily="18" charset="0"/>
                              <a:ea typeface="微软雅黑" panose="020B0503020204020204" pitchFamily="34" charset="-122"/>
                            </a:rPr>
                          </m:ctrlPr>
                        </m:accPr>
                        <m:e>
                          <m:r>
                            <a:rPr lang="en-US" altLang="zh-CN" sz="2000" i="1">
                              <a:solidFill>
                                <a:srgbClr val="0070C0"/>
                              </a:solidFill>
                              <a:latin typeface="Cambria Math" panose="02040503050406030204" pitchFamily="18" charset="0"/>
                              <a:ea typeface="微软雅黑" panose="020B0503020204020204" pitchFamily="34" charset="-122"/>
                            </a:rPr>
                            <m:t>𝛼</m:t>
                          </m:r>
                        </m:e>
                      </m:acc>
                      <m:r>
                        <a:rPr lang="en-US" altLang="zh-CN" sz="2000" i="1">
                          <a:solidFill>
                            <a:srgbClr val="0070C0"/>
                          </a:solidFill>
                          <a:latin typeface="Cambria Math" panose="02040503050406030204" pitchFamily="18" charset="0"/>
                          <a:ea typeface="微软雅黑" panose="020B0503020204020204" pitchFamily="34" charset="-122"/>
                        </a:rPr>
                        <m:t>+</m:t>
                      </m:r>
                      <m:acc>
                        <m:accPr>
                          <m:chr m:val="̂"/>
                          <m:ctrlPr>
                            <a:rPr lang="en-US" altLang="zh-CN" sz="2000" b="0" i="1" smtClean="0">
                              <a:solidFill>
                                <a:srgbClr val="0070C0"/>
                              </a:solidFill>
                              <a:latin typeface="Cambria Math" panose="02040503050406030204" pitchFamily="18" charset="0"/>
                              <a:ea typeface="微软雅黑" panose="020B0503020204020204" pitchFamily="34" charset="-122"/>
                            </a:rPr>
                          </m:ctrlPr>
                        </m:accPr>
                        <m:e>
                          <m:r>
                            <a:rPr lang="en-US" altLang="zh-CN" sz="2000" i="1">
                              <a:solidFill>
                                <a:srgbClr val="0070C0"/>
                              </a:solidFill>
                              <a:latin typeface="Cambria Math" panose="02040503050406030204" pitchFamily="18" charset="0"/>
                              <a:ea typeface="微软雅黑" panose="020B0503020204020204" pitchFamily="34" charset="-122"/>
                            </a:rPr>
                            <m:t>𝛽</m:t>
                          </m:r>
                        </m:e>
                      </m:acc>
                      <m:r>
                        <a:rPr lang="en-US" altLang="zh-CN" sz="2000" i="1">
                          <a:solidFill>
                            <a:srgbClr val="0070C0"/>
                          </a:solidFill>
                          <a:latin typeface="Cambria Math" panose="02040503050406030204" pitchFamily="18" charset="0"/>
                          <a:ea typeface="微软雅黑" panose="020B0503020204020204" pitchFamily="34" charset="-122"/>
                        </a:rPr>
                        <m:t>𝑥</m:t>
                      </m:r>
                      <m:r>
                        <a:rPr lang="en-US" altLang="zh-CN" sz="2000" i="1">
                          <a:solidFill>
                            <a:srgbClr val="0070C0"/>
                          </a:solidFill>
                          <a:latin typeface="Cambria Math" panose="02040503050406030204" pitchFamily="18" charset="0"/>
                          <a:ea typeface="微软雅黑" panose="020B0503020204020204" pitchFamily="34" charset="-122"/>
                        </a:rPr>
                        <m:t>+</m:t>
                      </m:r>
                      <m:acc>
                        <m:accPr>
                          <m:chr m:val="̂"/>
                          <m:ctrlPr>
                            <a:rPr lang="en-US" altLang="zh-CN" sz="2000" b="0" i="1" smtClean="0">
                              <a:solidFill>
                                <a:srgbClr val="0070C0"/>
                              </a:solidFill>
                              <a:latin typeface="Cambria Math" panose="02040503050406030204" pitchFamily="18" charset="0"/>
                              <a:ea typeface="微软雅黑" panose="020B0503020204020204" pitchFamily="34" charset="-122"/>
                            </a:rPr>
                          </m:ctrlPr>
                        </m:accPr>
                        <m:e>
                          <m:r>
                            <a:rPr lang="en-US" altLang="zh-CN" sz="2000" i="1">
                              <a:solidFill>
                                <a:srgbClr val="0070C0"/>
                              </a:solidFill>
                              <a:latin typeface="Cambria Math" panose="02040503050406030204" pitchFamily="18" charset="0"/>
                              <a:ea typeface="微软雅黑" panose="020B0503020204020204" pitchFamily="34" charset="-122"/>
                            </a:rPr>
                            <m:t>𝛾</m:t>
                          </m:r>
                        </m:e>
                      </m:acc>
                      <m:r>
                        <a:rPr lang="en-US" altLang="zh-CN" sz="2000" i="1">
                          <a:solidFill>
                            <a:srgbClr val="0070C0"/>
                          </a:solidFill>
                          <a:latin typeface="Cambria Math" panose="02040503050406030204" pitchFamily="18" charset="0"/>
                          <a:ea typeface="微软雅黑" panose="020B0503020204020204" pitchFamily="34" charset="-122"/>
                        </a:rPr>
                        <m:t>𝑧</m:t>
                      </m:r>
                      <m:r>
                        <a:rPr lang="en-US" altLang="zh-CN" sz="2000" i="1">
                          <a:solidFill>
                            <a:srgbClr val="0070C0"/>
                          </a:solidFill>
                          <a:latin typeface="Cambria Math" panose="02040503050406030204" pitchFamily="18" charset="0"/>
                          <a:ea typeface="微软雅黑" panose="020B0503020204020204" pitchFamily="34" charset="-122"/>
                        </a:rPr>
                        <m:t>+</m:t>
                      </m:r>
                      <m:acc>
                        <m:accPr>
                          <m:chr m:val="̂"/>
                          <m:ctrlPr>
                            <a:rPr lang="en-US" altLang="zh-CN" sz="2000" b="0" i="1" smtClean="0">
                              <a:solidFill>
                                <a:srgbClr val="0070C0"/>
                              </a:solidFill>
                              <a:latin typeface="Cambria Math" panose="02040503050406030204" pitchFamily="18" charset="0"/>
                              <a:ea typeface="微软雅黑" panose="020B0503020204020204" pitchFamily="34" charset="-122"/>
                            </a:rPr>
                          </m:ctrlPr>
                        </m:accPr>
                        <m:e>
                          <m:r>
                            <a:rPr lang="en-US" altLang="zh-CN" sz="2000" i="1">
                              <a:solidFill>
                                <a:srgbClr val="0070C0"/>
                              </a:solidFill>
                              <a:latin typeface="Cambria Math" panose="02040503050406030204" pitchFamily="18" charset="0"/>
                              <a:ea typeface="微软雅黑" panose="020B0503020204020204" pitchFamily="34" charset="-122"/>
                            </a:rPr>
                            <m:t>𝛿</m:t>
                          </m:r>
                        </m:e>
                      </m:acc>
                      <m:r>
                        <a:rPr lang="en-US" altLang="zh-CN" sz="2000" i="1">
                          <a:solidFill>
                            <a:srgbClr val="0070C0"/>
                          </a:solidFill>
                          <a:latin typeface="Cambria Math" panose="02040503050406030204" pitchFamily="18" charset="0"/>
                          <a:ea typeface="微软雅黑" panose="020B0503020204020204" pitchFamily="34" charset="-122"/>
                        </a:rPr>
                        <m:t>𝑥𝑧</m:t>
                      </m:r>
                    </m:oMath>
                  </m:oMathPara>
                </a14:m>
                <a:endParaRPr lang="en-US" altLang="zh-CN" sz="2000" i="1" dirty="0">
                  <a:solidFill>
                    <a:srgbClr val="0070C0"/>
                  </a:solidFill>
                  <a:latin typeface="Cambria Math" panose="02040503050406030204" pitchFamily="18" charset="0"/>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2000" b="0" i="1" smtClean="0">
                              <a:solidFill>
                                <a:srgbClr val="0070C0"/>
                              </a:solidFill>
                              <a:latin typeface="Cambria Math" panose="02040503050406030204" pitchFamily="18" charset="0"/>
                              <a:ea typeface="微软雅黑" panose="020B0503020204020204" pitchFamily="34" charset="-122"/>
                            </a:rPr>
                          </m:ctrlPr>
                        </m:sSubPr>
                        <m:e>
                          <m:acc>
                            <m:accPr>
                              <m:chr m:val="̂"/>
                              <m:ctrlPr>
                                <a:rPr lang="en-US" altLang="zh-CN" sz="2000" i="1" smtClean="0">
                                  <a:solidFill>
                                    <a:srgbClr val="0070C0"/>
                                  </a:solidFill>
                                  <a:latin typeface="Cambria Math" panose="02040503050406030204" pitchFamily="18" charset="0"/>
                                  <a:ea typeface="微软雅黑" panose="020B0503020204020204" pitchFamily="34" charset="-122"/>
                                </a:rPr>
                              </m:ctrlPr>
                            </m:accPr>
                            <m:e>
                              <m:r>
                                <a:rPr lang="en-US" altLang="zh-CN" sz="2000" i="1">
                                  <a:solidFill>
                                    <a:srgbClr val="0070C0"/>
                                  </a:solidFill>
                                  <a:latin typeface="Cambria Math" panose="02040503050406030204" pitchFamily="18" charset="0"/>
                                  <a:ea typeface="微软雅黑" panose="020B0503020204020204" pitchFamily="34" charset="-122"/>
                                </a:rPr>
                                <m:t>𝑦</m:t>
                              </m:r>
                            </m:e>
                          </m:acc>
                        </m:e>
                        <m:sub>
                          <m:r>
                            <a:rPr lang="en-US" altLang="zh-CN" sz="2000" b="0" i="1" smtClean="0">
                              <a:solidFill>
                                <a:srgbClr val="0070C0"/>
                              </a:solidFill>
                              <a:latin typeface="Cambria Math" panose="02040503050406030204" pitchFamily="18" charset="0"/>
                              <a:ea typeface="微软雅黑" panose="020B0503020204020204" pitchFamily="34" charset="-122"/>
                            </a:rPr>
                            <m:t>𝑎𝑡𝑚𝑒𝑎𝑛</m:t>
                          </m:r>
                        </m:sub>
                      </m:sSub>
                      <m:r>
                        <a:rPr lang="en-US" altLang="zh-CN" sz="2000" i="1">
                          <a:solidFill>
                            <a:srgbClr val="0070C0"/>
                          </a:solidFill>
                          <a:latin typeface="Cambria Math" panose="02040503050406030204" pitchFamily="18" charset="0"/>
                          <a:ea typeface="微软雅黑" panose="020B0503020204020204" pitchFamily="34" charset="-122"/>
                        </a:rPr>
                        <m:t>=</m:t>
                      </m:r>
                      <m:acc>
                        <m:accPr>
                          <m:chr m:val="̂"/>
                          <m:ctrlPr>
                            <a:rPr lang="en-US" altLang="zh-CN" sz="2000" i="1">
                              <a:solidFill>
                                <a:srgbClr val="0070C0"/>
                              </a:solidFill>
                              <a:latin typeface="Cambria Math" panose="02040503050406030204" pitchFamily="18" charset="0"/>
                              <a:ea typeface="微软雅黑" panose="020B0503020204020204" pitchFamily="34" charset="-122"/>
                            </a:rPr>
                          </m:ctrlPr>
                        </m:accPr>
                        <m:e>
                          <m:r>
                            <a:rPr lang="en-US" altLang="zh-CN" sz="2000" i="1">
                              <a:solidFill>
                                <a:srgbClr val="0070C0"/>
                              </a:solidFill>
                              <a:latin typeface="Cambria Math" panose="02040503050406030204" pitchFamily="18" charset="0"/>
                              <a:ea typeface="微软雅黑" panose="020B0503020204020204" pitchFamily="34" charset="-122"/>
                            </a:rPr>
                            <m:t>𝛼</m:t>
                          </m:r>
                        </m:e>
                      </m:acc>
                      <m:r>
                        <a:rPr lang="en-US" altLang="zh-CN" sz="2000" i="1">
                          <a:solidFill>
                            <a:srgbClr val="0070C0"/>
                          </a:solidFill>
                          <a:latin typeface="Cambria Math" panose="02040503050406030204" pitchFamily="18" charset="0"/>
                          <a:ea typeface="微软雅黑" panose="020B0503020204020204" pitchFamily="34" charset="-122"/>
                        </a:rPr>
                        <m:t>+</m:t>
                      </m:r>
                      <m:acc>
                        <m:accPr>
                          <m:chr m:val="̂"/>
                          <m:ctrlPr>
                            <a:rPr lang="en-US" altLang="zh-CN" sz="2000" i="1">
                              <a:solidFill>
                                <a:srgbClr val="0070C0"/>
                              </a:solidFill>
                              <a:latin typeface="Cambria Math" panose="02040503050406030204" pitchFamily="18" charset="0"/>
                              <a:ea typeface="微软雅黑" panose="020B0503020204020204" pitchFamily="34" charset="-122"/>
                            </a:rPr>
                          </m:ctrlPr>
                        </m:accPr>
                        <m:e>
                          <m:r>
                            <a:rPr lang="en-US" altLang="zh-CN" sz="2000" i="1">
                              <a:solidFill>
                                <a:srgbClr val="0070C0"/>
                              </a:solidFill>
                              <a:latin typeface="Cambria Math" panose="02040503050406030204" pitchFamily="18" charset="0"/>
                              <a:ea typeface="微软雅黑" panose="020B0503020204020204" pitchFamily="34" charset="-122"/>
                            </a:rPr>
                            <m:t>𝛽</m:t>
                          </m:r>
                        </m:e>
                      </m:acc>
                      <m:acc>
                        <m:accPr>
                          <m:chr m:val="̅"/>
                          <m:ctrlPr>
                            <a:rPr lang="en-US" altLang="zh-CN" sz="2000" b="0" i="1" smtClean="0">
                              <a:solidFill>
                                <a:srgbClr val="0070C0"/>
                              </a:solidFill>
                              <a:latin typeface="Cambria Math" panose="02040503050406030204" pitchFamily="18" charset="0"/>
                              <a:ea typeface="微软雅黑" panose="020B0503020204020204" pitchFamily="34" charset="-122"/>
                            </a:rPr>
                          </m:ctrlPr>
                        </m:accPr>
                        <m:e>
                          <m:r>
                            <a:rPr lang="en-US" altLang="zh-CN" sz="2000" i="1">
                              <a:solidFill>
                                <a:srgbClr val="0070C0"/>
                              </a:solidFill>
                              <a:latin typeface="Cambria Math" panose="02040503050406030204" pitchFamily="18" charset="0"/>
                              <a:ea typeface="微软雅黑" panose="020B0503020204020204" pitchFamily="34" charset="-122"/>
                            </a:rPr>
                            <m:t>𝑥</m:t>
                          </m:r>
                        </m:e>
                      </m:acc>
                      <m:r>
                        <a:rPr lang="en-US" altLang="zh-CN" sz="2000" i="1">
                          <a:solidFill>
                            <a:srgbClr val="0070C0"/>
                          </a:solidFill>
                          <a:latin typeface="Cambria Math" panose="02040503050406030204" pitchFamily="18" charset="0"/>
                          <a:ea typeface="微软雅黑" panose="020B0503020204020204" pitchFamily="34" charset="-122"/>
                        </a:rPr>
                        <m:t>+</m:t>
                      </m:r>
                      <m:acc>
                        <m:accPr>
                          <m:chr m:val="̂"/>
                          <m:ctrlPr>
                            <a:rPr lang="en-US" altLang="zh-CN" sz="2000" i="1">
                              <a:solidFill>
                                <a:srgbClr val="0070C0"/>
                              </a:solidFill>
                              <a:latin typeface="Cambria Math" panose="02040503050406030204" pitchFamily="18" charset="0"/>
                              <a:ea typeface="微软雅黑" panose="020B0503020204020204" pitchFamily="34" charset="-122"/>
                            </a:rPr>
                          </m:ctrlPr>
                        </m:accPr>
                        <m:e>
                          <m:r>
                            <a:rPr lang="en-US" altLang="zh-CN" sz="2000" i="1">
                              <a:solidFill>
                                <a:srgbClr val="0070C0"/>
                              </a:solidFill>
                              <a:latin typeface="Cambria Math" panose="02040503050406030204" pitchFamily="18" charset="0"/>
                              <a:ea typeface="微软雅黑" panose="020B0503020204020204" pitchFamily="34" charset="-122"/>
                            </a:rPr>
                            <m:t>𝛾</m:t>
                          </m:r>
                        </m:e>
                      </m:acc>
                      <m:acc>
                        <m:accPr>
                          <m:chr m:val="̅"/>
                          <m:ctrlPr>
                            <a:rPr lang="en-US" altLang="zh-CN" sz="2000" b="0" i="1" smtClean="0">
                              <a:solidFill>
                                <a:srgbClr val="0070C0"/>
                              </a:solidFill>
                              <a:latin typeface="Cambria Math" panose="02040503050406030204" pitchFamily="18" charset="0"/>
                              <a:ea typeface="微软雅黑" panose="020B0503020204020204" pitchFamily="34" charset="-122"/>
                            </a:rPr>
                          </m:ctrlPr>
                        </m:accPr>
                        <m:e>
                          <m:r>
                            <a:rPr lang="en-US" altLang="zh-CN" sz="2000" i="1">
                              <a:solidFill>
                                <a:srgbClr val="0070C0"/>
                              </a:solidFill>
                              <a:latin typeface="Cambria Math" panose="02040503050406030204" pitchFamily="18" charset="0"/>
                              <a:ea typeface="微软雅黑" panose="020B0503020204020204" pitchFamily="34" charset="-122"/>
                            </a:rPr>
                            <m:t>𝑧</m:t>
                          </m:r>
                        </m:e>
                      </m:acc>
                      <m:r>
                        <a:rPr lang="en-US" altLang="zh-CN" sz="2000" i="1">
                          <a:solidFill>
                            <a:srgbClr val="0070C0"/>
                          </a:solidFill>
                          <a:latin typeface="Cambria Math" panose="02040503050406030204" pitchFamily="18" charset="0"/>
                          <a:ea typeface="微软雅黑" panose="020B0503020204020204" pitchFamily="34" charset="-122"/>
                        </a:rPr>
                        <m:t>+</m:t>
                      </m:r>
                      <m:acc>
                        <m:accPr>
                          <m:chr m:val="̂"/>
                          <m:ctrlPr>
                            <a:rPr lang="en-US" altLang="zh-CN" sz="2000" i="1">
                              <a:solidFill>
                                <a:srgbClr val="0070C0"/>
                              </a:solidFill>
                              <a:latin typeface="Cambria Math" panose="02040503050406030204" pitchFamily="18" charset="0"/>
                              <a:ea typeface="微软雅黑" panose="020B0503020204020204" pitchFamily="34" charset="-122"/>
                            </a:rPr>
                          </m:ctrlPr>
                        </m:accPr>
                        <m:e>
                          <m:r>
                            <a:rPr lang="en-US" altLang="zh-CN" sz="2000" i="1">
                              <a:solidFill>
                                <a:srgbClr val="0070C0"/>
                              </a:solidFill>
                              <a:latin typeface="Cambria Math" panose="02040503050406030204" pitchFamily="18" charset="0"/>
                              <a:ea typeface="微软雅黑" panose="020B0503020204020204" pitchFamily="34" charset="-122"/>
                            </a:rPr>
                            <m:t>𝛿</m:t>
                          </m:r>
                        </m:e>
                      </m:acc>
                      <m:acc>
                        <m:accPr>
                          <m:chr m:val="̅"/>
                          <m:ctrlPr>
                            <a:rPr lang="en-US" altLang="zh-CN" sz="2000" b="0" i="1" smtClean="0">
                              <a:solidFill>
                                <a:srgbClr val="0070C0"/>
                              </a:solidFill>
                              <a:latin typeface="Cambria Math" panose="02040503050406030204" pitchFamily="18" charset="0"/>
                              <a:ea typeface="微软雅黑" panose="020B0503020204020204" pitchFamily="34" charset="-122"/>
                            </a:rPr>
                          </m:ctrlPr>
                        </m:accPr>
                        <m:e>
                          <m:r>
                            <a:rPr lang="en-US" altLang="zh-CN" sz="2000" i="1">
                              <a:solidFill>
                                <a:srgbClr val="0070C0"/>
                              </a:solidFill>
                              <a:latin typeface="Cambria Math" panose="02040503050406030204" pitchFamily="18" charset="0"/>
                              <a:ea typeface="微软雅黑" panose="020B0503020204020204" pitchFamily="34" charset="-122"/>
                            </a:rPr>
                            <m:t>𝑥</m:t>
                          </m:r>
                        </m:e>
                      </m:acc>
                      <m:acc>
                        <m:accPr>
                          <m:chr m:val="̅"/>
                          <m:ctrlPr>
                            <a:rPr lang="en-US" altLang="zh-CN" sz="2000" b="0" i="1" smtClean="0">
                              <a:solidFill>
                                <a:srgbClr val="0070C0"/>
                              </a:solidFill>
                              <a:latin typeface="Cambria Math" panose="02040503050406030204" pitchFamily="18" charset="0"/>
                              <a:ea typeface="微软雅黑" panose="020B0503020204020204" pitchFamily="34" charset="-122"/>
                            </a:rPr>
                          </m:ctrlPr>
                        </m:accPr>
                        <m:e>
                          <m:r>
                            <a:rPr lang="en-US" altLang="zh-CN" sz="2000" i="1">
                              <a:solidFill>
                                <a:srgbClr val="0070C0"/>
                              </a:solidFill>
                              <a:latin typeface="Cambria Math" panose="02040503050406030204" pitchFamily="18" charset="0"/>
                              <a:ea typeface="微软雅黑" panose="020B0503020204020204" pitchFamily="34" charset="-122"/>
                            </a:rPr>
                            <m:t>𝑧</m:t>
                          </m:r>
                        </m:e>
                      </m:acc>
                    </m:oMath>
                  </m:oMathPara>
                </a14:m>
                <a:endParaRPr lang="en-US" altLang="zh-CN" sz="2000" b="0" i="1" dirty="0">
                  <a:solidFill>
                    <a:srgbClr val="0070C0"/>
                  </a:solidFill>
                  <a:latin typeface="Cambria Math" panose="02040503050406030204" pitchFamily="18" charset="0"/>
                  <a:ea typeface="微软雅黑" panose="020B0503020204020204" pitchFamily="34" charset="-122"/>
                  <a:cs typeface="+mj-cs"/>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en-US" altLang="zh-CN" sz="2000" b="0" i="1" smtClean="0">
                              <a:solidFill>
                                <a:srgbClr val="0070C0"/>
                              </a:solidFill>
                              <a:latin typeface="Cambria Math" panose="02040503050406030204" pitchFamily="18" charset="0"/>
                              <a:ea typeface="微软雅黑" panose="020B0503020204020204" pitchFamily="34" charset="-122"/>
                              <a:cs typeface="+mj-cs"/>
                            </a:rPr>
                          </m:ctrlPr>
                        </m:accPr>
                        <m:e>
                          <m:acc>
                            <m:accPr>
                              <m:chr m:val="̂"/>
                              <m:ctrlPr>
                                <a:rPr lang="en-US" altLang="zh-CN" sz="2000" b="0" i="1" smtClean="0">
                                  <a:solidFill>
                                    <a:srgbClr val="0070C0"/>
                                  </a:solidFill>
                                  <a:latin typeface="Cambria Math" panose="02040503050406030204" pitchFamily="18" charset="0"/>
                                  <a:ea typeface="微软雅黑" panose="020B0503020204020204" pitchFamily="34" charset="-122"/>
                                  <a:cs typeface="+mj-cs"/>
                                </a:rPr>
                              </m:ctrlPr>
                            </m:accPr>
                            <m:e>
                              <m:r>
                                <a:rPr lang="en-US" altLang="zh-CN" sz="2000" b="0" i="1" smtClean="0">
                                  <a:solidFill>
                                    <a:srgbClr val="0070C0"/>
                                  </a:solidFill>
                                  <a:latin typeface="Cambria Math" panose="02040503050406030204" pitchFamily="18" charset="0"/>
                                  <a:ea typeface="微软雅黑" panose="020B0503020204020204" pitchFamily="34" charset="-122"/>
                                  <a:cs typeface="+mj-cs"/>
                                </a:rPr>
                                <m:t>𝑦</m:t>
                              </m:r>
                            </m:e>
                          </m:acc>
                        </m:e>
                      </m:acc>
                      <m:r>
                        <a:rPr lang="en-US" altLang="zh-CN" sz="2000" b="0" i="1" smtClean="0">
                          <a:solidFill>
                            <a:srgbClr val="0070C0"/>
                          </a:solidFill>
                          <a:latin typeface="Cambria Math" panose="02040503050406030204" pitchFamily="18" charset="0"/>
                          <a:ea typeface="微软雅黑" panose="020B0503020204020204" pitchFamily="34" charset="-122"/>
                          <a:cs typeface="+mj-cs"/>
                        </a:rPr>
                        <m:t>=</m:t>
                      </m:r>
                      <m:acc>
                        <m:accPr>
                          <m:chr m:val="̅"/>
                          <m:ctrlPr>
                            <a:rPr lang="en-US" altLang="zh-CN" sz="2000" b="0" i="1" smtClean="0">
                              <a:solidFill>
                                <a:srgbClr val="0070C0"/>
                              </a:solidFill>
                              <a:latin typeface="Cambria Math" panose="02040503050406030204" pitchFamily="18" charset="0"/>
                              <a:ea typeface="微软雅黑" panose="020B0503020204020204" pitchFamily="34" charset="-122"/>
                              <a:cs typeface="+mj-cs"/>
                            </a:rPr>
                          </m:ctrlPr>
                        </m:accPr>
                        <m:e>
                          <m:acc>
                            <m:accPr>
                              <m:chr m:val="̂"/>
                              <m:ctrlPr>
                                <a:rPr lang="en-US" altLang="zh-CN" sz="2000" b="0" i="1" smtClean="0">
                                  <a:solidFill>
                                    <a:srgbClr val="0070C0"/>
                                  </a:solidFill>
                                  <a:latin typeface="Cambria Math" panose="02040503050406030204" pitchFamily="18" charset="0"/>
                                  <a:ea typeface="微软雅黑" panose="020B0503020204020204" pitchFamily="34" charset="-122"/>
                                  <a:cs typeface="+mj-cs"/>
                                </a:rPr>
                              </m:ctrlPr>
                            </m:accPr>
                            <m:e>
                              <m:r>
                                <a:rPr lang="en-US" altLang="zh-CN" sz="2000" b="0" i="1" smtClean="0">
                                  <a:solidFill>
                                    <a:srgbClr val="0070C0"/>
                                  </a:solidFill>
                                  <a:latin typeface="Cambria Math" panose="02040503050406030204" pitchFamily="18" charset="0"/>
                                  <a:ea typeface="微软雅黑" panose="020B0503020204020204" pitchFamily="34" charset="-122"/>
                                  <a:cs typeface="+mj-cs"/>
                                </a:rPr>
                                <m:t>𝛼</m:t>
                              </m:r>
                            </m:e>
                          </m:acc>
                          <m:r>
                            <a:rPr lang="en-US" altLang="zh-CN" sz="2000" b="0" i="1" smtClean="0">
                              <a:solidFill>
                                <a:srgbClr val="0070C0"/>
                              </a:solidFill>
                              <a:latin typeface="Cambria Math" panose="02040503050406030204" pitchFamily="18" charset="0"/>
                              <a:ea typeface="微软雅黑" panose="020B0503020204020204" pitchFamily="34" charset="-122"/>
                              <a:cs typeface="+mj-cs"/>
                            </a:rPr>
                            <m:t>+</m:t>
                          </m:r>
                          <m:acc>
                            <m:accPr>
                              <m:chr m:val="̂"/>
                              <m:ctrlPr>
                                <a:rPr lang="en-US" altLang="zh-CN" sz="2000" b="0" i="1" smtClean="0">
                                  <a:solidFill>
                                    <a:srgbClr val="0070C0"/>
                                  </a:solidFill>
                                  <a:latin typeface="Cambria Math" panose="02040503050406030204" pitchFamily="18" charset="0"/>
                                  <a:ea typeface="微软雅黑" panose="020B0503020204020204" pitchFamily="34" charset="-122"/>
                                  <a:cs typeface="+mj-cs"/>
                                </a:rPr>
                              </m:ctrlPr>
                            </m:accPr>
                            <m:e>
                              <m:r>
                                <a:rPr lang="en-US" altLang="zh-CN" sz="2000" b="0" i="1" smtClean="0">
                                  <a:solidFill>
                                    <a:srgbClr val="0070C0"/>
                                  </a:solidFill>
                                  <a:latin typeface="Cambria Math" panose="02040503050406030204" pitchFamily="18" charset="0"/>
                                  <a:ea typeface="微软雅黑" panose="020B0503020204020204" pitchFamily="34" charset="-122"/>
                                  <a:cs typeface="+mj-cs"/>
                                </a:rPr>
                                <m:t>𝛽</m:t>
                              </m:r>
                            </m:e>
                          </m:acc>
                          <m:r>
                            <a:rPr lang="en-US" altLang="zh-CN" sz="2000" b="0" i="1" smtClean="0">
                              <a:solidFill>
                                <a:srgbClr val="0070C0"/>
                              </a:solidFill>
                              <a:latin typeface="Cambria Math" panose="02040503050406030204" pitchFamily="18" charset="0"/>
                              <a:ea typeface="微软雅黑" panose="020B0503020204020204" pitchFamily="34" charset="-122"/>
                              <a:cs typeface="+mj-cs"/>
                            </a:rPr>
                            <m:t>𝑥</m:t>
                          </m:r>
                          <m:r>
                            <a:rPr lang="en-US" altLang="zh-CN" sz="2000" b="0" i="1" smtClean="0">
                              <a:solidFill>
                                <a:srgbClr val="0070C0"/>
                              </a:solidFill>
                              <a:latin typeface="Cambria Math" panose="02040503050406030204" pitchFamily="18" charset="0"/>
                              <a:ea typeface="微软雅黑" panose="020B0503020204020204" pitchFamily="34" charset="-122"/>
                              <a:cs typeface="+mj-cs"/>
                            </a:rPr>
                            <m:t>+</m:t>
                          </m:r>
                          <m:acc>
                            <m:accPr>
                              <m:chr m:val="̂"/>
                              <m:ctrlPr>
                                <a:rPr lang="en-US" altLang="zh-CN" sz="2000" b="0" i="1" smtClean="0">
                                  <a:solidFill>
                                    <a:srgbClr val="0070C0"/>
                                  </a:solidFill>
                                  <a:latin typeface="Cambria Math" panose="02040503050406030204" pitchFamily="18" charset="0"/>
                                  <a:ea typeface="微软雅黑" panose="020B0503020204020204" pitchFamily="34" charset="-122"/>
                                  <a:cs typeface="+mj-cs"/>
                                </a:rPr>
                              </m:ctrlPr>
                            </m:accPr>
                            <m:e>
                              <m:r>
                                <a:rPr lang="en-US" altLang="zh-CN" sz="2000" b="0" i="1" smtClean="0">
                                  <a:solidFill>
                                    <a:srgbClr val="0070C0"/>
                                  </a:solidFill>
                                  <a:latin typeface="Cambria Math" panose="02040503050406030204" pitchFamily="18" charset="0"/>
                                  <a:ea typeface="微软雅黑" panose="020B0503020204020204" pitchFamily="34" charset="-122"/>
                                  <a:cs typeface="+mj-cs"/>
                                </a:rPr>
                                <m:t>𝛾</m:t>
                              </m:r>
                            </m:e>
                          </m:acc>
                          <m:r>
                            <a:rPr lang="en-US" altLang="zh-CN" sz="2000" b="0" i="1" smtClean="0">
                              <a:solidFill>
                                <a:srgbClr val="0070C0"/>
                              </a:solidFill>
                              <a:latin typeface="Cambria Math" panose="02040503050406030204" pitchFamily="18" charset="0"/>
                              <a:ea typeface="微软雅黑" panose="020B0503020204020204" pitchFamily="34" charset="-122"/>
                              <a:cs typeface="+mj-cs"/>
                            </a:rPr>
                            <m:t>𝑧</m:t>
                          </m:r>
                          <m:r>
                            <a:rPr lang="en-US" altLang="zh-CN" sz="2000" b="0" i="1" smtClean="0">
                              <a:solidFill>
                                <a:srgbClr val="0070C0"/>
                              </a:solidFill>
                              <a:latin typeface="Cambria Math" panose="02040503050406030204" pitchFamily="18" charset="0"/>
                              <a:ea typeface="微软雅黑" panose="020B0503020204020204" pitchFamily="34" charset="-122"/>
                              <a:cs typeface="+mj-cs"/>
                            </a:rPr>
                            <m:t>+</m:t>
                          </m:r>
                          <m:acc>
                            <m:accPr>
                              <m:chr m:val="̂"/>
                              <m:ctrlPr>
                                <a:rPr lang="en-US" altLang="zh-CN" sz="2000" b="0" i="1" smtClean="0">
                                  <a:solidFill>
                                    <a:srgbClr val="0070C0"/>
                                  </a:solidFill>
                                  <a:latin typeface="Cambria Math" panose="02040503050406030204" pitchFamily="18" charset="0"/>
                                  <a:ea typeface="微软雅黑" panose="020B0503020204020204" pitchFamily="34" charset="-122"/>
                                  <a:cs typeface="+mj-cs"/>
                                </a:rPr>
                              </m:ctrlPr>
                            </m:accPr>
                            <m:e>
                              <m:r>
                                <a:rPr lang="en-US" altLang="zh-CN" sz="2000" b="0" i="1" smtClean="0">
                                  <a:solidFill>
                                    <a:srgbClr val="0070C0"/>
                                  </a:solidFill>
                                  <a:latin typeface="Cambria Math" panose="02040503050406030204" pitchFamily="18" charset="0"/>
                                  <a:ea typeface="微软雅黑" panose="020B0503020204020204" pitchFamily="34" charset="-122"/>
                                  <a:cs typeface="+mj-cs"/>
                                </a:rPr>
                                <m:t>𝛿</m:t>
                              </m:r>
                            </m:e>
                          </m:acc>
                          <m:r>
                            <a:rPr lang="en-US" altLang="zh-CN" sz="2000" b="0" i="1" smtClean="0">
                              <a:solidFill>
                                <a:srgbClr val="0070C0"/>
                              </a:solidFill>
                              <a:latin typeface="Cambria Math" panose="02040503050406030204" pitchFamily="18" charset="0"/>
                              <a:ea typeface="微软雅黑" panose="020B0503020204020204" pitchFamily="34" charset="-122"/>
                              <a:cs typeface="+mj-cs"/>
                            </a:rPr>
                            <m:t>𝑥𝑧</m:t>
                          </m:r>
                        </m:e>
                      </m:acc>
                    </m:oMath>
                  </m:oMathPara>
                </a14:m>
                <a:endParaRPr lang="en-US" altLang="zh-CN" sz="2000" b="0" dirty="0">
                  <a:solidFill>
                    <a:srgbClr val="0070C0"/>
                  </a:solidFill>
                  <a:latin typeface="微软雅黑" panose="020B0503020204020204" pitchFamily="34" charset="-122"/>
                  <a:ea typeface="微软雅黑" panose="020B0503020204020204" pitchFamily="34" charset="-122"/>
                  <a:cs typeface="+mj-cs"/>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en-US" altLang="zh-CN" sz="2000" b="0" i="1" smtClean="0">
                              <a:solidFill>
                                <a:srgbClr val="0070C0"/>
                              </a:solidFill>
                              <a:latin typeface="Cambria Math" panose="02040503050406030204" pitchFamily="18" charset="0"/>
                              <a:ea typeface="微软雅黑" panose="020B0503020204020204" pitchFamily="34" charset="-122"/>
                              <a:cs typeface="+mj-cs"/>
                            </a:rPr>
                          </m:ctrlPr>
                        </m:accPr>
                        <m:e>
                          <m:sSub>
                            <m:sSubPr>
                              <m:ctrlPr>
                                <a:rPr lang="en-US" altLang="zh-CN" sz="2000" b="0" i="1" smtClean="0">
                                  <a:solidFill>
                                    <a:srgbClr val="0070C0"/>
                                  </a:solidFill>
                                  <a:latin typeface="Cambria Math" panose="02040503050406030204" pitchFamily="18" charset="0"/>
                                  <a:ea typeface="微软雅黑" panose="020B0503020204020204" pitchFamily="34" charset="-122"/>
                                  <a:cs typeface="+mj-cs"/>
                                </a:rPr>
                              </m:ctrlPr>
                            </m:sSubPr>
                            <m:e>
                              <m:acc>
                                <m:accPr>
                                  <m:chr m:val="̂"/>
                                  <m:ctrlPr>
                                    <a:rPr lang="en-US" altLang="zh-CN" sz="2000" b="0" i="1" smtClean="0">
                                      <a:solidFill>
                                        <a:srgbClr val="0070C0"/>
                                      </a:solidFill>
                                      <a:latin typeface="Cambria Math" panose="02040503050406030204" pitchFamily="18" charset="0"/>
                                      <a:ea typeface="微软雅黑" panose="020B0503020204020204" pitchFamily="34" charset="-122"/>
                                      <a:cs typeface="+mj-cs"/>
                                    </a:rPr>
                                  </m:ctrlPr>
                                </m:accPr>
                                <m:e>
                                  <m:r>
                                    <a:rPr lang="en-US" altLang="zh-CN" sz="2000" b="0" i="1" smtClean="0">
                                      <a:solidFill>
                                        <a:srgbClr val="0070C0"/>
                                      </a:solidFill>
                                      <a:latin typeface="Cambria Math" panose="02040503050406030204" pitchFamily="18" charset="0"/>
                                      <a:ea typeface="微软雅黑" panose="020B0503020204020204" pitchFamily="34" charset="-122"/>
                                      <a:cs typeface="+mj-cs"/>
                                    </a:rPr>
                                    <m:t>𝑦</m:t>
                                  </m:r>
                                </m:e>
                              </m:acc>
                            </m:e>
                            <m:sub>
                              <m:r>
                                <a:rPr lang="en-US" altLang="zh-CN" sz="2000" b="0" i="1" smtClean="0">
                                  <a:solidFill>
                                    <a:srgbClr val="0070C0"/>
                                  </a:solidFill>
                                  <a:latin typeface="Cambria Math" panose="02040503050406030204" pitchFamily="18" charset="0"/>
                                  <a:ea typeface="微软雅黑" panose="020B0503020204020204" pitchFamily="34" charset="-122"/>
                                  <a:cs typeface="+mj-cs"/>
                                </a:rPr>
                                <m:t>𝑥</m:t>
                              </m:r>
                              <m:r>
                                <a:rPr lang="en-US" altLang="zh-CN" sz="2000" b="0" i="1" smtClean="0">
                                  <a:solidFill>
                                    <a:srgbClr val="0070C0"/>
                                  </a:solidFill>
                                  <a:latin typeface="Cambria Math" panose="02040503050406030204" pitchFamily="18" charset="0"/>
                                  <a:ea typeface="微软雅黑" panose="020B0503020204020204" pitchFamily="34" charset="-122"/>
                                  <a:cs typeface="+mj-cs"/>
                                </a:rPr>
                                <m:t>=0</m:t>
                              </m:r>
                            </m:sub>
                          </m:sSub>
                        </m:e>
                      </m:acc>
                      <m:r>
                        <a:rPr lang="en-US" altLang="zh-CN" sz="2000" b="0" i="1" smtClean="0">
                          <a:solidFill>
                            <a:srgbClr val="0070C0"/>
                          </a:solidFill>
                          <a:latin typeface="Cambria Math" panose="02040503050406030204" pitchFamily="18" charset="0"/>
                          <a:ea typeface="微软雅黑" panose="020B0503020204020204" pitchFamily="34" charset="-122"/>
                          <a:cs typeface="+mj-cs"/>
                        </a:rPr>
                        <m:t>=</m:t>
                      </m:r>
                      <m:acc>
                        <m:accPr>
                          <m:chr m:val="̅"/>
                          <m:ctrlPr>
                            <a:rPr lang="en-US" altLang="zh-CN" sz="2000" b="0" i="1" smtClean="0">
                              <a:solidFill>
                                <a:srgbClr val="0070C0"/>
                              </a:solidFill>
                              <a:latin typeface="Cambria Math" panose="02040503050406030204" pitchFamily="18" charset="0"/>
                              <a:ea typeface="微软雅黑" panose="020B0503020204020204" pitchFamily="34" charset="-122"/>
                              <a:cs typeface="+mj-cs"/>
                            </a:rPr>
                          </m:ctrlPr>
                        </m:accPr>
                        <m:e>
                          <m:acc>
                            <m:accPr>
                              <m:chr m:val="̂"/>
                              <m:ctrlPr>
                                <a:rPr lang="en-US" altLang="zh-CN" sz="2000" b="0" i="1" smtClean="0">
                                  <a:solidFill>
                                    <a:srgbClr val="0070C0"/>
                                  </a:solidFill>
                                  <a:latin typeface="Cambria Math" panose="02040503050406030204" pitchFamily="18" charset="0"/>
                                  <a:ea typeface="微软雅黑" panose="020B0503020204020204" pitchFamily="34" charset="-122"/>
                                  <a:cs typeface="+mj-cs"/>
                                </a:rPr>
                              </m:ctrlPr>
                            </m:accPr>
                            <m:e>
                              <m:r>
                                <a:rPr lang="en-US" altLang="zh-CN" sz="2000" b="0" i="1" smtClean="0">
                                  <a:solidFill>
                                    <a:srgbClr val="0070C0"/>
                                  </a:solidFill>
                                  <a:latin typeface="Cambria Math" panose="02040503050406030204" pitchFamily="18" charset="0"/>
                                  <a:ea typeface="微软雅黑" panose="020B0503020204020204" pitchFamily="34" charset="-122"/>
                                  <a:cs typeface="+mj-cs"/>
                                </a:rPr>
                                <m:t>𝛼</m:t>
                              </m:r>
                            </m:e>
                          </m:acc>
                          <m:r>
                            <a:rPr lang="en-US" altLang="zh-CN" sz="2000" b="0" i="1" smtClean="0">
                              <a:solidFill>
                                <a:srgbClr val="0070C0"/>
                              </a:solidFill>
                              <a:latin typeface="Cambria Math" panose="02040503050406030204" pitchFamily="18" charset="0"/>
                              <a:ea typeface="微软雅黑" panose="020B0503020204020204" pitchFamily="34" charset="-122"/>
                              <a:cs typeface="+mj-cs"/>
                            </a:rPr>
                            <m:t>+</m:t>
                          </m:r>
                          <m:acc>
                            <m:accPr>
                              <m:chr m:val="̂"/>
                              <m:ctrlPr>
                                <a:rPr lang="en-US" altLang="zh-CN" sz="2000" b="0" i="1" smtClean="0">
                                  <a:solidFill>
                                    <a:srgbClr val="0070C0"/>
                                  </a:solidFill>
                                  <a:latin typeface="Cambria Math" panose="02040503050406030204" pitchFamily="18" charset="0"/>
                                  <a:ea typeface="微软雅黑" panose="020B0503020204020204" pitchFamily="34" charset="-122"/>
                                  <a:cs typeface="+mj-cs"/>
                                </a:rPr>
                              </m:ctrlPr>
                            </m:accPr>
                            <m:e>
                              <m:r>
                                <a:rPr lang="en-US" altLang="zh-CN" sz="2000" b="0" i="1" smtClean="0">
                                  <a:solidFill>
                                    <a:srgbClr val="0070C0"/>
                                  </a:solidFill>
                                  <a:latin typeface="Cambria Math" panose="02040503050406030204" pitchFamily="18" charset="0"/>
                                  <a:ea typeface="微软雅黑" panose="020B0503020204020204" pitchFamily="34" charset="-122"/>
                                  <a:cs typeface="+mj-cs"/>
                                </a:rPr>
                                <m:t>𝛾</m:t>
                              </m:r>
                            </m:e>
                          </m:acc>
                          <m:r>
                            <a:rPr lang="en-US" altLang="zh-CN" sz="2000" b="0" i="1" smtClean="0">
                              <a:solidFill>
                                <a:srgbClr val="0070C0"/>
                              </a:solidFill>
                              <a:latin typeface="Cambria Math" panose="02040503050406030204" pitchFamily="18" charset="0"/>
                              <a:ea typeface="微软雅黑" panose="020B0503020204020204" pitchFamily="34" charset="-122"/>
                              <a:cs typeface="+mj-cs"/>
                            </a:rPr>
                            <m:t>𝑧</m:t>
                          </m:r>
                        </m:e>
                      </m:acc>
                    </m:oMath>
                  </m:oMathPara>
                </a14:m>
                <a:endParaRPr lang="en-US" altLang="zh-CN" sz="2000" b="0" dirty="0">
                  <a:solidFill>
                    <a:srgbClr val="0070C0"/>
                  </a:solidFill>
                  <a:latin typeface="微软雅黑" panose="020B0503020204020204" pitchFamily="34" charset="-122"/>
                  <a:ea typeface="微软雅黑" panose="020B0503020204020204" pitchFamily="34" charset="-122"/>
                  <a:cs typeface="+mj-cs"/>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en-US" altLang="zh-CN" sz="2000" b="0" i="1" smtClean="0">
                              <a:solidFill>
                                <a:srgbClr val="0070C0"/>
                              </a:solidFill>
                              <a:latin typeface="Cambria Math" panose="02040503050406030204" pitchFamily="18" charset="0"/>
                              <a:ea typeface="微软雅黑" panose="020B0503020204020204" pitchFamily="34" charset="-122"/>
                            </a:rPr>
                          </m:ctrlPr>
                        </m:accPr>
                        <m:e>
                          <m:sSub>
                            <m:sSubPr>
                              <m:ctrlPr>
                                <a:rPr lang="en-US" altLang="zh-CN" sz="2000" i="1">
                                  <a:solidFill>
                                    <a:srgbClr val="0070C0"/>
                                  </a:solidFill>
                                  <a:latin typeface="Cambria Math" panose="02040503050406030204" pitchFamily="18" charset="0"/>
                                  <a:ea typeface="微软雅黑" panose="020B0503020204020204" pitchFamily="34" charset="-122"/>
                                </a:rPr>
                              </m:ctrlPr>
                            </m:sSubPr>
                            <m:e>
                              <m:acc>
                                <m:accPr>
                                  <m:chr m:val="̂"/>
                                  <m:ctrlPr>
                                    <a:rPr lang="en-US" altLang="zh-CN" sz="2000" i="1">
                                      <a:solidFill>
                                        <a:srgbClr val="0070C0"/>
                                      </a:solidFill>
                                      <a:latin typeface="Cambria Math" panose="02040503050406030204" pitchFamily="18" charset="0"/>
                                      <a:ea typeface="微软雅黑" panose="020B0503020204020204" pitchFamily="34" charset="-122"/>
                                    </a:rPr>
                                  </m:ctrlPr>
                                </m:accPr>
                                <m:e>
                                  <m:r>
                                    <a:rPr lang="en-US" altLang="zh-CN" sz="2000" i="1">
                                      <a:solidFill>
                                        <a:srgbClr val="0070C0"/>
                                      </a:solidFill>
                                      <a:latin typeface="Cambria Math" panose="02040503050406030204" pitchFamily="18" charset="0"/>
                                      <a:ea typeface="微软雅黑" panose="020B0503020204020204" pitchFamily="34" charset="-122"/>
                                    </a:rPr>
                                    <m:t>𝑦</m:t>
                                  </m:r>
                                </m:e>
                              </m:acc>
                            </m:e>
                            <m:sub>
                              <m:r>
                                <a:rPr lang="en-US" altLang="zh-CN" sz="2000" i="1">
                                  <a:solidFill>
                                    <a:srgbClr val="0070C0"/>
                                  </a:solidFill>
                                  <a:latin typeface="Cambria Math" panose="02040503050406030204" pitchFamily="18" charset="0"/>
                                  <a:ea typeface="微软雅黑" panose="020B0503020204020204" pitchFamily="34" charset="-122"/>
                                </a:rPr>
                                <m:t>𝑥</m:t>
                              </m:r>
                              <m:r>
                                <a:rPr lang="en-US" altLang="zh-CN" sz="2000" i="1">
                                  <a:solidFill>
                                    <a:srgbClr val="0070C0"/>
                                  </a:solidFill>
                                  <a:latin typeface="Cambria Math" panose="02040503050406030204" pitchFamily="18" charset="0"/>
                                  <a:ea typeface="微软雅黑" panose="020B0503020204020204" pitchFamily="34" charset="-122"/>
                                </a:rPr>
                                <m:t>=1</m:t>
                              </m:r>
                            </m:sub>
                          </m:sSub>
                        </m:e>
                      </m:acc>
                      <m:r>
                        <a:rPr lang="en-US" altLang="zh-CN" sz="2000" i="1">
                          <a:solidFill>
                            <a:srgbClr val="0070C0"/>
                          </a:solidFill>
                          <a:latin typeface="Cambria Math" panose="02040503050406030204" pitchFamily="18" charset="0"/>
                          <a:ea typeface="微软雅黑" panose="020B0503020204020204" pitchFamily="34" charset="-122"/>
                        </a:rPr>
                        <m:t>=</m:t>
                      </m:r>
                      <m:acc>
                        <m:accPr>
                          <m:chr m:val="̅"/>
                          <m:ctrlPr>
                            <a:rPr lang="en-US" altLang="zh-CN" sz="2000" b="0" i="1" smtClean="0">
                              <a:solidFill>
                                <a:srgbClr val="0070C0"/>
                              </a:solidFill>
                              <a:latin typeface="Cambria Math" panose="02040503050406030204" pitchFamily="18" charset="0"/>
                              <a:ea typeface="微软雅黑" panose="020B0503020204020204" pitchFamily="34" charset="-122"/>
                              <a:cs typeface="+mj-cs"/>
                            </a:rPr>
                          </m:ctrlPr>
                        </m:accPr>
                        <m:e>
                          <m:acc>
                            <m:accPr>
                              <m:chr m:val="̂"/>
                              <m:ctrlPr>
                                <a:rPr lang="en-US" altLang="zh-CN" sz="2000" i="1">
                                  <a:solidFill>
                                    <a:srgbClr val="0070C0"/>
                                  </a:solidFill>
                                  <a:latin typeface="Cambria Math" panose="02040503050406030204" pitchFamily="18" charset="0"/>
                                  <a:ea typeface="微软雅黑" panose="020B0503020204020204" pitchFamily="34" charset="-122"/>
                                </a:rPr>
                              </m:ctrlPr>
                            </m:accPr>
                            <m:e>
                              <m:r>
                                <a:rPr lang="en-US" altLang="zh-CN" sz="2000" i="1">
                                  <a:solidFill>
                                    <a:srgbClr val="0070C0"/>
                                  </a:solidFill>
                                  <a:latin typeface="Cambria Math" panose="02040503050406030204" pitchFamily="18" charset="0"/>
                                  <a:ea typeface="微软雅黑" panose="020B0503020204020204" pitchFamily="34" charset="-122"/>
                                </a:rPr>
                                <m:t>𝛼</m:t>
                              </m:r>
                            </m:e>
                          </m:acc>
                          <m:r>
                            <a:rPr lang="en-US" altLang="zh-CN" sz="2000" i="1">
                              <a:solidFill>
                                <a:srgbClr val="0070C0"/>
                              </a:solidFill>
                              <a:latin typeface="Cambria Math" panose="02040503050406030204" pitchFamily="18" charset="0"/>
                              <a:ea typeface="微软雅黑" panose="020B0503020204020204" pitchFamily="34" charset="-122"/>
                            </a:rPr>
                            <m:t>+</m:t>
                          </m:r>
                          <m:acc>
                            <m:accPr>
                              <m:chr m:val="̂"/>
                              <m:ctrlPr>
                                <a:rPr lang="en-US" altLang="zh-CN" sz="2000" b="0" i="1" smtClean="0">
                                  <a:solidFill>
                                    <a:srgbClr val="0070C0"/>
                                  </a:solidFill>
                                  <a:latin typeface="Cambria Math" panose="02040503050406030204" pitchFamily="18" charset="0"/>
                                  <a:ea typeface="微软雅黑" panose="020B0503020204020204" pitchFamily="34" charset="-122"/>
                                </a:rPr>
                              </m:ctrlPr>
                            </m:accPr>
                            <m:e>
                              <m:r>
                                <a:rPr lang="en-US" altLang="zh-CN" sz="2000" b="0" i="1" smtClean="0">
                                  <a:solidFill>
                                    <a:srgbClr val="0070C0"/>
                                  </a:solidFill>
                                  <a:latin typeface="Cambria Math" panose="02040503050406030204" pitchFamily="18" charset="0"/>
                                  <a:ea typeface="微软雅黑" panose="020B0503020204020204" pitchFamily="34" charset="-122"/>
                                </a:rPr>
                                <m:t>𝛽</m:t>
                              </m:r>
                            </m:e>
                          </m:acc>
                          <m:r>
                            <a:rPr lang="en-US" altLang="zh-CN" sz="2000" b="0" i="1" smtClean="0">
                              <a:solidFill>
                                <a:srgbClr val="0070C0"/>
                              </a:solidFill>
                              <a:latin typeface="Cambria Math" panose="02040503050406030204" pitchFamily="18" charset="0"/>
                              <a:ea typeface="微软雅黑" panose="020B0503020204020204" pitchFamily="34" charset="-122"/>
                              <a:cs typeface="+mj-cs"/>
                            </a:rPr>
                            <m:t>+</m:t>
                          </m:r>
                          <m:acc>
                            <m:accPr>
                              <m:chr m:val="̂"/>
                              <m:ctrlPr>
                                <a:rPr lang="en-US" altLang="zh-CN" sz="2000" i="1">
                                  <a:solidFill>
                                    <a:srgbClr val="0070C0"/>
                                  </a:solidFill>
                                  <a:latin typeface="Cambria Math" panose="02040503050406030204" pitchFamily="18" charset="0"/>
                                  <a:ea typeface="微软雅黑" panose="020B0503020204020204" pitchFamily="34" charset="-122"/>
                                </a:rPr>
                              </m:ctrlPr>
                            </m:accPr>
                            <m:e>
                              <m:r>
                                <a:rPr lang="en-US" altLang="zh-CN" sz="2000" i="1">
                                  <a:solidFill>
                                    <a:srgbClr val="0070C0"/>
                                  </a:solidFill>
                                  <a:latin typeface="Cambria Math" panose="02040503050406030204" pitchFamily="18" charset="0"/>
                                  <a:ea typeface="微软雅黑" panose="020B0503020204020204" pitchFamily="34" charset="-122"/>
                                </a:rPr>
                                <m:t>𝛾</m:t>
                              </m:r>
                            </m:e>
                          </m:acc>
                          <m:r>
                            <a:rPr lang="en-US" altLang="zh-CN" sz="2000" i="1">
                              <a:solidFill>
                                <a:srgbClr val="0070C0"/>
                              </a:solidFill>
                              <a:latin typeface="Cambria Math" panose="02040503050406030204" pitchFamily="18" charset="0"/>
                              <a:ea typeface="微软雅黑" panose="020B0503020204020204" pitchFamily="34" charset="-122"/>
                            </a:rPr>
                            <m:t>𝑧</m:t>
                          </m:r>
                          <m:r>
                            <a:rPr lang="en-US" altLang="zh-CN" sz="2000" b="0" i="1" smtClean="0">
                              <a:solidFill>
                                <a:srgbClr val="0070C0"/>
                              </a:solidFill>
                              <a:latin typeface="Cambria Math" panose="02040503050406030204" pitchFamily="18" charset="0"/>
                              <a:ea typeface="微软雅黑" panose="020B0503020204020204" pitchFamily="34" charset="-122"/>
                            </a:rPr>
                            <m:t>+</m:t>
                          </m:r>
                          <m:acc>
                            <m:accPr>
                              <m:chr m:val="̂"/>
                              <m:ctrlPr>
                                <a:rPr lang="en-US" altLang="zh-CN" sz="2000" b="0" i="1" smtClean="0">
                                  <a:solidFill>
                                    <a:srgbClr val="0070C0"/>
                                  </a:solidFill>
                                  <a:latin typeface="Cambria Math" panose="02040503050406030204" pitchFamily="18" charset="0"/>
                                  <a:ea typeface="微软雅黑" panose="020B0503020204020204" pitchFamily="34" charset="-122"/>
                                </a:rPr>
                              </m:ctrlPr>
                            </m:accPr>
                            <m:e>
                              <m:r>
                                <a:rPr lang="en-US" altLang="zh-CN" sz="2000" b="0" i="1" smtClean="0">
                                  <a:solidFill>
                                    <a:srgbClr val="0070C0"/>
                                  </a:solidFill>
                                  <a:latin typeface="Cambria Math" panose="02040503050406030204" pitchFamily="18" charset="0"/>
                                  <a:ea typeface="微软雅黑" panose="020B0503020204020204" pitchFamily="34" charset="-122"/>
                                </a:rPr>
                                <m:t>𝛿</m:t>
                              </m:r>
                            </m:e>
                          </m:acc>
                          <m:r>
                            <a:rPr lang="en-US" altLang="zh-CN" sz="2000" b="0" i="1" smtClean="0">
                              <a:solidFill>
                                <a:srgbClr val="0070C0"/>
                              </a:solidFill>
                              <a:latin typeface="Cambria Math" panose="02040503050406030204" pitchFamily="18" charset="0"/>
                              <a:ea typeface="微软雅黑" panose="020B0503020204020204" pitchFamily="34" charset="-122"/>
                              <a:cs typeface="+mj-cs"/>
                            </a:rPr>
                            <m:t>𝑧</m:t>
                          </m:r>
                        </m:e>
                      </m:acc>
                    </m:oMath>
                  </m:oMathPara>
                </a14:m>
                <a:endParaRPr lang="en-US" altLang="zh-CN" sz="2000" dirty="0">
                  <a:solidFill>
                    <a:srgbClr val="0070C0"/>
                  </a:solidFill>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f>
                        <m:fPr>
                          <m:ctrlPr>
                            <a:rPr lang="en-US" altLang="zh-CN" sz="2000" b="0" i="1" smtClean="0">
                              <a:solidFill>
                                <a:srgbClr val="0070C0"/>
                              </a:solidFill>
                              <a:latin typeface="Cambria Math" panose="02040503050406030204" pitchFamily="18" charset="0"/>
                              <a:ea typeface="微软雅黑" panose="020B0503020204020204" pitchFamily="34" charset="-122"/>
                              <a:cs typeface="+mj-cs"/>
                            </a:rPr>
                          </m:ctrlPr>
                        </m:fPr>
                        <m:num>
                          <m:r>
                            <a:rPr lang="en-US" altLang="zh-CN" sz="2000" b="0" i="1" smtClean="0">
                              <a:solidFill>
                                <a:srgbClr val="0070C0"/>
                              </a:solidFill>
                              <a:latin typeface="Cambria Math" panose="02040503050406030204" pitchFamily="18" charset="0"/>
                              <a:ea typeface="微软雅黑" panose="020B0503020204020204" pitchFamily="34" charset="-122"/>
                              <a:cs typeface="+mj-cs"/>
                            </a:rPr>
                            <m:t>𝜕</m:t>
                          </m:r>
                          <m:r>
                            <a:rPr lang="en-US" altLang="zh-CN" sz="2000" b="0" i="1" smtClean="0">
                              <a:solidFill>
                                <a:srgbClr val="0070C0"/>
                              </a:solidFill>
                              <a:latin typeface="Cambria Math" panose="02040503050406030204" pitchFamily="18" charset="0"/>
                              <a:ea typeface="微软雅黑" panose="020B0503020204020204" pitchFamily="34" charset="-122"/>
                              <a:cs typeface="+mj-cs"/>
                            </a:rPr>
                            <m:t>𝐸</m:t>
                          </m:r>
                          <m:d>
                            <m:dPr>
                              <m:ctrlPr>
                                <a:rPr lang="en-US" altLang="zh-CN" sz="2000" b="0" i="1" smtClean="0">
                                  <a:solidFill>
                                    <a:srgbClr val="0070C0"/>
                                  </a:solidFill>
                                  <a:latin typeface="Cambria Math" panose="02040503050406030204" pitchFamily="18" charset="0"/>
                                  <a:ea typeface="微软雅黑" panose="020B0503020204020204" pitchFamily="34" charset="-122"/>
                                  <a:cs typeface="+mj-cs"/>
                                </a:rPr>
                              </m:ctrlPr>
                            </m:dPr>
                            <m:e>
                              <m:r>
                                <a:rPr lang="en-US" altLang="zh-CN" sz="2000" b="0" i="1" smtClean="0">
                                  <a:solidFill>
                                    <a:srgbClr val="0070C0"/>
                                  </a:solidFill>
                                  <a:latin typeface="Cambria Math" panose="02040503050406030204" pitchFamily="18" charset="0"/>
                                  <a:ea typeface="微软雅黑" panose="020B0503020204020204" pitchFamily="34" charset="-122"/>
                                  <a:cs typeface="+mj-cs"/>
                                </a:rPr>
                                <m:t>𝑦</m:t>
                              </m:r>
                            </m:e>
                            <m:e>
                              <m:r>
                                <a:rPr lang="en-US" altLang="zh-CN" sz="2000" b="0" i="1" smtClean="0">
                                  <a:solidFill>
                                    <a:srgbClr val="0070C0"/>
                                  </a:solidFill>
                                  <a:latin typeface="Cambria Math" panose="02040503050406030204" pitchFamily="18" charset="0"/>
                                  <a:ea typeface="微软雅黑" panose="020B0503020204020204" pitchFamily="34" charset="-122"/>
                                  <a:cs typeface="+mj-cs"/>
                                </a:rPr>
                                <m:t>𝑥</m:t>
                              </m:r>
                              <m:r>
                                <a:rPr lang="en-US" altLang="zh-CN" sz="2000" b="0" i="1" smtClean="0">
                                  <a:solidFill>
                                    <a:srgbClr val="0070C0"/>
                                  </a:solidFill>
                                  <a:latin typeface="Cambria Math" panose="02040503050406030204" pitchFamily="18" charset="0"/>
                                  <a:ea typeface="微软雅黑" panose="020B0503020204020204" pitchFamily="34" charset="-122"/>
                                  <a:cs typeface="+mj-cs"/>
                                </a:rPr>
                                <m:t>,</m:t>
                              </m:r>
                              <m:r>
                                <a:rPr lang="en-US" altLang="zh-CN" sz="2000" b="0" i="1" smtClean="0">
                                  <a:solidFill>
                                    <a:srgbClr val="0070C0"/>
                                  </a:solidFill>
                                  <a:latin typeface="Cambria Math" panose="02040503050406030204" pitchFamily="18" charset="0"/>
                                  <a:ea typeface="微软雅黑" panose="020B0503020204020204" pitchFamily="34" charset="-122"/>
                                  <a:cs typeface="+mj-cs"/>
                                </a:rPr>
                                <m:t>𝑧</m:t>
                              </m:r>
                            </m:e>
                          </m:d>
                        </m:num>
                        <m:den>
                          <m:r>
                            <a:rPr lang="en-US" altLang="zh-CN" sz="2000" b="0" i="1" smtClean="0">
                              <a:solidFill>
                                <a:srgbClr val="0070C0"/>
                              </a:solidFill>
                              <a:latin typeface="Cambria Math" panose="02040503050406030204" pitchFamily="18" charset="0"/>
                              <a:ea typeface="微软雅黑" panose="020B0503020204020204" pitchFamily="34" charset="-122"/>
                              <a:cs typeface="+mj-cs"/>
                            </a:rPr>
                            <m:t>𝜕</m:t>
                          </m:r>
                          <m:r>
                            <a:rPr lang="en-US" altLang="zh-CN" sz="2000" b="0" i="1" smtClean="0">
                              <a:solidFill>
                                <a:srgbClr val="0070C0"/>
                              </a:solidFill>
                              <a:latin typeface="Cambria Math" panose="02040503050406030204" pitchFamily="18" charset="0"/>
                              <a:ea typeface="微软雅黑" panose="020B0503020204020204" pitchFamily="34" charset="-122"/>
                              <a:cs typeface="+mj-cs"/>
                            </a:rPr>
                            <m:t>𝑥</m:t>
                          </m:r>
                        </m:den>
                      </m:f>
                      <m:r>
                        <a:rPr lang="en-US" altLang="zh-CN" sz="2000" b="0" i="1" smtClean="0">
                          <a:solidFill>
                            <a:srgbClr val="0070C0"/>
                          </a:solidFill>
                          <a:latin typeface="Cambria Math" panose="02040503050406030204" pitchFamily="18" charset="0"/>
                          <a:ea typeface="微软雅黑" panose="020B0503020204020204" pitchFamily="34" charset="-122"/>
                          <a:cs typeface="+mj-cs"/>
                        </a:rPr>
                        <m:t>=</m:t>
                      </m:r>
                      <m:acc>
                        <m:accPr>
                          <m:chr m:val="̅"/>
                          <m:ctrlPr>
                            <a:rPr lang="en-US" altLang="zh-CN" sz="2000" b="0" i="1" smtClean="0">
                              <a:solidFill>
                                <a:srgbClr val="0070C0"/>
                              </a:solidFill>
                              <a:latin typeface="Cambria Math" panose="02040503050406030204" pitchFamily="18" charset="0"/>
                              <a:ea typeface="微软雅黑" panose="020B0503020204020204" pitchFamily="34" charset="-122"/>
                              <a:cs typeface="+mj-cs"/>
                            </a:rPr>
                          </m:ctrlPr>
                        </m:accPr>
                        <m:e>
                          <m:f>
                            <m:fPr>
                              <m:ctrlPr>
                                <a:rPr lang="en-US" altLang="zh-CN" sz="2000" b="0" i="1" smtClean="0">
                                  <a:solidFill>
                                    <a:srgbClr val="0070C0"/>
                                  </a:solidFill>
                                  <a:latin typeface="Cambria Math" panose="02040503050406030204" pitchFamily="18" charset="0"/>
                                  <a:ea typeface="微软雅黑" panose="020B0503020204020204" pitchFamily="34" charset="-122"/>
                                  <a:cs typeface="+mj-cs"/>
                                </a:rPr>
                              </m:ctrlPr>
                            </m:fPr>
                            <m:num>
                              <m:r>
                                <a:rPr lang="en-US" altLang="zh-CN" sz="2000" b="0" i="1" smtClean="0">
                                  <a:solidFill>
                                    <a:srgbClr val="0070C0"/>
                                  </a:solidFill>
                                  <a:latin typeface="Cambria Math" panose="02040503050406030204" pitchFamily="18" charset="0"/>
                                  <a:ea typeface="微软雅黑" panose="020B0503020204020204" pitchFamily="34" charset="-122"/>
                                  <a:cs typeface="+mj-cs"/>
                                </a:rPr>
                                <m:t>𝜕</m:t>
                              </m:r>
                              <m:acc>
                                <m:accPr>
                                  <m:chr m:val="̂"/>
                                  <m:ctrlPr>
                                    <a:rPr lang="en-US" altLang="zh-CN" sz="2000" b="0" i="1" smtClean="0">
                                      <a:solidFill>
                                        <a:srgbClr val="0070C0"/>
                                      </a:solidFill>
                                      <a:latin typeface="Cambria Math" panose="02040503050406030204" pitchFamily="18" charset="0"/>
                                      <a:ea typeface="微软雅黑" panose="020B0503020204020204" pitchFamily="34" charset="-122"/>
                                      <a:cs typeface="+mj-cs"/>
                                    </a:rPr>
                                  </m:ctrlPr>
                                </m:accPr>
                                <m:e>
                                  <m:r>
                                    <a:rPr lang="en-US" altLang="zh-CN" sz="2000" b="0" i="1" smtClean="0">
                                      <a:solidFill>
                                        <a:srgbClr val="0070C0"/>
                                      </a:solidFill>
                                      <a:latin typeface="Cambria Math" panose="02040503050406030204" pitchFamily="18" charset="0"/>
                                      <a:ea typeface="微软雅黑" panose="020B0503020204020204" pitchFamily="34" charset="-122"/>
                                      <a:cs typeface="+mj-cs"/>
                                    </a:rPr>
                                    <m:t>𝑦</m:t>
                                  </m:r>
                                </m:e>
                              </m:acc>
                            </m:num>
                            <m:den>
                              <m:r>
                                <a:rPr lang="en-US" altLang="zh-CN" sz="2000" b="0" i="1" smtClean="0">
                                  <a:solidFill>
                                    <a:srgbClr val="0070C0"/>
                                  </a:solidFill>
                                  <a:latin typeface="Cambria Math" panose="02040503050406030204" pitchFamily="18" charset="0"/>
                                  <a:ea typeface="微软雅黑" panose="020B0503020204020204" pitchFamily="34" charset="-122"/>
                                  <a:cs typeface="+mj-cs"/>
                                </a:rPr>
                                <m:t>𝜕</m:t>
                              </m:r>
                              <m:r>
                                <a:rPr lang="en-US" altLang="zh-CN" sz="2000" b="0" i="1" smtClean="0">
                                  <a:solidFill>
                                    <a:srgbClr val="0070C0"/>
                                  </a:solidFill>
                                  <a:latin typeface="Cambria Math" panose="02040503050406030204" pitchFamily="18" charset="0"/>
                                  <a:ea typeface="微软雅黑" panose="020B0503020204020204" pitchFamily="34" charset="-122"/>
                                  <a:cs typeface="+mj-cs"/>
                                </a:rPr>
                                <m:t>𝑥</m:t>
                              </m:r>
                            </m:den>
                          </m:f>
                        </m:e>
                      </m:acc>
                      <m:r>
                        <a:rPr lang="en-US" altLang="zh-CN" sz="2000" b="0" i="1" smtClean="0">
                          <a:solidFill>
                            <a:srgbClr val="0070C0"/>
                          </a:solidFill>
                          <a:latin typeface="Cambria Math" panose="02040503050406030204" pitchFamily="18" charset="0"/>
                          <a:ea typeface="微软雅黑" panose="020B0503020204020204" pitchFamily="34" charset="-122"/>
                          <a:cs typeface="+mj-cs"/>
                        </a:rPr>
                        <m:t>=</m:t>
                      </m:r>
                      <m:acc>
                        <m:accPr>
                          <m:chr m:val="̅"/>
                          <m:ctrlPr>
                            <a:rPr lang="en-US" altLang="zh-CN" sz="2000" b="0" i="1" smtClean="0">
                              <a:solidFill>
                                <a:srgbClr val="0070C0"/>
                              </a:solidFill>
                              <a:latin typeface="Cambria Math" panose="02040503050406030204" pitchFamily="18" charset="0"/>
                              <a:ea typeface="微软雅黑" panose="020B0503020204020204" pitchFamily="34" charset="-122"/>
                              <a:cs typeface="+mj-cs"/>
                            </a:rPr>
                          </m:ctrlPr>
                        </m:accPr>
                        <m:e>
                          <m:acc>
                            <m:accPr>
                              <m:chr m:val="̂"/>
                              <m:ctrlPr>
                                <a:rPr lang="en-US" altLang="zh-CN" sz="2000" b="0" i="1" smtClean="0">
                                  <a:solidFill>
                                    <a:srgbClr val="0070C0"/>
                                  </a:solidFill>
                                  <a:latin typeface="Cambria Math" panose="02040503050406030204" pitchFamily="18" charset="0"/>
                                  <a:ea typeface="微软雅黑" panose="020B0503020204020204" pitchFamily="34" charset="-122"/>
                                  <a:cs typeface="+mj-cs"/>
                                </a:rPr>
                              </m:ctrlPr>
                            </m:accPr>
                            <m:e>
                              <m:r>
                                <a:rPr lang="en-US" altLang="zh-CN" sz="2000" b="0" i="1" smtClean="0">
                                  <a:solidFill>
                                    <a:srgbClr val="0070C0"/>
                                  </a:solidFill>
                                  <a:latin typeface="Cambria Math" panose="02040503050406030204" pitchFamily="18" charset="0"/>
                                  <a:ea typeface="微软雅黑" panose="020B0503020204020204" pitchFamily="34" charset="-122"/>
                                  <a:cs typeface="+mj-cs"/>
                                </a:rPr>
                                <m:t>𝛽</m:t>
                              </m:r>
                            </m:e>
                          </m:acc>
                          <m:r>
                            <a:rPr lang="en-US" altLang="zh-CN" sz="2000" b="0" i="1" smtClean="0">
                              <a:solidFill>
                                <a:srgbClr val="0070C0"/>
                              </a:solidFill>
                              <a:latin typeface="Cambria Math" panose="02040503050406030204" pitchFamily="18" charset="0"/>
                              <a:ea typeface="微软雅黑" panose="020B0503020204020204" pitchFamily="34" charset="-122"/>
                              <a:cs typeface="+mj-cs"/>
                            </a:rPr>
                            <m:t>+</m:t>
                          </m:r>
                          <m:acc>
                            <m:accPr>
                              <m:chr m:val="̂"/>
                              <m:ctrlPr>
                                <a:rPr lang="en-US" altLang="zh-CN" sz="2000" b="0" i="1" smtClean="0">
                                  <a:solidFill>
                                    <a:srgbClr val="0070C0"/>
                                  </a:solidFill>
                                  <a:latin typeface="Cambria Math" panose="02040503050406030204" pitchFamily="18" charset="0"/>
                                  <a:ea typeface="微软雅黑" panose="020B0503020204020204" pitchFamily="34" charset="-122"/>
                                  <a:cs typeface="+mj-cs"/>
                                </a:rPr>
                              </m:ctrlPr>
                            </m:accPr>
                            <m:e>
                              <m:r>
                                <a:rPr lang="en-US" altLang="zh-CN" sz="2000" b="0" i="1" smtClean="0">
                                  <a:solidFill>
                                    <a:srgbClr val="0070C0"/>
                                  </a:solidFill>
                                  <a:latin typeface="Cambria Math" panose="02040503050406030204" pitchFamily="18" charset="0"/>
                                  <a:ea typeface="微软雅黑" panose="020B0503020204020204" pitchFamily="34" charset="-122"/>
                                  <a:cs typeface="+mj-cs"/>
                                </a:rPr>
                                <m:t>𝛿</m:t>
                              </m:r>
                            </m:e>
                          </m:acc>
                          <m:r>
                            <a:rPr lang="en-US" altLang="zh-CN" sz="2000" b="0" i="1" smtClean="0">
                              <a:solidFill>
                                <a:srgbClr val="0070C0"/>
                              </a:solidFill>
                              <a:latin typeface="Cambria Math" panose="02040503050406030204" pitchFamily="18" charset="0"/>
                              <a:ea typeface="微软雅黑" panose="020B0503020204020204" pitchFamily="34" charset="-122"/>
                              <a:cs typeface="+mj-cs"/>
                            </a:rPr>
                            <m:t>𝑧</m:t>
                          </m:r>
                        </m:e>
                      </m:acc>
                    </m:oMath>
                  </m:oMathPara>
                </a14:m>
                <a:endParaRPr lang="en-US" altLang="zh-CN" sz="2000" b="0" dirty="0">
                  <a:solidFill>
                    <a:srgbClr val="0070C0"/>
                  </a:solidFill>
                  <a:latin typeface="微软雅黑" panose="020B0503020204020204" pitchFamily="34" charset="-122"/>
                  <a:ea typeface="微软雅黑" panose="020B0503020204020204" pitchFamily="34" charset="-122"/>
                  <a:cs typeface="+mj-cs"/>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2000" i="1">
                              <a:solidFill>
                                <a:srgbClr val="0070C0"/>
                              </a:solidFill>
                              <a:latin typeface="Cambria Math" panose="02040503050406030204" pitchFamily="18" charset="0"/>
                              <a:ea typeface="微软雅黑" panose="020B0503020204020204" pitchFamily="34" charset="-122"/>
                            </a:rPr>
                          </m:ctrlPr>
                        </m:sSubPr>
                        <m:e>
                          <m:acc>
                            <m:accPr>
                              <m:chr m:val="̂"/>
                              <m:ctrlPr>
                                <a:rPr lang="en-US" altLang="zh-CN" sz="2000" i="1">
                                  <a:solidFill>
                                    <a:srgbClr val="0070C0"/>
                                  </a:solidFill>
                                  <a:latin typeface="Cambria Math" panose="02040503050406030204" pitchFamily="18" charset="0"/>
                                  <a:ea typeface="微软雅黑" panose="020B0503020204020204" pitchFamily="34" charset="-122"/>
                                </a:rPr>
                              </m:ctrlPr>
                            </m:accPr>
                            <m:e>
                              <m:r>
                                <a:rPr lang="en-US" altLang="zh-CN" sz="2000" i="1">
                                  <a:solidFill>
                                    <a:srgbClr val="0070C0"/>
                                  </a:solidFill>
                                  <a:latin typeface="Cambria Math" panose="02040503050406030204" pitchFamily="18" charset="0"/>
                                  <a:ea typeface="微软雅黑" panose="020B0503020204020204" pitchFamily="34" charset="-122"/>
                                </a:rPr>
                                <m:t>𝑦</m:t>
                              </m:r>
                            </m:e>
                          </m:acc>
                        </m:e>
                        <m:sub>
                          <m:r>
                            <a:rPr lang="en-US" altLang="zh-CN" sz="2000" b="0" i="1" smtClean="0">
                              <a:solidFill>
                                <a:srgbClr val="0070C0"/>
                              </a:solidFill>
                              <a:latin typeface="Cambria Math" panose="02040503050406030204" pitchFamily="18" charset="0"/>
                              <a:ea typeface="微软雅黑" panose="020B0503020204020204" pitchFamily="34" charset="-122"/>
                            </a:rPr>
                            <m:t>𝑧</m:t>
                          </m:r>
                          <m:r>
                            <a:rPr lang="en-US" altLang="zh-CN" sz="2000" b="0" i="1" smtClean="0">
                              <a:solidFill>
                                <a:srgbClr val="0070C0"/>
                              </a:solidFill>
                              <a:latin typeface="Cambria Math" panose="02040503050406030204" pitchFamily="18" charset="0"/>
                              <a:ea typeface="微软雅黑" panose="020B0503020204020204" pitchFamily="34" charset="-122"/>
                            </a:rPr>
                            <m:t>=50</m:t>
                          </m:r>
                        </m:sub>
                      </m:sSub>
                      <m:r>
                        <a:rPr lang="en-US" altLang="zh-CN" sz="2000" i="1">
                          <a:solidFill>
                            <a:srgbClr val="0070C0"/>
                          </a:solidFill>
                          <a:latin typeface="Cambria Math" panose="02040503050406030204" pitchFamily="18" charset="0"/>
                          <a:ea typeface="微软雅黑" panose="020B0503020204020204" pitchFamily="34" charset="-122"/>
                        </a:rPr>
                        <m:t>=</m:t>
                      </m:r>
                      <m:acc>
                        <m:accPr>
                          <m:chr m:val="̅"/>
                          <m:ctrlPr>
                            <a:rPr lang="en-US" altLang="zh-CN" sz="2000" b="0" i="1" smtClean="0">
                              <a:solidFill>
                                <a:srgbClr val="0070C0"/>
                              </a:solidFill>
                              <a:latin typeface="Cambria Math" panose="02040503050406030204" pitchFamily="18" charset="0"/>
                              <a:ea typeface="微软雅黑" panose="020B0503020204020204" pitchFamily="34" charset="-122"/>
                            </a:rPr>
                          </m:ctrlPr>
                        </m:accPr>
                        <m:e>
                          <m:acc>
                            <m:accPr>
                              <m:chr m:val="̂"/>
                              <m:ctrlPr>
                                <a:rPr lang="en-US" altLang="zh-CN" sz="2000" i="1">
                                  <a:solidFill>
                                    <a:srgbClr val="0070C0"/>
                                  </a:solidFill>
                                  <a:latin typeface="Cambria Math" panose="02040503050406030204" pitchFamily="18" charset="0"/>
                                  <a:ea typeface="微软雅黑" panose="020B0503020204020204" pitchFamily="34" charset="-122"/>
                                </a:rPr>
                              </m:ctrlPr>
                            </m:accPr>
                            <m:e>
                              <m:r>
                                <a:rPr lang="en-US" altLang="zh-CN" sz="2000" i="1">
                                  <a:solidFill>
                                    <a:srgbClr val="0070C0"/>
                                  </a:solidFill>
                                  <a:latin typeface="Cambria Math" panose="02040503050406030204" pitchFamily="18" charset="0"/>
                                  <a:ea typeface="微软雅黑" panose="020B0503020204020204" pitchFamily="34" charset="-122"/>
                                </a:rPr>
                                <m:t>𝛼</m:t>
                              </m:r>
                            </m:e>
                          </m:acc>
                          <m:r>
                            <a:rPr lang="en-US" altLang="zh-CN" sz="2000" i="1">
                              <a:solidFill>
                                <a:srgbClr val="0070C0"/>
                              </a:solidFill>
                              <a:latin typeface="Cambria Math" panose="02040503050406030204" pitchFamily="18" charset="0"/>
                              <a:ea typeface="微软雅黑" panose="020B0503020204020204" pitchFamily="34" charset="-122"/>
                            </a:rPr>
                            <m:t>+</m:t>
                          </m:r>
                          <m:acc>
                            <m:accPr>
                              <m:chr m:val="̂"/>
                              <m:ctrlPr>
                                <a:rPr lang="en-US" altLang="zh-CN" sz="2000" i="1">
                                  <a:solidFill>
                                    <a:srgbClr val="0070C0"/>
                                  </a:solidFill>
                                  <a:latin typeface="Cambria Math" panose="02040503050406030204" pitchFamily="18" charset="0"/>
                                  <a:ea typeface="微软雅黑" panose="020B0503020204020204" pitchFamily="34" charset="-122"/>
                                </a:rPr>
                              </m:ctrlPr>
                            </m:accPr>
                            <m:e>
                              <m:r>
                                <a:rPr lang="en-US" altLang="zh-CN" sz="2000" i="1">
                                  <a:solidFill>
                                    <a:srgbClr val="0070C0"/>
                                  </a:solidFill>
                                  <a:latin typeface="Cambria Math" panose="02040503050406030204" pitchFamily="18" charset="0"/>
                                  <a:ea typeface="微软雅黑" panose="020B0503020204020204" pitchFamily="34" charset="-122"/>
                                </a:rPr>
                                <m:t>𝛽</m:t>
                              </m:r>
                            </m:e>
                          </m:acc>
                          <m:r>
                            <a:rPr lang="en-US" altLang="zh-CN" sz="2000" b="0" i="1" smtClean="0">
                              <a:solidFill>
                                <a:srgbClr val="0070C0"/>
                              </a:solidFill>
                              <a:latin typeface="Cambria Math" panose="02040503050406030204" pitchFamily="18" charset="0"/>
                              <a:ea typeface="微软雅黑" panose="020B0503020204020204" pitchFamily="34" charset="-122"/>
                            </a:rPr>
                            <m:t>𝑥</m:t>
                          </m:r>
                          <m:r>
                            <a:rPr lang="en-US" altLang="zh-CN" sz="2000" i="1">
                              <a:solidFill>
                                <a:srgbClr val="0070C0"/>
                              </a:solidFill>
                              <a:latin typeface="Cambria Math" panose="02040503050406030204" pitchFamily="18" charset="0"/>
                              <a:ea typeface="微软雅黑" panose="020B0503020204020204" pitchFamily="34" charset="-122"/>
                            </a:rPr>
                            <m:t>+</m:t>
                          </m:r>
                          <m:acc>
                            <m:accPr>
                              <m:chr m:val="̂"/>
                              <m:ctrlPr>
                                <a:rPr lang="en-US" altLang="zh-CN" sz="2000" i="1">
                                  <a:solidFill>
                                    <a:srgbClr val="0070C0"/>
                                  </a:solidFill>
                                  <a:latin typeface="Cambria Math" panose="02040503050406030204" pitchFamily="18" charset="0"/>
                                  <a:ea typeface="微软雅黑" panose="020B0503020204020204" pitchFamily="34" charset="-122"/>
                                </a:rPr>
                              </m:ctrlPr>
                            </m:accPr>
                            <m:e>
                              <m:r>
                                <a:rPr lang="en-US" altLang="zh-CN" sz="2000" i="1">
                                  <a:solidFill>
                                    <a:srgbClr val="0070C0"/>
                                  </a:solidFill>
                                  <a:latin typeface="Cambria Math" panose="02040503050406030204" pitchFamily="18" charset="0"/>
                                  <a:ea typeface="微软雅黑" panose="020B0503020204020204" pitchFamily="34" charset="-122"/>
                                </a:rPr>
                                <m:t>𝛾</m:t>
                              </m:r>
                            </m:e>
                          </m:acc>
                          <m:r>
                            <a:rPr lang="en-US" altLang="zh-CN" sz="2000" b="0" i="1" smtClean="0">
                              <a:solidFill>
                                <a:srgbClr val="0070C0"/>
                              </a:solidFill>
                              <a:latin typeface="Cambria Math" panose="02040503050406030204" pitchFamily="18" charset="0"/>
                              <a:ea typeface="微软雅黑" panose="020B0503020204020204" pitchFamily="34" charset="-122"/>
                            </a:rPr>
                            <m:t>×50</m:t>
                          </m:r>
                          <m:r>
                            <a:rPr lang="en-US" altLang="zh-CN" sz="2000" i="1">
                              <a:solidFill>
                                <a:srgbClr val="0070C0"/>
                              </a:solidFill>
                              <a:latin typeface="Cambria Math" panose="02040503050406030204" pitchFamily="18" charset="0"/>
                              <a:ea typeface="微软雅黑" panose="020B0503020204020204" pitchFamily="34" charset="-122"/>
                            </a:rPr>
                            <m:t>+</m:t>
                          </m:r>
                          <m:acc>
                            <m:accPr>
                              <m:chr m:val="̂"/>
                              <m:ctrlPr>
                                <a:rPr lang="en-US" altLang="zh-CN" sz="2000" i="1">
                                  <a:solidFill>
                                    <a:srgbClr val="0070C0"/>
                                  </a:solidFill>
                                  <a:latin typeface="Cambria Math" panose="02040503050406030204" pitchFamily="18" charset="0"/>
                                  <a:ea typeface="微软雅黑" panose="020B0503020204020204" pitchFamily="34" charset="-122"/>
                                </a:rPr>
                              </m:ctrlPr>
                            </m:accPr>
                            <m:e>
                              <m:r>
                                <a:rPr lang="en-US" altLang="zh-CN" sz="2000" i="1">
                                  <a:solidFill>
                                    <a:srgbClr val="0070C0"/>
                                  </a:solidFill>
                                  <a:latin typeface="Cambria Math" panose="02040503050406030204" pitchFamily="18" charset="0"/>
                                  <a:ea typeface="微软雅黑" panose="020B0503020204020204" pitchFamily="34" charset="-122"/>
                                </a:rPr>
                                <m:t>𝛿</m:t>
                              </m:r>
                            </m:e>
                          </m:acc>
                          <m:r>
                            <a:rPr lang="en-US" altLang="zh-CN" sz="2000" b="0" i="1" smtClean="0">
                              <a:solidFill>
                                <a:srgbClr val="0070C0"/>
                              </a:solidFill>
                              <a:latin typeface="Cambria Math" panose="02040503050406030204" pitchFamily="18" charset="0"/>
                              <a:ea typeface="微软雅黑" panose="020B0503020204020204" pitchFamily="34" charset="-122"/>
                            </a:rPr>
                            <m:t>𝑥</m:t>
                          </m:r>
                          <m:r>
                            <a:rPr lang="en-US" altLang="zh-CN" sz="2000" b="0" i="1" smtClean="0">
                              <a:solidFill>
                                <a:srgbClr val="0070C0"/>
                              </a:solidFill>
                              <a:latin typeface="Cambria Math" panose="02040503050406030204" pitchFamily="18" charset="0"/>
                              <a:ea typeface="微软雅黑" panose="020B0503020204020204" pitchFamily="34" charset="-122"/>
                            </a:rPr>
                            <m:t>×50</m:t>
                          </m:r>
                        </m:e>
                      </m:acc>
                    </m:oMath>
                  </m:oMathPara>
                </a14:m>
                <a:endParaRPr lang="en-US" altLang="zh-CN" sz="2000" b="0" dirty="0">
                  <a:solidFill>
                    <a:srgbClr val="0070C0"/>
                  </a:solidFill>
                  <a:latin typeface="微软雅黑" panose="020B0503020204020204" pitchFamily="34" charset="-122"/>
                  <a:ea typeface="微软雅黑" panose="020B0503020204020204" pitchFamily="34" charset="-122"/>
                  <a:cs typeface="+mj-cs"/>
                </a:endParaRPr>
              </a:p>
            </p:txBody>
          </p:sp>
        </mc:Choice>
        <mc:Fallback xmlns="">
          <p:sp>
            <p:nvSpPr>
              <p:cNvPr id="5" name="文本框 1"/>
              <p:cNvSpPr txBox="1">
                <a:spLocks noRot="1" noChangeAspect="1" noMove="1" noResize="1" noEditPoints="1" noAdjustHandles="1" noChangeArrowheads="1" noChangeShapeType="1" noTextEdit="1"/>
              </p:cNvSpPr>
              <p:nvPr/>
            </p:nvSpPr>
            <p:spPr>
              <a:xfrm>
                <a:off x="181155" y="951312"/>
                <a:ext cx="4390845" cy="4591513"/>
              </a:xfrm>
              <a:prstGeom prst="rect">
                <a:avLst/>
              </a:prstGeom>
              <a:blipFill rotWithShape="0">
                <a:blip r:embed="rId2"/>
                <a:stretch>
                  <a:fillRect/>
                </a:stretch>
              </a:blipFill>
            </p:spPr>
            <p:txBody>
              <a:bodyPr/>
              <a:lstStyle/>
              <a:p>
                <a:r>
                  <a:rPr lang="zh-CN" altLang="en-US">
                    <a:noFill/>
                  </a:rPr>
                  <a:t> </a:t>
                </a:r>
                <a:endParaRPr lang="zh-CN" altLang="en-US">
                  <a:noFill/>
                </a:endParaRPr>
              </a:p>
            </p:txBody>
          </p:sp>
        </mc:Fallback>
      </mc:AlternateContent>
      <p:sp>
        <p:nvSpPr>
          <p:cNvPr id="6" name="矩形 5"/>
          <p:cNvSpPr/>
          <p:nvPr/>
        </p:nvSpPr>
        <p:spPr>
          <a:xfrm>
            <a:off x="4770409" y="700885"/>
            <a:ext cx="4572000" cy="6001643"/>
          </a:xfrm>
          <a:prstGeom prst="rect">
            <a:avLst/>
          </a:prstGeom>
          <a:solidFill>
            <a:schemeClr val="accent6">
              <a:lumMod val="40000"/>
              <a:lumOff val="60000"/>
            </a:schemeClr>
          </a:solidFill>
        </p:spPr>
        <p:txBody>
          <a:bodyPr>
            <a:spAutoFit/>
          </a:bodyPr>
          <a:lstStyle/>
          <a:p>
            <a:r>
              <a:rPr lang="en-US" altLang="zh-CN" sz="1600" dirty="0"/>
              <a:t>use https://www.stata-press.com/data/r16/margex,clear</a:t>
            </a:r>
          </a:p>
          <a:p>
            <a:r>
              <a:rPr lang="en-US" altLang="zh-CN" sz="1600" dirty="0"/>
              <a:t>save </a:t>
            </a:r>
            <a:r>
              <a:rPr lang="en-US" altLang="zh-CN" sz="1600" dirty="0" err="1"/>
              <a:t>temp,replace</a:t>
            </a:r>
            <a:endParaRPr lang="en-US" altLang="zh-CN" sz="1600" dirty="0"/>
          </a:p>
          <a:p>
            <a:r>
              <a:rPr lang="en-US" altLang="zh-CN" sz="1600" dirty="0"/>
              <a:t>regress y </a:t>
            </a:r>
            <a:r>
              <a:rPr lang="en-US" altLang="zh-CN" sz="1600" dirty="0" err="1"/>
              <a:t>i.sex</a:t>
            </a:r>
            <a:r>
              <a:rPr lang="en-US" altLang="zh-CN" sz="1600" dirty="0"/>
              <a:t>##</a:t>
            </a:r>
            <a:r>
              <a:rPr lang="en-US" altLang="zh-CN" sz="1600" dirty="0" err="1"/>
              <a:t>c.age</a:t>
            </a:r>
            <a:endParaRPr lang="en-US" altLang="zh-CN" sz="1600" dirty="0"/>
          </a:p>
          <a:p>
            <a:r>
              <a:rPr lang="en-US" altLang="zh-CN" sz="1600" dirty="0">
                <a:solidFill>
                  <a:srgbClr val="FF0000"/>
                </a:solidFill>
              </a:rPr>
              <a:t>margins ,</a:t>
            </a:r>
            <a:r>
              <a:rPr lang="en-US" altLang="zh-CN" sz="1600" dirty="0" err="1">
                <a:solidFill>
                  <a:srgbClr val="FF0000"/>
                </a:solidFill>
              </a:rPr>
              <a:t>atmean</a:t>
            </a:r>
            <a:r>
              <a:rPr lang="en-US" altLang="zh-CN" sz="1600" dirty="0">
                <a:solidFill>
                  <a:srgbClr val="FF0000"/>
                </a:solidFill>
              </a:rPr>
              <a:t> //</a:t>
            </a:r>
            <a:r>
              <a:rPr lang="zh-CN" altLang="en-US" sz="1600" dirty="0">
                <a:solidFill>
                  <a:srgbClr val="FF0000"/>
                </a:solidFill>
              </a:rPr>
              <a:t>先对所有自变量求均值再代入</a:t>
            </a:r>
            <a:endParaRPr lang="en-US" altLang="zh-CN" sz="1600" dirty="0">
              <a:solidFill>
                <a:srgbClr val="FF0000"/>
              </a:solidFill>
            </a:endParaRPr>
          </a:p>
          <a:p>
            <a:r>
              <a:rPr lang="en-US" altLang="zh-CN" sz="1600" dirty="0"/>
              <a:t>di _b[_cons]+_b[1.sex]*0.5006667+_b[age]*39.799 +_b[1.sex#c.age]*0.5006667*39.799   //69.77493</a:t>
            </a:r>
          </a:p>
          <a:p>
            <a:r>
              <a:rPr lang="en-US" altLang="zh-CN" sz="1600" dirty="0">
                <a:solidFill>
                  <a:srgbClr val="FF0000"/>
                </a:solidFill>
              </a:rPr>
              <a:t>margins   //</a:t>
            </a:r>
            <a:r>
              <a:rPr lang="zh-CN" altLang="en-US" sz="1600" dirty="0">
                <a:solidFill>
                  <a:srgbClr val="FF0000"/>
                </a:solidFill>
              </a:rPr>
              <a:t>先求出每个样本</a:t>
            </a:r>
            <a:r>
              <a:rPr lang="en-US" altLang="zh-CN" sz="1600" dirty="0">
                <a:solidFill>
                  <a:srgbClr val="FF0000"/>
                </a:solidFill>
              </a:rPr>
              <a:t>y</a:t>
            </a:r>
            <a:r>
              <a:rPr lang="zh-CN" altLang="en-US" sz="1600" dirty="0">
                <a:solidFill>
                  <a:srgbClr val="FF0000"/>
                </a:solidFill>
              </a:rPr>
              <a:t>的预测值再求均值</a:t>
            </a:r>
          </a:p>
          <a:p>
            <a:r>
              <a:rPr lang="en-US" altLang="zh-CN" sz="1600" dirty="0"/>
              <a:t>predict </a:t>
            </a:r>
            <a:r>
              <a:rPr lang="en-US" altLang="zh-CN" sz="1600" dirty="0" err="1"/>
              <a:t>yh</a:t>
            </a:r>
            <a:r>
              <a:rPr lang="en-US" altLang="zh-CN" sz="1600" dirty="0"/>
              <a:t>  //y</a:t>
            </a:r>
            <a:r>
              <a:rPr lang="zh-CN" altLang="en-US" sz="1600" dirty="0"/>
              <a:t>的预测值</a:t>
            </a:r>
          </a:p>
          <a:p>
            <a:r>
              <a:rPr lang="en-US" altLang="zh-CN" sz="1600" dirty="0" err="1"/>
              <a:t>su</a:t>
            </a:r>
            <a:r>
              <a:rPr lang="en-US" altLang="zh-CN" sz="1600" dirty="0"/>
              <a:t> </a:t>
            </a:r>
            <a:r>
              <a:rPr lang="en-US" altLang="zh-CN" sz="1600" dirty="0" err="1"/>
              <a:t>yh</a:t>
            </a:r>
            <a:r>
              <a:rPr lang="en-US" altLang="zh-CN" sz="1600" dirty="0"/>
              <a:t>      //</a:t>
            </a:r>
            <a:r>
              <a:rPr lang="zh-CN" altLang="en-US" sz="1600" dirty="0"/>
              <a:t>与</a:t>
            </a:r>
            <a:r>
              <a:rPr lang="en-US" altLang="zh-CN" sz="1600" dirty="0"/>
              <a:t>margins</a:t>
            </a:r>
            <a:r>
              <a:rPr lang="zh-CN" altLang="en-US" sz="1600" dirty="0"/>
              <a:t>结果相同</a:t>
            </a:r>
            <a:r>
              <a:rPr lang="en-US" altLang="zh-CN" sz="1600" dirty="0"/>
              <a:t>= 69.73357</a:t>
            </a:r>
            <a:endParaRPr lang="zh-CN" altLang="en-US" sz="1600" dirty="0"/>
          </a:p>
          <a:p>
            <a:r>
              <a:rPr lang="en-US" altLang="zh-CN" sz="1600" dirty="0">
                <a:solidFill>
                  <a:srgbClr val="FF0000"/>
                </a:solidFill>
              </a:rPr>
              <a:t>margins sex  //sex=0</a:t>
            </a:r>
            <a:r>
              <a:rPr lang="zh-CN" altLang="en-US" sz="1600" dirty="0">
                <a:solidFill>
                  <a:srgbClr val="FF0000"/>
                </a:solidFill>
              </a:rPr>
              <a:t>或</a:t>
            </a:r>
            <a:r>
              <a:rPr lang="en-US" altLang="zh-CN" sz="1600" dirty="0">
                <a:solidFill>
                  <a:srgbClr val="FF0000"/>
                </a:solidFill>
              </a:rPr>
              <a:t>sex=1</a:t>
            </a:r>
            <a:r>
              <a:rPr lang="zh-CN" altLang="en-US" sz="1600" dirty="0">
                <a:solidFill>
                  <a:srgbClr val="FF0000"/>
                </a:solidFill>
              </a:rPr>
              <a:t>时</a:t>
            </a:r>
            <a:r>
              <a:rPr lang="en-US" altLang="zh-CN" sz="1600" dirty="0">
                <a:solidFill>
                  <a:srgbClr val="FF0000"/>
                </a:solidFill>
              </a:rPr>
              <a:t>y</a:t>
            </a:r>
            <a:r>
              <a:rPr lang="zh-CN" altLang="en-US" sz="1600" dirty="0">
                <a:solidFill>
                  <a:srgbClr val="FF0000"/>
                </a:solidFill>
              </a:rPr>
              <a:t>的预测值的均值</a:t>
            </a:r>
          </a:p>
          <a:p>
            <a:r>
              <a:rPr lang="en-US" altLang="zh-CN" sz="1600" dirty="0"/>
              <a:t>replace sex=0</a:t>
            </a:r>
          </a:p>
          <a:p>
            <a:r>
              <a:rPr lang="en-US" altLang="zh-CN" sz="1600" dirty="0"/>
              <a:t>predict yh1   //</a:t>
            </a:r>
            <a:r>
              <a:rPr lang="zh-CN" altLang="en-US" sz="1600" dirty="0"/>
              <a:t>设定</a:t>
            </a:r>
            <a:r>
              <a:rPr lang="en-US" altLang="zh-CN" sz="1600" dirty="0"/>
              <a:t>sex=0</a:t>
            </a:r>
            <a:r>
              <a:rPr lang="zh-CN" altLang="en-US" sz="1600" dirty="0"/>
              <a:t>时</a:t>
            </a:r>
            <a:r>
              <a:rPr lang="en-US" altLang="zh-CN" sz="1600" dirty="0"/>
              <a:t>y</a:t>
            </a:r>
            <a:r>
              <a:rPr lang="zh-CN" altLang="en-US" sz="1600" dirty="0"/>
              <a:t>的预测值</a:t>
            </a:r>
          </a:p>
          <a:p>
            <a:r>
              <a:rPr lang="en-US" altLang="zh-CN" sz="1600" dirty="0"/>
              <a:t>g yhm1=_b[_cons]+_b[age]*age   //62.75002 </a:t>
            </a:r>
          </a:p>
          <a:p>
            <a:r>
              <a:rPr lang="en-US" altLang="zh-CN" sz="1600" dirty="0" err="1">
                <a:solidFill>
                  <a:srgbClr val="FF0000"/>
                </a:solidFill>
              </a:rPr>
              <a:t>margins,dydx</a:t>
            </a:r>
            <a:r>
              <a:rPr lang="en-US" altLang="zh-CN" sz="1600" dirty="0">
                <a:solidFill>
                  <a:srgbClr val="FF0000"/>
                </a:solidFill>
              </a:rPr>
              <a:t>(sex)  //</a:t>
            </a:r>
            <a:r>
              <a:rPr lang="zh-CN" altLang="en-US" sz="1600" dirty="0">
                <a:solidFill>
                  <a:srgbClr val="FF0000"/>
                </a:solidFill>
              </a:rPr>
              <a:t>求边际效果</a:t>
            </a:r>
            <a:r>
              <a:rPr lang="en-US" altLang="zh-CN" sz="1600" dirty="0">
                <a:solidFill>
                  <a:srgbClr val="FF0000"/>
                </a:solidFill>
              </a:rPr>
              <a:t>14.03112 </a:t>
            </a:r>
            <a:endParaRPr lang="zh-CN" altLang="en-US" sz="1600" dirty="0">
              <a:solidFill>
                <a:srgbClr val="FF0000"/>
              </a:solidFill>
            </a:endParaRPr>
          </a:p>
          <a:p>
            <a:r>
              <a:rPr lang="en-US" altLang="zh-CN" sz="1600" dirty="0"/>
              <a:t>g yh3=_b[1.sex]+_b[1.sex#c.age]*age</a:t>
            </a:r>
          </a:p>
          <a:p>
            <a:r>
              <a:rPr lang="en-US" altLang="zh-CN" sz="1600" dirty="0" err="1"/>
              <a:t>su</a:t>
            </a:r>
            <a:r>
              <a:rPr lang="en-US" altLang="zh-CN" sz="1600" dirty="0"/>
              <a:t> yh3</a:t>
            </a:r>
          </a:p>
          <a:p>
            <a:endParaRPr lang="en-US" altLang="zh-CN" sz="1600" dirty="0"/>
          </a:p>
          <a:p>
            <a:r>
              <a:rPr lang="en-US" altLang="zh-CN" sz="1600" dirty="0"/>
              <a:t>use </a:t>
            </a:r>
            <a:r>
              <a:rPr lang="en-US" altLang="zh-CN" sz="1600" dirty="0" err="1"/>
              <a:t>temp,clear</a:t>
            </a:r>
            <a:endParaRPr lang="en-US" altLang="zh-CN" sz="1600" dirty="0"/>
          </a:p>
          <a:p>
            <a:r>
              <a:rPr lang="en-US" altLang="zh-CN" sz="1600" dirty="0"/>
              <a:t>regress y </a:t>
            </a:r>
            <a:r>
              <a:rPr lang="en-US" altLang="zh-CN" sz="1600" dirty="0" err="1"/>
              <a:t>i.sex</a:t>
            </a:r>
            <a:r>
              <a:rPr lang="en-US" altLang="zh-CN" sz="1600" dirty="0"/>
              <a:t>##</a:t>
            </a:r>
            <a:r>
              <a:rPr lang="en-US" altLang="zh-CN" sz="1600" dirty="0" err="1"/>
              <a:t>c.age</a:t>
            </a:r>
            <a:endParaRPr lang="en-US" altLang="zh-CN" sz="1600" dirty="0"/>
          </a:p>
          <a:p>
            <a:r>
              <a:rPr lang="en-US" altLang="zh-CN" sz="1600" dirty="0" err="1">
                <a:solidFill>
                  <a:srgbClr val="FF0000"/>
                </a:solidFill>
              </a:rPr>
              <a:t>margins,at</a:t>
            </a:r>
            <a:r>
              <a:rPr lang="en-US" altLang="zh-CN" sz="1600" dirty="0">
                <a:solidFill>
                  <a:srgbClr val="FF0000"/>
                </a:solidFill>
              </a:rPr>
              <a:t>(age=50)   // 64.63177</a:t>
            </a:r>
          </a:p>
          <a:p>
            <a:r>
              <a:rPr lang="en-US" altLang="zh-CN" sz="1600" dirty="0"/>
              <a:t>replace age=50</a:t>
            </a:r>
          </a:p>
          <a:p>
            <a:r>
              <a:rPr lang="en-US" altLang="zh-CN" sz="1600" dirty="0"/>
              <a:t>predict hy4</a:t>
            </a:r>
          </a:p>
          <a:p>
            <a:r>
              <a:rPr lang="en-US" altLang="zh-CN" sz="1600" dirty="0" err="1"/>
              <a:t>su</a:t>
            </a:r>
            <a:r>
              <a:rPr lang="en-US" altLang="zh-CN" sz="1600" dirty="0"/>
              <a:t> hy4</a:t>
            </a:r>
          </a:p>
        </p:txBody>
      </p:sp>
      <p:cxnSp>
        <p:nvCxnSpPr>
          <p:cNvPr id="7" name="直接箭头连接符 6"/>
          <p:cNvCxnSpPr/>
          <p:nvPr/>
        </p:nvCxnSpPr>
        <p:spPr>
          <a:xfrm flipH="1" flipV="1">
            <a:off x="4390845" y="5193102"/>
            <a:ext cx="379564" cy="448573"/>
          </a:xfrm>
          <a:prstGeom prst="straightConnector1">
            <a:avLst/>
          </a:prstGeom>
          <a:ln w="412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H="1">
            <a:off x="4045789" y="1884733"/>
            <a:ext cx="750500" cy="259622"/>
          </a:xfrm>
          <a:prstGeom prst="straightConnector1">
            <a:avLst/>
          </a:prstGeom>
          <a:ln w="412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a:off x="3856008" y="2599409"/>
            <a:ext cx="914402" cy="128418"/>
          </a:xfrm>
          <a:prstGeom prst="straightConnector1">
            <a:avLst/>
          </a:prstGeom>
          <a:ln w="412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a:off x="3856008" y="3358796"/>
            <a:ext cx="940281" cy="241761"/>
          </a:xfrm>
          <a:prstGeom prst="straightConnector1">
            <a:avLst/>
          </a:prstGeom>
          <a:ln w="412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a:off x="3907766" y="4359944"/>
            <a:ext cx="862643" cy="118482"/>
          </a:xfrm>
          <a:prstGeom prst="straightConnector1">
            <a:avLst/>
          </a:prstGeom>
          <a:ln w="412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188E5CE-F230-4BD1-940F-85FCBCA58052}" type="datetime1">
              <a:rPr lang="zh-CN" altLang="en-US" smtClean="0"/>
              <a:t>2021/3/2</a:t>
            </a:fld>
            <a:endParaRPr lang="zh-CN" altLang="en-US"/>
          </a:p>
        </p:txBody>
      </p:sp>
      <p:sp>
        <p:nvSpPr>
          <p:cNvPr id="3" name="页脚占位符 2"/>
          <p:cNvSpPr>
            <a:spLocks noGrp="1"/>
          </p:cNvSpPr>
          <p:nvPr>
            <p:ph type="ftr" sz="quarter" idx="11"/>
          </p:nvPr>
        </p:nvSpPr>
        <p:spPr/>
        <p:txBody>
          <a:bodyPr/>
          <a:lstStyle/>
          <a:p>
            <a:r>
              <a:rPr lang="zh-CN" altLang="en-US"/>
              <a:t>中国人民大学，陈传波</a:t>
            </a:r>
          </a:p>
        </p:txBody>
      </p:sp>
      <p:sp>
        <p:nvSpPr>
          <p:cNvPr id="4" name="矩形 3"/>
          <p:cNvSpPr/>
          <p:nvPr/>
        </p:nvSpPr>
        <p:spPr>
          <a:xfrm>
            <a:off x="0" y="140199"/>
            <a:ext cx="4235570" cy="646331"/>
          </a:xfrm>
          <a:prstGeom prst="rect">
            <a:avLst/>
          </a:prstGeom>
        </p:spPr>
        <p:txBody>
          <a:bodyPr wrap="square">
            <a:spAutoFit/>
          </a:bodyPr>
          <a:lstStyle/>
          <a:p>
            <a:pPr algn="ctr"/>
            <a:r>
              <a:rPr lang="en-US" altLang="zh-CN" sz="3600" dirty="0">
                <a:latin typeface="微软雅黑" panose="020B0503020204020204" pitchFamily="34" charset="-122"/>
                <a:ea typeface="微软雅黑" panose="020B0503020204020204" pitchFamily="34" charset="-122"/>
              </a:rPr>
              <a:t>margins</a:t>
            </a:r>
            <a:r>
              <a:rPr lang="zh-CN" altLang="en-US" sz="3600" dirty="0">
                <a:latin typeface="微软雅黑" panose="020B0503020204020204" pitchFamily="34" charset="-122"/>
                <a:ea typeface="微软雅黑" panose="020B0503020204020204" pitchFamily="34" charset="-122"/>
              </a:rPr>
              <a:t>与</a:t>
            </a:r>
            <a:r>
              <a:rPr lang="en-US" altLang="zh-CN" sz="3600" dirty="0">
                <a:latin typeface="微软雅黑" panose="020B0503020204020204" pitchFamily="34" charset="-122"/>
                <a:ea typeface="微软雅黑" panose="020B0503020204020204" pitchFamily="34" charset="-122"/>
              </a:rPr>
              <a:t>predict</a:t>
            </a:r>
            <a:endParaRPr lang="zh-CN" altLang="en-US" sz="36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 name="文本框 1"/>
              <p:cNvSpPr txBox="1"/>
              <p:nvPr/>
            </p:nvSpPr>
            <p:spPr>
              <a:xfrm>
                <a:off x="3235" y="1313622"/>
                <a:ext cx="4382219" cy="5081391"/>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func>
                        <m:funcPr>
                          <m:ctrlPr>
                            <a:rPr lang="en-US" altLang="zh-CN" sz="1400" b="0" i="1" smtClean="0">
                              <a:solidFill>
                                <a:srgbClr val="0070C0"/>
                              </a:solidFill>
                              <a:latin typeface="Cambria Math" panose="02040503050406030204" pitchFamily="18" charset="0"/>
                              <a:ea typeface="微软雅黑" panose="020B0503020204020204" pitchFamily="34" charset="-122"/>
                            </a:rPr>
                          </m:ctrlPr>
                        </m:funcPr>
                        <m:fName>
                          <m:r>
                            <m:rPr>
                              <m:sty m:val="p"/>
                            </m:rPr>
                            <a:rPr lang="en-US" altLang="zh-CN" sz="1400" b="0" i="0" smtClean="0">
                              <a:solidFill>
                                <a:srgbClr val="0070C0"/>
                              </a:solidFill>
                              <a:latin typeface="Cambria Math" panose="02040503050406030204" pitchFamily="18" charset="0"/>
                              <a:ea typeface="微软雅黑" panose="020B0503020204020204" pitchFamily="34" charset="-122"/>
                            </a:rPr>
                            <m:t>Pr</m:t>
                          </m:r>
                        </m:fName>
                        <m:e>
                          <m:d>
                            <m:dPr>
                              <m:ctrlPr>
                                <a:rPr lang="en-US" altLang="zh-CN" sz="1400" b="0" i="1" smtClean="0">
                                  <a:solidFill>
                                    <a:srgbClr val="0070C0"/>
                                  </a:solidFill>
                                  <a:latin typeface="Cambria Math" panose="02040503050406030204" pitchFamily="18" charset="0"/>
                                  <a:ea typeface="微软雅黑" panose="020B0503020204020204" pitchFamily="34" charset="-122"/>
                                </a:rPr>
                              </m:ctrlPr>
                            </m:dPr>
                            <m:e>
                              <m:r>
                                <a:rPr lang="en-US" altLang="zh-CN" sz="1400" b="0" i="1" smtClean="0">
                                  <a:solidFill>
                                    <a:srgbClr val="0070C0"/>
                                  </a:solidFill>
                                  <a:latin typeface="Cambria Math" panose="02040503050406030204" pitchFamily="18" charset="0"/>
                                  <a:ea typeface="微软雅黑" panose="020B0503020204020204" pitchFamily="34" charset="-122"/>
                                </a:rPr>
                                <m:t>𝑦</m:t>
                              </m:r>
                              <m:r>
                                <a:rPr lang="en-US" altLang="zh-CN" sz="1400" b="0" i="1" smtClean="0">
                                  <a:solidFill>
                                    <a:srgbClr val="0070C0"/>
                                  </a:solidFill>
                                  <a:latin typeface="Cambria Math" panose="02040503050406030204" pitchFamily="18" charset="0"/>
                                  <a:ea typeface="微软雅黑" panose="020B0503020204020204" pitchFamily="34" charset="-122"/>
                                </a:rPr>
                                <m:t>=1</m:t>
                              </m:r>
                            </m:e>
                            <m:e>
                              <m:r>
                                <a:rPr lang="en-US" altLang="zh-CN" sz="1400" b="0" i="1" smtClean="0">
                                  <a:solidFill>
                                    <a:srgbClr val="0070C0"/>
                                  </a:solidFill>
                                  <a:latin typeface="Cambria Math" panose="02040503050406030204" pitchFamily="18" charset="0"/>
                                  <a:ea typeface="微软雅黑" panose="020B0503020204020204" pitchFamily="34" charset="-122"/>
                                </a:rPr>
                                <m:t>𝑥</m:t>
                              </m:r>
                            </m:e>
                          </m:d>
                        </m:e>
                      </m:func>
                      <m:r>
                        <a:rPr lang="en-US" altLang="zh-CN" sz="1400" b="0" i="1" smtClean="0">
                          <a:solidFill>
                            <a:srgbClr val="0070C0"/>
                          </a:solidFill>
                          <a:latin typeface="Cambria Math" panose="02040503050406030204" pitchFamily="18" charset="0"/>
                          <a:ea typeface="微软雅黑" panose="020B0503020204020204" pitchFamily="34" charset="-122"/>
                        </a:rPr>
                        <m:t>=</m:t>
                      </m:r>
                      <m:f>
                        <m:fPr>
                          <m:ctrlPr>
                            <a:rPr lang="en-US" altLang="zh-CN" sz="1400" b="0" i="1" smtClean="0">
                              <a:solidFill>
                                <a:srgbClr val="0070C0"/>
                              </a:solidFill>
                              <a:latin typeface="Cambria Math" panose="02040503050406030204" pitchFamily="18" charset="0"/>
                              <a:ea typeface="微软雅黑" panose="020B0503020204020204" pitchFamily="34" charset="-122"/>
                            </a:rPr>
                          </m:ctrlPr>
                        </m:fPr>
                        <m:num>
                          <m:sSup>
                            <m:sSupPr>
                              <m:ctrlPr>
                                <a:rPr lang="en-US" altLang="zh-CN" sz="1400" b="0" i="1" smtClean="0">
                                  <a:solidFill>
                                    <a:srgbClr val="0070C0"/>
                                  </a:solidFill>
                                  <a:latin typeface="Cambria Math" panose="02040503050406030204" pitchFamily="18" charset="0"/>
                                  <a:ea typeface="微软雅黑" panose="020B0503020204020204" pitchFamily="34" charset="-122"/>
                                </a:rPr>
                              </m:ctrlPr>
                            </m:sSupPr>
                            <m:e>
                              <m:r>
                                <m:rPr>
                                  <m:sty m:val="p"/>
                                </m:rPr>
                                <a:rPr lang="en-US" altLang="zh-CN" sz="1400" b="0" i="0" smtClean="0">
                                  <a:solidFill>
                                    <a:srgbClr val="0070C0"/>
                                  </a:solidFill>
                                  <a:latin typeface="Cambria Math" panose="02040503050406030204" pitchFamily="18" charset="0"/>
                                  <a:ea typeface="微软雅黑" panose="020B0503020204020204" pitchFamily="34" charset="-122"/>
                                </a:rPr>
                                <m:t>e</m:t>
                              </m:r>
                            </m:e>
                            <m:sup>
                              <m:sSup>
                                <m:sSupPr>
                                  <m:ctrlPr>
                                    <a:rPr lang="en-US" altLang="zh-CN" sz="1400" b="1" i="1">
                                      <a:solidFill>
                                        <a:srgbClr val="0070C0"/>
                                      </a:solidFill>
                                      <a:latin typeface="Cambria Math" panose="02040503050406030204" pitchFamily="18" charset="0"/>
                                      <a:ea typeface="微软雅黑" panose="020B0503020204020204" pitchFamily="34" charset="-122"/>
                                    </a:rPr>
                                  </m:ctrlPr>
                                </m:sSupPr>
                                <m:e>
                                  <m:r>
                                    <a:rPr lang="en-US" altLang="zh-CN" sz="1400" b="1" i="1">
                                      <a:solidFill>
                                        <a:srgbClr val="0070C0"/>
                                      </a:solidFill>
                                      <a:latin typeface="Cambria Math" panose="02040503050406030204" pitchFamily="18" charset="0"/>
                                      <a:ea typeface="微软雅黑" panose="020B0503020204020204" pitchFamily="34" charset="-122"/>
                                    </a:rPr>
                                    <m:t>𝒙</m:t>
                                  </m:r>
                                </m:e>
                                <m:sup>
                                  <m:r>
                                    <a:rPr lang="en-US" altLang="zh-CN" sz="1400" b="1" i="1">
                                      <a:solidFill>
                                        <a:srgbClr val="0070C0"/>
                                      </a:solidFill>
                                      <a:latin typeface="Cambria Math" panose="02040503050406030204" pitchFamily="18" charset="0"/>
                                      <a:ea typeface="微软雅黑" panose="020B0503020204020204" pitchFamily="34" charset="-122"/>
                                    </a:rPr>
                                    <m:t>′</m:t>
                                  </m:r>
                                </m:sup>
                              </m:sSup>
                              <m:r>
                                <a:rPr lang="en-US" altLang="zh-CN" sz="1400" b="1" i="1">
                                  <a:solidFill>
                                    <a:srgbClr val="0070C0"/>
                                  </a:solidFill>
                                  <a:latin typeface="Cambria Math" panose="02040503050406030204" pitchFamily="18" charset="0"/>
                                  <a:ea typeface="微软雅黑" panose="020B0503020204020204" pitchFamily="34" charset="-122"/>
                                </a:rPr>
                                <m:t>𝜷</m:t>
                              </m:r>
                            </m:sup>
                          </m:sSup>
                        </m:num>
                        <m:den>
                          <m:r>
                            <a:rPr lang="en-US" altLang="zh-CN" sz="1400" b="0" i="1" smtClean="0">
                              <a:solidFill>
                                <a:srgbClr val="0070C0"/>
                              </a:solidFill>
                              <a:latin typeface="Cambria Math" panose="02040503050406030204" pitchFamily="18" charset="0"/>
                              <a:ea typeface="微软雅黑" panose="020B0503020204020204" pitchFamily="34" charset="-122"/>
                            </a:rPr>
                            <m:t>1+</m:t>
                          </m:r>
                          <m:sSup>
                            <m:sSupPr>
                              <m:ctrlPr>
                                <a:rPr lang="en-US" altLang="zh-CN" sz="1400" i="1">
                                  <a:solidFill>
                                    <a:srgbClr val="0070C0"/>
                                  </a:solidFill>
                                  <a:latin typeface="Cambria Math" panose="02040503050406030204" pitchFamily="18" charset="0"/>
                                  <a:ea typeface="微软雅黑" panose="020B0503020204020204" pitchFamily="34" charset="-122"/>
                                </a:rPr>
                              </m:ctrlPr>
                            </m:sSupPr>
                            <m:e>
                              <m:r>
                                <m:rPr>
                                  <m:sty m:val="p"/>
                                </m:rPr>
                                <a:rPr lang="en-US" altLang="zh-CN" sz="1400">
                                  <a:solidFill>
                                    <a:srgbClr val="0070C0"/>
                                  </a:solidFill>
                                  <a:latin typeface="Cambria Math" panose="02040503050406030204" pitchFamily="18" charset="0"/>
                                  <a:ea typeface="微软雅黑" panose="020B0503020204020204" pitchFamily="34" charset="-122"/>
                                </a:rPr>
                                <m:t>e</m:t>
                              </m:r>
                            </m:e>
                            <m:sup>
                              <m:sSup>
                                <m:sSupPr>
                                  <m:ctrlPr>
                                    <a:rPr lang="en-US" altLang="zh-CN" sz="1400" b="1" i="1">
                                      <a:solidFill>
                                        <a:srgbClr val="0070C0"/>
                                      </a:solidFill>
                                      <a:latin typeface="Cambria Math" panose="02040503050406030204" pitchFamily="18" charset="0"/>
                                      <a:ea typeface="微软雅黑" panose="020B0503020204020204" pitchFamily="34" charset="-122"/>
                                    </a:rPr>
                                  </m:ctrlPr>
                                </m:sSupPr>
                                <m:e>
                                  <m:r>
                                    <a:rPr lang="en-US" altLang="zh-CN" sz="1400" b="1" i="1">
                                      <a:solidFill>
                                        <a:srgbClr val="0070C0"/>
                                      </a:solidFill>
                                      <a:latin typeface="Cambria Math" panose="02040503050406030204" pitchFamily="18" charset="0"/>
                                      <a:ea typeface="微软雅黑" panose="020B0503020204020204" pitchFamily="34" charset="-122"/>
                                    </a:rPr>
                                    <m:t>𝒙</m:t>
                                  </m:r>
                                </m:e>
                                <m:sup>
                                  <m:r>
                                    <a:rPr lang="en-US" altLang="zh-CN" sz="1400" b="1" i="1">
                                      <a:solidFill>
                                        <a:srgbClr val="0070C0"/>
                                      </a:solidFill>
                                      <a:latin typeface="Cambria Math" panose="02040503050406030204" pitchFamily="18" charset="0"/>
                                      <a:ea typeface="微软雅黑" panose="020B0503020204020204" pitchFamily="34" charset="-122"/>
                                    </a:rPr>
                                    <m:t>′</m:t>
                                  </m:r>
                                </m:sup>
                              </m:sSup>
                              <m:r>
                                <a:rPr lang="en-US" altLang="zh-CN" sz="1400" b="1" i="1">
                                  <a:solidFill>
                                    <a:srgbClr val="0070C0"/>
                                  </a:solidFill>
                                  <a:latin typeface="Cambria Math" panose="02040503050406030204" pitchFamily="18" charset="0"/>
                                  <a:ea typeface="微软雅黑" panose="020B0503020204020204" pitchFamily="34" charset="-122"/>
                                </a:rPr>
                                <m:t>𝜷</m:t>
                              </m:r>
                            </m:sup>
                          </m:sSup>
                        </m:den>
                      </m:f>
                      <m:r>
                        <a:rPr lang="en-US" altLang="zh-CN" sz="1400" b="0" i="1" smtClean="0">
                          <a:solidFill>
                            <a:srgbClr val="0070C0"/>
                          </a:solidFill>
                          <a:latin typeface="Cambria Math" panose="02040503050406030204" pitchFamily="18" charset="0"/>
                          <a:ea typeface="微软雅黑" panose="020B0503020204020204" pitchFamily="34" charset="-122"/>
                        </a:rPr>
                        <m:t>+</m:t>
                      </m:r>
                      <m:r>
                        <a:rPr lang="en-US" altLang="zh-CN" sz="1400" b="0" i="1" smtClean="0">
                          <a:solidFill>
                            <a:srgbClr val="0070C0"/>
                          </a:solidFill>
                          <a:latin typeface="Cambria Math" panose="02040503050406030204" pitchFamily="18" charset="0"/>
                          <a:ea typeface="微软雅黑" panose="020B0503020204020204" pitchFamily="34" charset="-122"/>
                        </a:rPr>
                        <m:t>𝑢</m:t>
                      </m:r>
                    </m:oMath>
                  </m:oMathPara>
                </a14:m>
                <a:endParaRPr lang="en-US" altLang="zh-CN" sz="1400" b="0" i="1" dirty="0">
                  <a:solidFill>
                    <a:srgbClr val="0070C0"/>
                  </a:solidFill>
                  <a:latin typeface="Cambria Math" panose="02040503050406030204" pitchFamily="18" charset="0"/>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func>
                        <m:funcPr>
                          <m:ctrlPr>
                            <a:rPr lang="en-US" altLang="zh-CN" sz="1400" i="1">
                              <a:solidFill>
                                <a:srgbClr val="0070C0"/>
                              </a:solidFill>
                              <a:latin typeface="Cambria Math" panose="02040503050406030204" pitchFamily="18" charset="0"/>
                              <a:ea typeface="微软雅黑" panose="020B0503020204020204" pitchFamily="34" charset="-122"/>
                            </a:rPr>
                          </m:ctrlPr>
                        </m:funcPr>
                        <m:fName>
                          <m:r>
                            <m:rPr>
                              <m:sty m:val="p"/>
                            </m:rPr>
                            <a:rPr lang="en-US" altLang="zh-CN" sz="1400">
                              <a:solidFill>
                                <a:srgbClr val="0070C0"/>
                              </a:solidFill>
                              <a:latin typeface="Cambria Math" panose="02040503050406030204" pitchFamily="18" charset="0"/>
                              <a:ea typeface="微软雅黑" panose="020B0503020204020204" pitchFamily="34" charset="-122"/>
                            </a:rPr>
                            <m:t>Pr</m:t>
                          </m:r>
                        </m:fName>
                        <m:e>
                          <m:acc>
                            <m:accPr>
                              <m:chr m:val="̂"/>
                              <m:ctrlPr>
                                <a:rPr lang="en-US" altLang="zh-CN" sz="1400" b="0" i="1" smtClean="0">
                                  <a:solidFill>
                                    <a:srgbClr val="0070C0"/>
                                  </a:solidFill>
                                  <a:latin typeface="Cambria Math" panose="02040503050406030204" pitchFamily="18" charset="0"/>
                                  <a:ea typeface="微软雅黑" panose="020B0503020204020204" pitchFamily="34" charset="-122"/>
                                </a:rPr>
                              </m:ctrlPr>
                            </m:accPr>
                            <m:e>
                              <m:d>
                                <m:dPr>
                                  <m:ctrlPr>
                                    <a:rPr lang="en-US" altLang="zh-CN" sz="1400" i="1">
                                      <a:solidFill>
                                        <a:srgbClr val="0070C0"/>
                                      </a:solidFill>
                                      <a:latin typeface="Cambria Math" panose="02040503050406030204" pitchFamily="18" charset="0"/>
                                      <a:ea typeface="微软雅黑" panose="020B0503020204020204" pitchFamily="34" charset="-122"/>
                                    </a:rPr>
                                  </m:ctrlPr>
                                </m:dPr>
                                <m:e>
                                  <m:r>
                                    <a:rPr lang="en-US" altLang="zh-CN" sz="1400" i="1">
                                      <a:solidFill>
                                        <a:srgbClr val="0070C0"/>
                                      </a:solidFill>
                                      <a:latin typeface="Cambria Math" panose="02040503050406030204" pitchFamily="18" charset="0"/>
                                      <a:ea typeface="微软雅黑" panose="020B0503020204020204" pitchFamily="34" charset="-122"/>
                                    </a:rPr>
                                    <m:t>𝑦</m:t>
                                  </m:r>
                                  <m:r>
                                    <a:rPr lang="en-US" altLang="zh-CN" sz="1400" i="1">
                                      <a:solidFill>
                                        <a:srgbClr val="0070C0"/>
                                      </a:solidFill>
                                      <a:latin typeface="Cambria Math" panose="02040503050406030204" pitchFamily="18" charset="0"/>
                                      <a:ea typeface="微软雅黑" panose="020B0503020204020204" pitchFamily="34" charset="-122"/>
                                    </a:rPr>
                                    <m:t>=1</m:t>
                                  </m:r>
                                </m:e>
                                <m:e>
                                  <m:r>
                                    <a:rPr lang="en-US" altLang="zh-CN" sz="1400" i="1">
                                      <a:solidFill>
                                        <a:srgbClr val="0070C0"/>
                                      </a:solidFill>
                                      <a:latin typeface="Cambria Math" panose="02040503050406030204" pitchFamily="18" charset="0"/>
                                      <a:ea typeface="微软雅黑" panose="020B0503020204020204" pitchFamily="34" charset="-122"/>
                                    </a:rPr>
                                    <m:t>𝑥</m:t>
                                  </m:r>
                                </m:e>
                              </m:d>
                            </m:e>
                          </m:acc>
                        </m:e>
                      </m:func>
                      <m:r>
                        <a:rPr lang="en-US" altLang="zh-CN" sz="1400" i="1">
                          <a:solidFill>
                            <a:srgbClr val="0070C0"/>
                          </a:solidFill>
                          <a:latin typeface="Cambria Math" panose="02040503050406030204" pitchFamily="18" charset="0"/>
                          <a:ea typeface="微软雅黑" panose="020B0503020204020204" pitchFamily="34" charset="-122"/>
                        </a:rPr>
                        <m:t>=</m:t>
                      </m:r>
                      <m:f>
                        <m:fPr>
                          <m:ctrlPr>
                            <a:rPr lang="en-US" altLang="zh-CN" sz="1400" i="1">
                              <a:solidFill>
                                <a:srgbClr val="0070C0"/>
                              </a:solidFill>
                              <a:latin typeface="Cambria Math" panose="02040503050406030204" pitchFamily="18" charset="0"/>
                              <a:ea typeface="微软雅黑" panose="020B0503020204020204" pitchFamily="34" charset="-122"/>
                            </a:rPr>
                          </m:ctrlPr>
                        </m:fPr>
                        <m:num>
                          <m:sSup>
                            <m:sSupPr>
                              <m:ctrlPr>
                                <a:rPr lang="en-US" altLang="zh-CN" sz="1400" i="1">
                                  <a:solidFill>
                                    <a:srgbClr val="0070C0"/>
                                  </a:solidFill>
                                  <a:latin typeface="Cambria Math" panose="02040503050406030204" pitchFamily="18" charset="0"/>
                                  <a:ea typeface="微软雅黑" panose="020B0503020204020204" pitchFamily="34" charset="-122"/>
                                </a:rPr>
                              </m:ctrlPr>
                            </m:sSupPr>
                            <m:e>
                              <m:r>
                                <m:rPr>
                                  <m:sty m:val="p"/>
                                </m:rPr>
                                <a:rPr lang="en-US" altLang="zh-CN" sz="1400">
                                  <a:solidFill>
                                    <a:srgbClr val="0070C0"/>
                                  </a:solidFill>
                                  <a:latin typeface="Cambria Math" panose="02040503050406030204" pitchFamily="18" charset="0"/>
                                  <a:ea typeface="微软雅黑" panose="020B0503020204020204" pitchFamily="34" charset="-122"/>
                                </a:rPr>
                                <m:t>e</m:t>
                              </m:r>
                            </m:e>
                            <m:sup>
                              <m:sSup>
                                <m:sSupPr>
                                  <m:ctrlPr>
                                    <a:rPr lang="en-US" altLang="zh-CN" sz="1400" b="1" i="1">
                                      <a:solidFill>
                                        <a:srgbClr val="0070C0"/>
                                      </a:solidFill>
                                      <a:latin typeface="Cambria Math" panose="02040503050406030204" pitchFamily="18" charset="0"/>
                                      <a:ea typeface="微软雅黑" panose="020B0503020204020204" pitchFamily="34" charset="-122"/>
                                    </a:rPr>
                                  </m:ctrlPr>
                                </m:sSupPr>
                                <m:e>
                                  <m:r>
                                    <a:rPr lang="en-US" altLang="zh-CN" sz="1400" b="1" i="1">
                                      <a:solidFill>
                                        <a:srgbClr val="0070C0"/>
                                      </a:solidFill>
                                      <a:latin typeface="Cambria Math" panose="02040503050406030204" pitchFamily="18" charset="0"/>
                                      <a:ea typeface="微软雅黑" panose="020B0503020204020204" pitchFamily="34" charset="-122"/>
                                    </a:rPr>
                                    <m:t>𝒙</m:t>
                                  </m:r>
                                </m:e>
                                <m:sup>
                                  <m:r>
                                    <a:rPr lang="en-US" altLang="zh-CN" sz="1400" b="1" i="1">
                                      <a:solidFill>
                                        <a:srgbClr val="0070C0"/>
                                      </a:solidFill>
                                      <a:latin typeface="Cambria Math" panose="02040503050406030204" pitchFamily="18" charset="0"/>
                                      <a:ea typeface="微软雅黑" panose="020B0503020204020204" pitchFamily="34" charset="-122"/>
                                    </a:rPr>
                                    <m:t>′</m:t>
                                  </m:r>
                                </m:sup>
                              </m:sSup>
                              <m:acc>
                                <m:accPr>
                                  <m:chr m:val="̂"/>
                                  <m:ctrlPr>
                                    <a:rPr lang="en-US" altLang="zh-CN" sz="1400" b="1" i="1" smtClean="0">
                                      <a:solidFill>
                                        <a:srgbClr val="0070C0"/>
                                      </a:solidFill>
                                      <a:latin typeface="Cambria Math" panose="02040503050406030204" pitchFamily="18" charset="0"/>
                                      <a:ea typeface="微软雅黑" panose="020B0503020204020204" pitchFamily="34" charset="-122"/>
                                    </a:rPr>
                                  </m:ctrlPr>
                                </m:accPr>
                                <m:e>
                                  <m:r>
                                    <a:rPr lang="en-US" altLang="zh-CN" sz="1400" b="1" i="1">
                                      <a:solidFill>
                                        <a:srgbClr val="0070C0"/>
                                      </a:solidFill>
                                      <a:latin typeface="Cambria Math" panose="02040503050406030204" pitchFamily="18" charset="0"/>
                                      <a:ea typeface="微软雅黑" panose="020B0503020204020204" pitchFamily="34" charset="-122"/>
                                    </a:rPr>
                                    <m:t>𝜷</m:t>
                                  </m:r>
                                </m:e>
                              </m:acc>
                            </m:sup>
                          </m:sSup>
                        </m:num>
                        <m:den>
                          <m:r>
                            <a:rPr lang="en-US" altLang="zh-CN" sz="1400" i="1">
                              <a:solidFill>
                                <a:srgbClr val="0070C0"/>
                              </a:solidFill>
                              <a:latin typeface="Cambria Math" panose="02040503050406030204" pitchFamily="18" charset="0"/>
                              <a:ea typeface="微软雅黑" panose="020B0503020204020204" pitchFamily="34" charset="-122"/>
                            </a:rPr>
                            <m:t>1+</m:t>
                          </m:r>
                          <m:sSup>
                            <m:sSupPr>
                              <m:ctrlPr>
                                <a:rPr lang="en-US" altLang="zh-CN" sz="1400" i="1">
                                  <a:solidFill>
                                    <a:srgbClr val="0070C0"/>
                                  </a:solidFill>
                                  <a:latin typeface="Cambria Math" panose="02040503050406030204" pitchFamily="18" charset="0"/>
                                  <a:ea typeface="微软雅黑" panose="020B0503020204020204" pitchFamily="34" charset="-122"/>
                                </a:rPr>
                              </m:ctrlPr>
                            </m:sSupPr>
                            <m:e>
                              <m:r>
                                <m:rPr>
                                  <m:sty m:val="p"/>
                                </m:rPr>
                                <a:rPr lang="en-US" altLang="zh-CN" sz="1400">
                                  <a:solidFill>
                                    <a:srgbClr val="0070C0"/>
                                  </a:solidFill>
                                  <a:latin typeface="Cambria Math" panose="02040503050406030204" pitchFamily="18" charset="0"/>
                                  <a:ea typeface="微软雅黑" panose="020B0503020204020204" pitchFamily="34" charset="-122"/>
                                </a:rPr>
                                <m:t>e</m:t>
                              </m:r>
                            </m:e>
                            <m:sup>
                              <m:sSup>
                                <m:sSupPr>
                                  <m:ctrlPr>
                                    <a:rPr lang="en-US" altLang="zh-CN" sz="1400" b="1" i="1">
                                      <a:solidFill>
                                        <a:srgbClr val="0070C0"/>
                                      </a:solidFill>
                                      <a:latin typeface="Cambria Math" panose="02040503050406030204" pitchFamily="18" charset="0"/>
                                      <a:ea typeface="微软雅黑" panose="020B0503020204020204" pitchFamily="34" charset="-122"/>
                                    </a:rPr>
                                  </m:ctrlPr>
                                </m:sSupPr>
                                <m:e>
                                  <m:r>
                                    <a:rPr lang="en-US" altLang="zh-CN" sz="1400" b="1" i="1">
                                      <a:solidFill>
                                        <a:srgbClr val="0070C0"/>
                                      </a:solidFill>
                                      <a:latin typeface="Cambria Math" panose="02040503050406030204" pitchFamily="18" charset="0"/>
                                      <a:ea typeface="微软雅黑" panose="020B0503020204020204" pitchFamily="34" charset="-122"/>
                                    </a:rPr>
                                    <m:t>𝒙</m:t>
                                  </m:r>
                                </m:e>
                                <m:sup>
                                  <m:r>
                                    <a:rPr lang="en-US" altLang="zh-CN" sz="1400" b="1" i="1">
                                      <a:solidFill>
                                        <a:srgbClr val="0070C0"/>
                                      </a:solidFill>
                                      <a:latin typeface="Cambria Math" panose="02040503050406030204" pitchFamily="18" charset="0"/>
                                      <a:ea typeface="微软雅黑" panose="020B0503020204020204" pitchFamily="34" charset="-122"/>
                                    </a:rPr>
                                    <m:t>′</m:t>
                                  </m:r>
                                </m:sup>
                              </m:sSup>
                              <m:acc>
                                <m:accPr>
                                  <m:chr m:val="̂"/>
                                  <m:ctrlPr>
                                    <a:rPr lang="en-US" altLang="zh-CN" sz="1400" b="1" i="1" smtClean="0">
                                      <a:solidFill>
                                        <a:srgbClr val="0070C0"/>
                                      </a:solidFill>
                                      <a:latin typeface="Cambria Math" panose="02040503050406030204" pitchFamily="18" charset="0"/>
                                      <a:ea typeface="微软雅黑" panose="020B0503020204020204" pitchFamily="34" charset="-122"/>
                                    </a:rPr>
                                  </m:ctrlPr>
                                </m:accPr>
                                <m:e>
                                  <m:r>
                                    <a:rPr lang="en-US" altLang="zh-CN" sz="1400" b="1" i="1">
                                      <a:solidFill>
                                        <a:srgbClr val="0070C0"/>
                                      </a:solidFill>
                                      <a:latin typeface="Cambria Math" panose="02040503050406030204" pitchFamily="18" charset="0"/>
                                      <a:ea typeface="微软雅黑" panose="020B0503020204020204" pitchFamily="34" charset="-122"/>
                                    </a:rPr>
                                    <m:t>𝜷</m:t>
                                  </m:r>
                                </m:e>
                              </m:acc>
                            </m:sup>
                          </m:sSup>
                        </m:den>
                      </m:f>
                    </m:oMath>
                  </m:oMathPara>
                </a14:m>
                <a:endParaRPr lang="en-US" altLang="zh-CN" sz="1400" b="0" i="1" dirty="0">
                  <a:solidFill>
                    <a:srgbClr val="0070C0"/>
                  </a:solidFill>
                  <a:latin typeface="Cambria Math" panose="02040503050406030204" pitchFamily="18" charset="0"/>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sSup>
                        <m:sSupPr>
                          <m:ctrlPr>
                            <a:rPr lang="en-US" altLang="zh-CN" sz="1400" b="1" i="1">
                              <a:solidFill>
                                <a:srgbClr val="0070C0"/>
                              </a:solidFill>
                              <a:latin typeface="Cambria Math" panose="02040503050406030204" pitchFamily="18" charset="0"/>
                              <a:ea typeface="微软雅黑" panose="020B0503020204020204" pitchFamily="34" charset="-122"/>
                            </a:rPr>
                          </m:ctrlPr>
                        </m:sSupPr>
                        <m:e>
                          <m:r>
                            <a:rPr lang="en-US" altLang="zh-CN" sz="1400" b="1" i="1">
                              <a:solidFill>
                                <a:srgbClr val="0070C0"/>
                              </a:solidFill>
                              <a:latin typeface="Cambria Math" panose="02040503050406030204" pitchFamily="18" charset="0"/>
                              <a:ea typeface="微软雅黑" panose="020B0503020204020204" pitchFamily="34" charset="-122"/>
                            </a:rPr>
                            <m:t>𝒙</m:t>
                          </m:r>
                        </m:e>
                        <m:sup>
                          <m:r>
                            <a:rPr lang="en-US" altLang="zh-CN" sz="1400" b="1" i="1">
                              <a:solidFill>
                                <a:srgbClr val="0070C0"/>
                              </a:solidFill>
                              <a:latin typeface="Cambria Math" panose="02040503050406030204" pitchFamily="18" charset="0"/>
                              <a:ea typeface="微软雅黑" panose="020B0503020204020204" pitchFamily="34" charset="-122"/>
                            </a:rPr>
                            <m:t>′</m:t>
                          </m:r>
                        </m:sup>
                      </m:sSup>
                      <m:acc>
                        <m:accPr>
                          <m:chr m:val="̂"/>
                          <m:ctrlPr>
                            <a:rPr lang="en-US" altLang="zh-CN" sz="1400" b="0" i="1" smtClean="0">
                              <a:solidFill>
                                <a:srgbClr val="0070C0"/>
                              </a:solidFill>
                              <a:latin typeface="Cambria Math" panose="02040503050406030204" pitchFamily="18" charset="0"/>
                              <a:ea typeface="微软雅黑" panose="020B0503020204020204" pitchFamily="34" charset="-122"/>
                            </a:rPr>
                          </m:ctrlPr>
                        </m:accPr>
                        <m:e>
                          <m:r>
                            <a:rPr lang="en-US" altLang="zh-CN" sz="1400" b="0" i="1" smtClean="0">
                              <a:solidFill>
                                <a:srgbClr val="0070C0"/>
                              </a:solidFill>
                              <a:latin typeface="Cambria Math" panose="02040503050406030204" pitchFamily="18" charset="0"/>
                              <a:ea typeface="微软雅黑" panose="020B0503020204020204" pitchFamily="34" charset="-122"/>
                            </a:rPr>
                            <m:t>𝛽</m:t>
                          </m:r>
                        </m:e>
                      </m:acc>
                      <m:r>
                        <a:rPr lang="en-US" altLang="zh-CN" sz="1400" i="1">
                          <a:solidFill>
                            <a:srgbClr val="0070C0"/>
                          </a:solidFill>
                          <a:latin typeface="Cambria Math" panose="02040503050406030204" pitchFamily="18" charset="0"/>
                          <a:ea typeface="微软雅黑" panose="020B0503020204020204" pitchFamily="34" charset="-122"/>
                        </a:rPr>
                        <m:t>=</m:t>
                      </m:r>
                      <m:sSub>
                        <m:sSubPr>
                          <m:ctrlPr>
                            <a:rPr lang="en-US" altLang="zh-CN" sz="1400" b="0" i="1" smtClean="0">
                              <a:solidFill>
                                <a:srgbClr val="0070C0"/>
                              </a:solidFill>
                              <a:latin typeface="Cambria Math" panose="02040503050406030204" pitchFamily="18" charset="0"/>
                              <a:ea typeface="微软雅黑" panose="020B0503020204020204" pitchFamily="34" charset="-122"/>
                            </a:rPr>
                          </m:ctrlPr>
                        </m:sSubPr>
                        <m:e>
                          <m:acc>
                            <m:accPr>
                              <m:chr m:val="̂"/>
                              <m:ctrlPr>
                                <a:rPr lang="en-US" altLang="zh-CN" sz="1400" i="1">
                                  <a:solidFill>
                                    <a:srgbClr val="0070C0"/>
                                  </a:solidFill>
                                  <a:latin typeface="Cambria Math" panose="02040503050406030204" pitchFamily="18" charset="0"/>
                                  <a:ea typeface="微软雅黑" panose="020B0503020204020204" pitchFamily="34" charset="-122"/>
                                </a:rPr>
                              </m:ctrlPr>
                            </m:accPr>
                            <m:e>
                              <m:r>
                                <a:rPr lang="en-US" altLang="zh-CN" sz="1400" i="1">
                                  <a:solidFill>
                                    <a:srgbClr val="0070C0"/>
                                  </a:solidFill>
                                  <a:latin typeface="Cambria Math" panose="02040503050406030204" pitchFamily="18" charset="0"/>
                                  <a:ea typeface="微软雅黑" panose="020B0503020204020204" pitchFamily="34" charset="-122"/>
                                </a:rPr>
                                <m:t>𝛽</m:t>
                              </m:r>
                            </m:e>
                          </m:acc>
                        </m:e>
                        <m:sub>
                          <m:r>
                            <a:rPr lang="en-US" altLang="zh-CN" sz="1400" b="0" i="1" smtClean="0">
                              <a:solidFill>
                                <a:srgbClr val="0070C0"/>
                              </a:solidFill>
                              <a:latin typeface="Cambria Math" panose="02040503050406030204" pitchFamily="18" charset="0"/>
                              <a:ea typeface="微软雅黑" panose="020B0503020204020204" pitchFamily="34" charset="-122"/>
                            </a:rPr>
                            <m:t>0</m:t>
                          </m:r>
                        </m:sub>
                      </m:sSub>
                      <m:r>
                        <a:rPr lang="en-US" altLang="zh-CN" sz="1400" i="1">
                          <a:solidFill>
                            <a:srgbClr val="0070C0"/>
                          </a:solidFill>
                          <a:latin typeface="Cambria Math" panose="02040503050406030204" pitchFamily="18" charset="0"/>
                          <a:ea typeface="微软雅黑" panose="020B0503020204020204" pitchFamily="34" charset="-122"/>
                        </a:rPr>
                        <m:t>+</m:t>
                      </m:r>
                      <m:acc>
                        <m:accPr>
                          <m:chr m:val="̂"/>
                          <m:ctrlPr>
                            <a:rPr lang="en-US" altLang="zh-CN" sz="1400" i="1">
                              <a:solidFill>
                                <a:srgbClr val="0070C0"/>
                              </a:solidFill>
                              <a:latin typeface="Cambria Math" panose="02040503050406030204" pitchFamily="18" charset="0"/>
                              <a:ea typeface="微软雅黑" panose="020B0503020204020204" pitchFamily="34" charset="-122"/>
                            </a:rPr>
                          </m:ctrlPr>
                        </m:accPr>
                        <m:e>
                          <m:sSub>
                            <m:sSubPr>
                              <m:ctrlPr>
                                <a:rPr lang="en-US" altLang="zh-CN" sz="1400" b="0" i="1" smtClean="0">
                                  <a:solidFill>
                                    <a:srgbClr val="0070C0"/>
                                  </a:solidFill>
                                  <a:latin typeface="Cambria Math" panose="02040503050406030204" pitchFamily="18" charset="0"/>
                                  <a:ea typeface="微软雅黑" panose="020B0503020204020204" pitchFamily="34" charset="-122"/>
                                </a:rPr>
                              </m:ctrlPr>
                            </m:sSubPr>
                            <m:e>
                              <m:r>
                                <a:rPr lang="en-US" altLang="zh-CN" sz="1400" i="1">
                                  <a:solidFill>
                                    <a:srgbClr val="0070C0"/>
                                  </a:solidFill>
                                  <a:latin typeface="Cambria Math" panose="02040503050406030204" pitchFamily="18" charset="0"/>
                                  <a:ea typeface="微软雅黑" panose="020B0503020204020204" pitchFamily="34" charset="-122"/>
                                </a:rPr>
                                <m:t>𝛽</m:t>
                              </m:r>
                            </m:e>
                            <m:sub>
                              <m:r>
                                <a:rPr lang="en-US" altLang="zh-CN" sz="1400" b="0" i="1" smtClean="0">
                                  <a:solidFill>
                                    <a:srgbClr val="0070C0"/>
                                  </a:solidFill>
                                  <a:latin typeface="Cambria Math" panose="02040503050406030204" pitchFamily="18" charset="0"/>
                                  <a:ea typeface="微软雅黑" panose="020B0503020204020204" pitchFamily="34" charset="-122"/>
                                </a:rPr>
                                <m:t>1</m:t>
                              </m:r>
                            </m:sub>
                          </m:sSub>
                        </m:e>
                      </m:acc>
                      <m:r>
                        <a:rPr lang="en-US" altLang="zh-CN" sz="1400" b="0" i="1" smtClean="0">
                          <a:solidFill>
                            <a:srgbClr val="0070C0"/>
                          </a:solidFill>
                          <a:latin typeface="Cambria Math" panose="02040503050406030204" pitchFamily="18" charset="0"/>
                          <a:ea typeface="微软雅黑" panose="020B0503020204020204" pitchFamily="34" charset="-122"/>
                        </a:rPr>
                        <m:t>𝑡𝑟𝑒𝑎𝑡</m:t>
                      </m:r>
                      <m:r>
                        <a:rPr lang="en-US" altLang="zh-CN" sz="1400" i="1">
                          <a:solidFill>
                            <a:srgbClr val="0070C0"/>
                          </a:solidFill>
                          <a:latin typeface="Cambria Math" panose="02040503050406030204" pitchFamily="18" charset="0"/>
                          <a:ea typeface="微软雅黑" panose="020B0503020204020204" pitchFamily="34" charset="-122"/>
                        </a:rPr>
                        <m:t>+</m:t>
                      </m:r>
                      <m:acc>
                        <m:accPr>
                          <m:chr m:val="̂"/>
                          <m:ctrlPr>
                            <a:rPr lang="en-US" altLang="zh-CN" sz="1400" i="1">
                              <a:solidFill>
                                <a:srgbClr val="0070C0"/>
                              </a:solidFill>
                              <a:latin typeface="Cambria Math" panose="02040503050406030204" pitchFamily="18" charset="0"/>
                              <a:ea typeface="微软雅黑" panose="020B0503020204020204" pitchFamily="34" charset="-122"/>
                            </a:rPr>
                          </m:ctrlPr>
                        </m:accPr>
                        <m:e>
                          <m:sSub>
                            <m:sSubPr>
                              <m:ctrlPr>
                                <a:rPr lang="en-US" altLang="zh-CN" sz="1400" i="1">
                                  <a:solidFill>
                                    <a:srgbClr val="0070C0"/>
                                  </a:solidFill>
                                  <a:latin typeface="Cambria Math" panose="02040503050406030204" pitchFamily="18" charset="0"/>
                                  <a:ea typeface="微软雅黑" panose="020B0503020204020204" pitchFamily="34" charset="-122"/>
                                </a:rPr>
                              </m:ctrlPr>
                            </m:sSubPr>
                            <m:e>
                              <m:r>
                                <a:rPr lang="en-US" altLang="zh-CN" sz="1400" i="1">
                                  <a:solidFill>
                                    <a:srgbClr val="0070C0"/>
                                  </a:solidFill>
                                  <a:latin typeface="Cambria Math" panose="02040503050406030204" pitchFamily="18" charset="0"/>
                                  <a:ea typeface="微软雅黑" panose="020B0503020204020204" pitchFamily="34" charset="-122"/>
                                </a:rPr>
                                <m:t>𝛽</m:t>
                              </m:r>
                            </m:e>
                            <m:sub>
                              <m:r>
                                <a:rPr lang="en-US" altLang="zh-CN" sz="1400" b="0" i="1" smtClean="0">
                                  <a:solidFill>
                                    <a:srgbClr val="0070C0"/>
                                  </a:solidFill>
                                  <a:latin typeface="Cambria Math" panose="02040503050406030204" pitchFamily="18" charset="0"/>
                                  <a:ea typeface="微软雅黑" panose="020B0503020204020204" pitchFamily="34" charset="-122"/>
                                </a:rPr>
                                <m:t>2</m:t>
                              </m:r>
                            </m:sub>
                          </m:sSub>
                        </m:e>
                      </m:acc>
                      <m:r>
                        <a:rPr lang="en-US" altLang="zh-CN" sz="1400" b="0" i="1" smtClean="0">
                          <a:solidFill>
                            <a:srgbClr val="0070C0"/>
                          </a:solidFill>
                          <a:latin typeface="Cambria Math" panose="02040503050406030204" pitchFamily="18" charset="0"/>
                          <a:ea typeface="微软雅黑" panose="020B0503020204020204" pitchFamily="34" charset="-122"/>
                        </a:rPr>
                        <m:t>𝑔𝑟𝑜𝑢</m:t>
                      </m:r>
                      <m:sSub>
                        <m:sSubPr>
                          <m:ctrlPr>
                            <a:rPr lang="en-US" altLang="zh-CN" sz="1400" b="0" i="1" smtClean="0">
                              <a:solidFill>
                                <a:srgbClr val="0070C0"/>
                              </a:solidFill>
                              <a:latin typeface="Cambria Math" panose="02040503050406030204" pitchFamily="18" charset="0"/>
                              <a:ea typeface="微软雅黑" panose="020B0503020204020204" pitchFamily="34" charset="-122"/>
                            </a:rPr>
                          </m:ctrlPr>
                        </m:sSubPr>
                        <m:e>
                          <m:r>
                            <a:rPr lang="en-US" altLang="zh-CN" sz="1400" b="0" i="1" smtClean="0">
                              <a:solidFill>
                                <a:srgbClr val="0070C0"/>
                              </a:solidFill>
                              <a:latin typeface="Cambria Math" panose="02040503050406030204" pitchFamily="18" charset="0"/>
                              <a:ea typeface="微软雅黑" panose="020B0503020204020204" pitchFamily="34" charset="-122"/>
                            </a:rPr>
                            <m:t>𝑝</m:t>
                          </m:r>
                        </m:e>
                        <m:sub>
                          <m:r>
                            <a:rPr lang="en-US" altLang="zh-CN" sz="1400" b="0" i="1" smtClean="0">
                              <a:solidFill>
                                <a:srgbClr val="0070C0"/>
                              </a:solidFill>
                              <a:latin typeface="Cambria Math" panose="02040503050406030204" pitchFamily="18" charset="0"/>
                              <a:ea typeface="微软雅黑" panose="020B0503020204020204" pitchFamily="34" charset="-122"/>
                            </a:rPr>
                            <m:t>2</m:t>
                          </m:r>
                        </m:sub>
                      </m:sSub>
                      <m:r>
                        <a:rPr lang="en-US" altLang="zh-CN" sz="1400" i="1">
                          <a:solidFill>
                            <a:srgbClr val="0070C0"/>
                          </a:solidFill>
                          <a:latin typeface="Cambria Math" panose="02040503050406030204" pitchFamily="18" charset="0"/>
                          <a:ea typeface="微软雅黑" panose="020B0503020204020204" pitchFamily="34" charset="-122"/>
                        </a:rPr>
                        <m:t>+</m:t>
                      </m:r>
                      <m:acc>
                        <m:accPr>
                          <m:chr m:val="̂"/>
                          <m:ctrlPr>
                            <a:rPr lang="en-US" altLang="zh-CN" sz="1400" i="1">
                              <a:solidFill>
                                <a:srgbClr val="0070C0"/>
                              </a:solidFill>
                              <a:latin typeface="Cambria Math" panose="02040503050406030204" pitchFamily="18" charset="0"/>
                              <a:ea typeface="微软雅黑" panose="020B0503020204020204" pitchFamily="34" charset="-122"/>
                            </a:rPr>
                          </m:ctrlPr>
                        </m:accPr>
                        <m:e>
                          <m:sSub>
                            <m:sSubPr>
                              <m:ctrlPr>
                                <a:rPr lang="en-US" altLang="zh-CN" sz="1400" i="1">
                                  <a:solidFill>
                                    <a:srgbClr val="0070C0"/>
                                  </a:solidFill>
                                  <a:latin typeface="Cambria Math" panose="02040503050406030204" pitchFamily="18" charset="0"/>
                                  <a:ea typeface="微软雅黑" panose="020B0503020204020204" pitchFamily="34" charset="-122"/>
                                </a:rPr>
                              </m:ctrlPr>
                            </m:sSubPr>
                            <m:e>
                              <m:r>
                                <a:rPr lang="en-US" altLang="zh-CN" sz="1400" i="1">
                                  <a:solidFill>
                                    <a:srgbClr val="0070C0"/>
                                  </a:solidFill>
                                  <a:latin typeface="Cambria Math" panose="02040503050406030204" pitchFamily="18" charset="0"/>
                                  <a:ea typeface="微软雅黑" panose="020B0503020204020204" pitchFamily="34" charset="-122"/>
                                </a:rPr>
                                <m:t>𝛽</m:t>
                              </m:r>
                            </m:e>
                            <m:sub>
                              <m:r>
                                <a:rPr lang="en-US" altLang="zh-CN" sz="1400" b="0" i="1" smtClean="0">
                                  <a:solidFill>
                                    <a:srgbClr val="0070C0"/>
                                  </a:solidFill>
                                  <a:latin typeface="Cambria Math" panose="02040503050406030204" pitchFamily="18" charset="0"/>
                                  <a:ea typeface="微软雅黑" panose="020B0503020204020204" pitchFamily="34" charset="-122"/>
                                </a:rPr>
                                <m:t>3</m:t>
                              </m:r>
                            </m:sub>
                          </m:sSub>
                        </m:e>
                      </m:acc>
                      <m:r>
                        <a:rPr lang="en-US" altLang="zh-CN" sz="1400" i="1">
                          <a:solidFill>
                            <a:srgbClr val="0070C0"/>
                          </a:solidFill>
                          <a:latin typeface="Cambria Math" panose="02040503050406030204" pitchFamily="18" charset="0"/>
                          <a:ea typeface="微软雅黑" panose="020B0503020204020204" pitchFamily="34" charset="-122"/>
                        </a:rPr>
                        <m:t>𝑔𝑟𝑜𝑢</m:t>
                      </m:r>
                      <m:sSub>
                        <m:sSubPr>
                          <m:ctrlPr>
                            <a:rPr lang="en-US" altLang="zh-CN" sz="1400" i="1">
                              <a:solidFill>
                                <a:srgbClr val="0070C0"/>
                              </a:solidFill>
                              <a:latin typeface="Cambria Math" panose="02040503050406030204" pitchFamily="18" charset="0"/>
                              <a:ea typeface="微软雅黑" panose="020B0503020204020204" pitchFamily="34" charset="-122"/>
                            </a:rPr>
                          </m:ctrlPr>
                        </m:sSubPr>
                        <m:e>
                          <m:r>
                            <a:rPr lang="en-US" altLang="zh-CN" sz="1400" i="1">
                              <a:solidFill>
                                <a:srgbClr val="0070C0"/>
                              </a:solidFill>
                              <a:latin typeface="Cambria Math" panose="02040503050406030204" pitchFamily="18" charset="0"/>
                              <a:ea typeface="微软雅黑" panose="020B0503020204020204" pitchFamily="34" charset="-122"/>
                            </a:rPr>
                            <m:t>𝑝</m:t>
                          </m:r>
                        </m:e>
                        <m:sub>
                          <m:r>
                            <a:rPr lang="en-US" altLang="zh-CN" sz="1400" b="0" i="1" smtClean="0">
                              <a:solidFill>
                                <a:srgbClr val="0070C0"/>
                              </a:solidFill>
                              <a:latin typeface="Cambria Math" panose="02040503050406030204" pitchFamily="18" charset="0"/>
                              <a:ea typeface="微软雅黑" panose="020B0503020204020204" pitchFamily="34" charset="-122"/>
                            </a:rPr>
                            <m:t>3</m:t>
                          </m:r>
                        </m:sub>
                      </m:sSub>
                      <m:r>
                        <a:rPr lang="en-US" altLang="zh-CN" sz="1400" b="0" i="1" smtClean="0">
                          <a:solidFill>
                            <a:srgbClr val="0070C0"/>
                          </a:solidFill>
                          <a:latin typeface="Cambria Math" panose="02040503050406030204" pitchFamily="18" charset="0"/>
                          <a:ea typeface="微软雅黑" panose="020B0503020204020204" pitchFamily="34" charset="-122"/>
                        </a:rPr>
                        <m:t>+</m:t>
                      </m:r>
                      <m:acc>
                        <m:accPr>
                          <m:chr m:val="̂"/>
                          <m:ctrlPr>
                            <a:rPr lang="en-US" altLang="zh-CN" sz="1400" i="1">
                              <a:solidFill>
                                <a:srgbClr val="0070C0"/>
                              </a:solidFill>
                              <a:latin typeface="Cambria Math" panose="02040503050406030204" pitchFamily="18" charset="0"/>
                              <a:ea typeface="微软雅黑" panose="020B0503020204020204" pitchFamily="34" charset="-122"/>
                            </a:rPr>
                          </m:ctrlPr>
                        </m:accPr>
                        <m:e>
                          <m:sSub>
                            <m:sSubPr>
                              <m:ctrlPr>
                                <a:rPr lang="en-US" altLang="zh-CN" sz="1400" i="1">
                                  <a:solidFill>
                                    <a:srgbClr val="0070C0"/>
                                  </a:solidFill>
                                  <a:latin typeface="Cambria Math" panose="02040503050406030204" pitchFamily="18" charset="0"/>
                                  <a:ea typeface="微软雅黑" panose="020B0503020204020204" pitchFamily="34" charset="-122"/>
                                </a:rPr>
                              </m:ctrlPr>
                            </m:sSubPr>
                            <m:e>
                              <m:r>
                                <a:rPr lang="en-US" altLang="zh-CN" sz="1400" i="1">
                                  <a:solidFill>
                                    <a:srgbClr val="0070C0"/>
                                  </a:solidFill>
                                  <a:latin typeface="Cambria Math" panose="02040503050406030204" pitchFamily="18" charset="0"/>
                                  <a:ea typeface="微软雅黑" panose="020B0503020204020204" pitchFamily="34" charset="-122"/>
                                </a:rPr>
                                <m:t>𝛽</m:t>
                              </m:r>
                            </m:e>
                            <m:sub>
                              <m:r>
                                <a:rPr lang="en-US" altLang="zh-CN" sz="1400" b="0" i="1" smtClean="0">
                                  <a:solidFill>
                                    <a:srgbClr val="0070C0"/>
                                  </a:solidFill>
                                  <a:latin typeface="Cambria Math" panose="02040503050406030204" pitchFamily="18" charset="0"/>
                                  <a:ea typeface="微软雅黑" panose="020B0503020204020204" pitchFamily="34" charset="-122"/>
                                </a:rPr>
                                <m:t>4</m:t>
                              </m:r>
                            </m:sub>
                          </m:sSub>
                        </m:e>
                      </m:acc>
                      <m:r>
                        <a:rPr lang="en-US" altLang="zh-CN" sz="1400" b="0" i="1" smtClean="0">
                          <a:solidFill>
                            <a:srgbClr val="0070C0"/>
                          </a:solidFill>
                          <a:latin typeface="Cambria Math" panose="02040503050406030204" pitchFamily="18" charset="0"/>
                          <a:ea typeface="微软雅黑" panose="020B0503020204020204" pitchFamily="34" charset="-122"/>
                        </a:rPr>
                        <m:t>𝑡𝑟𝑒𝑎𝑡</m:t>
                      </m:r>
                      <m:r>
                        <a:rPr lang="en-US" altLang="zh-CN" sz="1400" b="0" i="1" smtClean="0">
                          <a:solidFill>
                            <a:srgbClr val="0070C0"/>
                          </a:solidFill>
                          <a:latin typeface="Cambria Math" panose="02040503050406030204" pitchFamily="18" charset="0"/>
                          <a:ea typeface="微软雅黑" panose="020B0503020204020204" pitchFamily="34" charset="-122"/>
                        </a:rPr>
                        <m:t>×</m:t>
                      </m:r>
                      <m:r>
                        <a:rPr lang="en-US" altLang="zh-CN" sz="1400" b="0" i="1" smtClean="0">
                          <a:solidFill>
                            <a:srgbClr val="0070C0"/>
                          </a:solidFill>
                          <a:latin typeface="Cambria Math" panose="02040503050406030204" pitchFamily="18" charset="0"/>
                          <a:ea typeface="微软雅黑" panose="020B0503020204020204" pitchFamily="34" charset="-122"/>
                        </a:rPr>
                        <m:t>𝑔𝑟𝑜𝑢</m:t>
                      </m:r>
                      <m:sSub>
                        <m:sSubPr>
                          <m:ctrlPr>
                            <a:rPr lang="en-US" altLang="zh-CN" sz="1400" b="0" i="1" smtClean="0">
                              <a:solidFill>
                                <a:srgbClr val="0070C0"/>
                              </a:solidFill>
                              <a:latin typeface="Cambria Math" panose="02040503050406030204" pitchFamily="18" charset="0"/>
                              <a:ea typeface="微软雅黑" panose="020B0503020204020204" pitchFamily="34" charset="-122"/>
                            </a:rPr>
                          </m:ctrlPr>
                        </m:sSubPr>
                        <m:e>
                          <m:r>
                            <a:rPr lang="en-US" altLang="zh-CN" sz="1400" b="0" i="1" smtClean="0">
                              <a:solidFill>
                                <a:srgbClr val="0070C0"/>
                              </a:solidFill>
                              <a:latin typeface="Cambria Math" panose="02040503050406030204" pitchFamily="18" charset="0"/>
                              <a:ea typeface="微软雅黑" panose="020B0503020204020204" pitchFamily="34" charset="-122"/>
                            </a:rPr>
                            <m:t>𝑝</m:t>
                          </m:r>
                        </m:e>
                        <m:sub>
                          <m:r>
                            <a:rPr lang="en-US" altLang="zh-CN" sz="1400" b="0" i="1" smtClean="0">
                              <a:solidFill>
                                <a:srgbClr val="0070C0"/>
                              </a:solidFill>
                              <a:latin typeface="Cambria Math" panose="02040503050406030204" pitchFamily="18" charset="0"/>
                              <a:ea typeface="微软雅黑" panose="020B0503020204020204" pitchFamily="34" charset="-122"/>
                            </a:rPr>
                            <m:t>2</m:t>
                          </m:r>
                        </m:sub>
                      </m:sSub>
                      <m:r>
                        <a:rPr lang="en-US" altLang="zh-CN" sz="1400" b="0" i="1" smtClean="0">
                          <a:solidFill>
                            <a:srgbClr val="0070C0"/>
                          </a:solidFill>
                          <a:latin typeface="Cambria Math" panose="02040503050406030204" pitchFamily="18" charset="0"/>
                          <a:ea typeface="微软雅黑" panose="020B0503020204020204" pitchFamily="34" charset="-122"/>
                        </a:rPr>
                        <m:t>+</m:t>
                      </m:r>
                      <m:acc>
                        <m:accPr>
                          <m:chr m:val="̂"/>
                          <m:ctrlPr>
                            <a:rPr lang="en-US" altLang="zh-CN" sz="1400" i="1">
                              <a:solidFill>
                                <a:srgbClr val="0070C0"/>
                              </a:solidFill>
                              <a:latin typeface="Cambria Math" panose="02040503050406030204" pitchFamily="18" charset="0"/>
                              <a:ea typeface="微软雅黑" panose="020B0503020204020204" pitchFamily="34" charset="-122"/>
                            </a:rPr>
                          </m:ctrlPr>
                        </m:accPr>
                        <m:e>
                          <m:sSub>
                            <m:sSubPr>
                              <m:ctrlPr>
                                <a:rPr lang="en-US" altLang="zh-CN" sz="1400" i="1">
                                  <a:solidFill>
                                    <a:srgbClr val="0070C0"/>
                                  </a:solidFill>
                                  <a:latin typeface="Cambria Math" panose="02040503050406030204" pitchFamily="18" charset="0"/>
                                  <a:ea typeface="微软雅黑" panose="020B0503020204020204" pitchFamily="34" charset="-122"/>
                                </a:rPr>
                              </m:ctrlPr>
                            </m:sSubPr>
                            <m:e>
                              <m:r>
                                <a:rPr lang="en-US" altLang="zh-CN" sz="1400" i="1">
                                  <a:solidFill>
                                    <a:srgbClr val="0070C0"/>
                                  </a:solidFill>
                                  <a:latin typeface="Cambria Math" panose="02040503050406030204" pitchFamily="18" charset="0"/>
                                  <a:ea typeface="微软雅黑" panose="020B0503020204020204" pitchFamily="34" charset="-122"/>
                                </a:rPr>
                                <m:t>𝛽</m:t>
                              </m:r>
                            </m:e>
                            <m:sub>
                              <m:r>
                                <a:rPr lang="en-US" altLang="zh-CN" sz="1400" b="0" i="1" smtClean="0">
                                  <a:solidFill>
                                    <a:srgbClr val="0070C0"/>
                                  </a:solidFill>
                                  <a:latin typeface="Cambria Math" panose="02040503050406030204" pitchFamily="18" charset="0"/>
                                  <a:ea typeface="微软雅黑" panose="020B0503020204020204" pitchFamily="34" charset="-122"/>
                                </a:rPr>
                                <m:t>5</m:t>
                              </m:r>
                            </m:sub>
                          </m:sSub>
                        </m:e>
                      </m:acc>
                      <m:r>
                        <a:rPr lang="en-US" altLang="zh-CN" sz="1400" i="1">
                          <a:solidFill>
                            <a:srgbClr val="0070C0"/>
                          </a:solidFill>
                          <a:latin typeface="Cambria Math" panose="02040503050406030204" pitchFamily="18" charset="0"/>
                          <a:ea typeface="微软雅黑" panose="020B0503020204020204" pitchFamily="34" charset="-122"/>
                        </a:rPr>
                        <m:t>𝑡𝑟𝑒𝑎𝑡</m:t>
                      </m:r>
                      <m:r>
                        <a:rPr lang="en-US" altLang="zh-CN" sz="1400" i="1">
                          <a:solidFill>
                            <a:srgbClr val="0070C0"/>
                          </a:solidFill>
                          <a:latin typeface="Cambria Math" panose="02040503050406030204" pitchFamily="18" charset="0"/>
                          <a:ea typeface="微软雅黑" panose="020B0503020204020204" pitchFamily="34" charset="-122"/>
                        </a:rPr>
                        <m:t>×</m:t>
                      </m:r>
                      <m:r>
                        <a:rPr lang="en-US" altLang="zh-CN" sz="1400" i="1">
                          <a:solidFill>
                            <a:srgbClr val="0070C0"/>
                          </a:solidFill>
                          <a:latin typeface="Cambria Math" panose="02040503050406030204" pitchFamily="18" charset="0"/>
                          <a:ea typeface="微软雅黑" panose="020B0503020204020204" pitchFamily="34" charset="-122"/>
                        </a:rPr>
                        <m:t>𝑔𝑟𝑜𝑢</m:t>
                      </m:r>
                      <m:sSub>
                        <m:sSubPr>
                          <m:ctrlPr>
                            <a:rPr lang="en-US" altLang="zh-CN" sz="1400" i="1">
                              <a:solidFill>
                                <a:srgbClr val="0070C0"/>
                              </a:solidFill>
                              <a:latin typeface="Cambria Math" panose="02040503050406030204" pitchFamily="18" charset="0"/>
                              <a:ea typeface="微软雅黑" panose="020B0503020204020204" pitchFamily="34" charset="-122"/>
                            </a:rPr>
                          </m:ctrlPr>
                        </m:sSubPr>
                        <m:e>
                          <m:r>
                            <a:rPr lang="en-US" altLang="zh-CN" sz="1400" i="1">
                              <a:solidFill>
                                <a:srgbClr val="0070C0"/>
                              </a:solidFill>
                              <a:latin typeface="Cambria Math" panose="02040503050406030204" pitchFamily="18" charset="0"/>
                              <a:ea typeface="微软雅黑" panose="020B0503020204020204" pitchFamily="34" charset="-122"/>
                            </a:rPr>
                            <m:t>𝑝</m:t>
                          </m:r>
                        </m:e>
                        <m:sub>
                          <m:r>
                            <a:rPr lang="en-US" altLang="zh-CN" sz="1400" b="0" i="1" smtClean="0">
                              <a:solidFill>
                                <a:srgbClr val="0070C0"/>
                              </a:solidFill>
                              <a:latin typeface="Cambria Math" panose="02040503050406030204" pitchFamily="18" charset="0"/>
                              <a:ea typeface="微软雅黑" panose="020B0503020204020204" pitchFamily="34" charset="-122"/>
                            </a:rPr>
                            <m:t>3</m:t>
                          </m:r>
                        </m:sub>
                      </m:sSub>
                      <m:r>
                        <a:rPr lang="en-US" altLang="zh-CN" sz="1400" b="0" i="1" smtClean="0">
                          <a:solidFill>
                            <a:srgbClr val="0070C0"/>
                          </a:solidFill>
                          <a:latin typeface="Cambria Math" panose="02040503050406030204" pitchFamily="18" charset="0"/>
                          <a:ea typeface="微软雅黑" panose="020B0503020204020204" pitchFamily="34" charset="-122"/>
                        </a:rPr>
                        <m:t>+</m:t>
                      </m:r>
                      <m:acc>
                        <m:accPr>
                          <m:chr m:val="̂"/>
                          <m:ctrlPr>
                            <a:rPr lang="en-US" altLang="zh-CN" sz="1400" i="1">
                              <a:solidFill>
                                <a:srgbClr val="0070C0"/>
                              </a:solidFill>
                              <a:latin typeface="Cambria Math" panose="02040503050406030204" pitchFamily="18" charset="0"/>
                              <a:ea typeface="微软雅黑" panose="020B0503020204020204" pitchFamily="34" charset="-122"/>
                            </a:rPr>
                          </m:ctrlPr>
                        </m:accPr>
                        <m:e>
                          <m:sSub>
                            <m:sSubPr>
                              <m:ctrlPr>
                                <a:rPr lang="en-US" altLang="zh-CN" sz="1400" i="1">
                                  <a:solidFill>
                                    <a:srgbClr val="0070C0"/>
                                  </a:solidFill>
                                  <a:latin typeface="Cambria Math" panose="02040503050406030204" pitchFamily="18" charset="0"/>
                                  <a:ea typeface="微软雅黑" panose="020B0503020204020204" pitchFamily="34" charset="-122"/>
                                </a:rPr>
                              </m:ctrlPr>
                            </m:sSubPr>
                            <m:e>
                              <m:r>
                                <a:rPr lang="en-US" altLang="zh-CN" sz="1400" i="1">
                                  <a:solidFill>
                                    <a:srgbClr val="0070C0"/>
                                  </a:solidFill>
                                  <a:latin typeface="Cambria Math" panose="02040503050406030204" pitchFamily="18" charset="0"/>
                                  <a:ea typeface="微软雅黑" panose="020B0503020204020204" pitchFamily="34" charset="-122"/>
                                </a:rPr>
                                <m:t>𝛽</m:t>
                              </m:r>
                            </m:e>
                            <m:sub>
                              <m:r>
                                <a:rPr lang="en-US" altLang="zh-CN" sz="1400" b="0" i="1" smtClean="0">
                                  <a:solidFill>
                                    <a:srgbClr val="0070C0"/>
                                  </a:solidFill>
                                  <a:latin typeface="Cambria Math" panose="02040503050406030204" pitchFamily="18" charset="0"/>
                                  <a:ea typeface="微软雅黑" panose="020B0503020204020204" pitchFamily="34" charset="-122"/>
                                </a:rPr>
                                <m:t>6</m:t>
                              </m:r>
                            </m:sub>
                          </m:sSub>
                        </m:e>
                      </m:acc>
                      <m:r>
                        <a:rPr lang="en-US" altLang="zh-CN" sz="1400" b="0" i="1" smtClean="0">
                          <a:solidFill>
                            <a:srgbClr val="0070C0"/>
                          </a:solidFill>
                          <a:latin typeface="Cambria Math" panose="02040503050406030204" pitchFamily="18" charset="0"/>
                          <a:ea typeface="微软雅黑" panose="020B0503020204020204" pitchFamily="34" charset="-122"/>
                        </a:rPr>
                        <m:t>𝑎𝑔𝑒</m:t>
                      </m:r>
                      <m:r>
                        <a:rPr lang="en-US" altLang="zh-CN" sz="1400" b="0" i="1" smtClean="0">
                          <a:solidFill>
                            <a:srgbClr val="0070C0"/>
                          </a:solidFill>
                          <a:latin typeface="Cambria Math" panose="02040503050406030204" pitchFamily="18" charset="0"/>
                          <a:ea typeface="微软雅黑" panose="020B0503020204020204" pitchFamily="34" charset="-122"/>
                        </a:rPr>
                        <m:t>+</m:t>
                      </m:r>
                      <m:acc>
                        <m:accPr>
                          <m:chr m:val="̂"/>
                          <m:ctrlPr>
                            <a:rPr lang="en-US" altLang="zh-CN" sz="1400" i="1">
                              <a:solidFill>
                                <a:srgbClr val="0070C0"/>
                              </a:solidFill>
                              <a:latin typeface="Cambria Math" panose="02040503050406030204" pitchFamily="18" charset="0"/>
                              <a:ea typeface="微软雅黑" panose="020B0503020204020204" pitchFamily="34" charset="-122"/>
                            </a:rPr>
                          </m:ctrlPr>
                        </m:accPr>
                        <m:e>
                          <m:sSub>
                            <m:sSubPr>
                              <m:ctrlPr>
                                <a:rPr lang="en-US" altLang="zh-CN" sz="1400" i="1">
                                  <a:solidFill>
                                    <a:srgbClr val="0070C0"/>
                                  </a:solidFill>
                                  <a:latin typeface="Cambria Math" panose="02040503050406030204" pitchFamily="18" charset="0"/>
                                  <a:ea typeface="微软雅黑" panose="020B0503020204020204" pitchFamily="34" charset="-122"/>
                                </a:rPr>
                              </m:ctrlPr>
                            </m:sSubPr>
                            <m:e>
                              <m:r>
                                <a:rPr lang="en-US" altLang="zh-CN" sz="1400" i="1">
                                  <a:solidFill>
                                    <a:srgbClr val="0070C0"/>
                                  </a:solidFill>
                                  <a:latin typeface="Cambria Math" panose="02040503050406030204" pitchFamily="18" charset="0"/>
                                  <a:ea typeface="微软雅黑" panose="020B0503020204020204" pitchFamily="34" charset="-122"/>
                                </a:rPr>
                                <m:t>𝛽</m:t>
                              </m:r>
                            </m:e>
                            <m:sub>
                              <m:r>
                                <a:rPr lang="en-US" altLang="zh-CN" sz="1400" b="0" i="1" smtClean="0">
                                  <a:solidFill>
                                    <a:srgbClr val="0070C0"/>
                                  </a:solidFill>
                                  <a:latin typeface="Cambria Math" panose="02040503050406030204" pitchFamily="18" charset="0"/>
                                  <a:ea typeface="微软雅黑" panose="020B0503020204020204" pitchFamily="34" charset="-122"/>
                                </a:rPr>
                                <m:t>7</m:t>
                              </m:r>
                            </m:sub>
                          </m:sSub>
                        </m:e>
                      </m:acc>
                      <m:r>
                        <a:rPr lang="en-US" altLang="zh-CN" sz="1400" b="0" i="1" smtClean="0">
                          <a:solidFill>
                            <a:srgbClr val="0070C0"/>
                          </a:solidFill>
                          <a:latin typeface="Cambria Math" panose="02040503050406030204" pitchFamily="18" charset="0"/>
                          <a:ea typeface="微软雅黑" panose="020B0503020204020204" pitchFamily="34" charset="-122"/>
                        </a:rPr>
                        <m:t>𝑎𝑔</m:t>
                      </m:r>
                      <m:sSup>
                        <m:sSupPr>
                          <m:ctrlPr>
                            <a:rPr lang="en-US" altLang="zh-CN" sz="1400" b="0" i="1" smtClean="0">
                              <a:solidFill>
                                <a:srgbClr val="0070C0"/>
                              </a:solidFill>
                              <a:latin typeface="Cambria Math" panose="02040503050406030204" pitchFamily="18" charset="0"/>
                              <a:ea typeface="微软雅黑" panose="020B0503020204020204" pitchFamily="34" charset="-122"/>
                            </a:rPr>
                          </m:ctrlPr>
                        </m:sSupPr>
                        <m:e>
                          <m:r>
                            <a:rPr lang="en-US" altLang="zh-CN" sz="1400" b="0" i="1" smtClean="0">
                              <a:solidFill>
                                <a:srgbClr val="0070C0"/>
                              </a:solidFill>
                              <a:latin typeface="Cambria Math" panose="02040503050406030204" pitchFamily="18" charset="0"/>
                              <a:ea typeface="微软雅黑" panose="020B0503020204020204" pitchFamily="34" charset="-122"/>
                            </a:rPr>
                            <m:t>𝑒</m:t>
                          </m:r>
                        </m:e>
                        <m:sup>
                          <m:r>
                            <a:rPr lang="en-US" altLang="zh-CN" sz="1400" b="0" i="1" smtClean="0">
                              <a:solidFill>
                                <a:srgbClr val="0070C0"/>
                              </a:solidFill>
                              <a:latin typeface="Cambria Math" panose="02040503050406030204" pitchFamily="18" charset="0"/>
                              <a:ea typeface="微软雅黑" panose="020B0503020204020204" pitchFamily="34" charset="-122"/>
                            </a:rPr>
                            <m:t>2</m:t>
                          </m:r>
                        </m:sup>
                      </m:sSup>
                      <m:r>
                        <a:rPr lang="en-US" altLang="zh-CN" sz="1400" b="0" i="1" smtClean="0">
                          <a:solidFill>
                            <a:srgbClr val="0070C0"/>
                          </a:solidFill>
                          <a:latin typeface="Cambria Math" panose="02040503050406030204" pitchFamily="18" charset="0"/>
                          <a:ea typeface="微软雅黑" panose="020B0503020204020204" pitchFamily="34" charset="-122"/>
                        </a:rPr>
                        <m:t>+</m:t>
                      </m:r>
                      <m:acc>
                        <m:accPr>
                          <m:chr m:val="̂"/>
                          <m:ctrlPr>
                            <a:rPr lang="en-US" altLang="zh-CN" sz="1400" i="1">
                              <a:solidFill>
                                <a:srgbClr val="0070C0"/>
                              </a:solidFill>
                              <a:latin typeface="Cambria Math" panose="02040503050406030204" pitchFamily="18" charset="0"/>
                              <a:ea typeface="微软雅黑" panose="020B0503020204020204" pitchFamily="34" charset="-122"/>
                            </a:rPr>
                          </m:ctrlPr>
                        </m:accPr>
                        <m:e>
                          <m:sSub>
                            <m:sSubPr>
                              <m:ctrlPr>
                                <a:rPr lang="en-US" altLang="zh-CN" sz="1400" i="1">
                                  <a:solidFill>
                                    <a:srgbClr val="0070C0"/>
                                  </a:solidFill>
                                  <a:latin typeface="Cambria Math" panose="02040503050406030204" pitchFamily="18" charset="0"/>
                                  <a:ea typeface="微软雅黑" panose="020B0503020204020204" pitchFamily="34" charset="-122"/>
                                </a:rPr>
                              </m:ctrlPr>
                            </m:sSubPr>
                            <m:e>
                              <m:r>
                                <a:rPr lang="en-US" altLang="zh-CN" sz="1400" i="1">
                                  <a:solidFill>
                                    <a:srgbClr val="0070C0"/>
                                  </a:solidFill>
                                  <a:latin typeface="Cambria Math" panose="02040503050406030204" pitchFamily="18" charset="0"/>
                                  <a:ea typeface="微软雅黑" panose="020B0503020204020204" pitchFamily="34" charset="-122"/>
                                </a:rPr>
                                <m:t>𝛽</m:t>
                              </m:r>
                            </m:e>
                            <m:sub>
                              <m:r>
                                <a:rPr lang="en-US" altLang="zh-CN" sz="1400" b="0" i="1" smtClean="0">
                                  <a:solidFill>
                                    <a:srgbClr val="0070C0"/>
                                  </a:solidFill>
                                  <a:latin typeface="Cambria Math" panose="02040503050406030204" pitchFamily="18" charset="0"/>
                                  <a:ea typeface="微软雅黑" panose="020B0503020204020204" pitchFamily="34" charset="-122"/>
                                </a:rPr>
                                <m:t>8</m:t>
                              </m:r>
                            </m:sub>
                          </m:sSub>
                        </m:e>
                      </m:acc>
                      <m:r>
                        <a:rPr lang="en-US" altLang="zh-CN" sz="1400" b="0" i="1" smtClean="0">
                          <a:solidFill>
                            <a:srgbClr val="0070C0"/>
                          </a:solidFill>
                          <a:latin typeface="Cambria Math" panose="02040503050406030204" pitchFamily="18" charset="0"/>
                          <a:ea typeface="微软雅黑" panose="020B0503020204020204" pitchFamily="34" charset="-122"/>
                        </a:rPr>
                        <m:t>𝑡𝑟𝑒𝑎𝑡</m:t>
                      </m:r>
                      <m:r>
                        <a:rPr lang="en-US" altLang="zh-CN" sz="1400" b="0" i="1" smtClean="0">
                          <a:solidFill>
                            <a:srgbClr val="0070C0"/>
                          </a:solidFill>
                          <a:latin typeface="Cambria Math" panose="02040503050406030204" pitchFamily="18" charset="0"/>
                          <a:ea typeface="微软雅黑" panose="020B0503020204020204" pitchFamily="34" charset="-122"/>
                        </a:rPr>
                        <m:t>×</m:t>
                      </m:r>
                      <m:r>
                        <a:rPr lang="en-US" altLang="zh-CN" sz="1400" b="0" i="1" smtClean="0">
                          <a:solidFill>
                            <a:srgbClr val="0070C0"/>
                          </a:solidFill>
                          <a:latin typeface="Cambria Math" panose="02040503050406030204" pitchFamily="18" charset="0"/>
                          <a:ea typeface="微软雅黑" panose="020B0503020204020204" pitchFamily="34" charset="-122"/>
                        </a:rPr>
                        <m:t>𝑎𝑔𝑒</m:t>
                      </m:r>
                    </m:oMath>
                  </m:oMathPara>
                </a14:m>
                <a:endParaRPr lang="en-US" altLang="zh-CN" sz="1400" b="0" i="1" dirty="0">
                  <a:solidFill>
                    <a:srgbClr val="0070C0"/>
                  </a:solidFill>
                  <a:latin typeface="Cambria Math" panose="02040503050406030204" pitchFamily="18" charset="0"/>
                  <a:ea typeface="微软雅黑" panose="020B0503020204020204" pitchFamily="34" charset="-122"/>
                  <a:cs typeface="+mj-cs"/>
                </a:endParaRPr>
              </a:p>
              <a:p>
                <a:pPr>
                  <a:lnSpc>
                    <a:spcPct val="150000"/>
                  </a:lnSpc>
                </a:pPr>
                <a:endParaRPr lang="en-US" altLang="zh-CN" sz="1400" b="0" dirty="0">
                  <a:solidFill>
                    <a:srgbClr val="0070C0"/>
                  </a:solidFill>
                  <a:latin typeface="微软雅黑" panose="020B0503020204020204" pitchFamily="34" charset="-122"/>
                  <a:ea typeface="微软雅黑" panose="020B0503020204020204" pitchFamily="34" charset="-122"/>
                  <a:cs typeface="+mj-cs"/>
                </a:endParaRPr>
              </a:p>
              <a:p>
                <a:pPr>
                  <a:lnSpc>
                    <a:spcPct val="150000"/>
                  </a:lnSpc>
                </a:pPr>
                <a14:m>
                  <m:oMathPara xmlns:m="http://schemas.openxmlformats.org/officeDocument/2006/math">
                    <m:oMathParaPr>
                      <m:jc m:val="centerGroup"/>
                    </m:oMathParaPr>
                    <m:oMath xmlns:m="http://schemas.openxmlformats.org/officeDocument/2006/math">
                      <m:f>
                        <m:fPr>
                          <m:ctrlPr>
                            <a:rPr lang="en-US" altLang="zh-CN" sz="1400" b="0" i="1" smtClean="0">
                              <a:solidFill>
                                <a:srgbClr val="0070C0"/>
                              </a:solidFill>
                              <a:latin typeface="Cambria Math" panose="02040503050406030204" pitchFamily="18" charset="0"/>
                              <a:ea typeface="微软雅黑" panose="020B0503020204020204" pitchFamily="34" charset="-122"/>
                              <a:cs typeface="+mj-cs"/>
                            </a:rPr>
                          </m:ctrlPr>
                        </m:fPr>
                        <m:num>
                          <m:r>
                            <a:rPr lang="en-US" altLang="zh-CN" sz="1400" b="0" i="1" smtClean="0">
                              <a:solidFill>
                                <a:srgbClr val="0070C0"/>
                              </a:solidFill>
                              <a:latin typeface="Cambria Math" panose="02040503050406030204" pitchFamily="18" charset="0"/>
                              <a:ea typeface="微软雅黑" panose="020B0503020204020204" pitchFamily="34" charset="-122"/>
                              <a:cs typeface="+mj-cs"/>
                            </a:rPr>
                            <m:t>𝜕</m:t>
                          </m:r>
                          <m:acc>
                            <m:accPr>
                              <m:chr m:val="̂"/>
                              <m:ctrlPr>
                                <a:rPr lang="en-US" altLang="zh-CN" sz="1400" b="0" i="1" smtClean="0">
                                  <a:solidFill>
                                    <a:srgbClr val="0070C0"/>
                                  </a:solidFill>
                                  <a:latin typeface="Cambria Math" panose="02040503050406030204" pitchFamily="18" charset="0"/>
                                  <a:ea typeface="微软雅黑" panose="020B0503020204020204" pitchFamily="34" charset="-122"/>
                                  <a:cs typeface="+mj-cs"/>
                                </a:rPr>
                              </m:ctrlPr>
                            </m:accPr>
                            <m:e>
                              <m:func>
                                <m:funcPr>
                                  <m:ctrlPr>
                                    <a:rPr lang="en-US" altLang="zh-CN" sz="1400" b="0" i="1" smtClean="0">
                                      <a:solidFill>
                                        <a:srgbClr val="0070C0"/>
                                      </a:solidFill>
                                      <a:latin typeface="Cambria Math" panose="02040503050406030204" pitchFamily="18" charset="0"/>
                                      <a:ea typeface="微软雅黑" panose="020B0503020204020204" pitchFamily="34" charset="-122"/>
                                      <a:cs typeface="+mj-cs"/>
                                    </a:rPr>
                                  </m:ctrlPr>
                                </m:funcPr>
                                <m:fName>
                                  <m:r>
                                    <m:rPr>
                                      <m:sty m:val="p"/>
                                    </m:rPr>
                                    <a:rPr lang="en-US" altLang="zh-CN" sz="1400" b="0" i="0" smtClean="0">
                                      <a:solidFill>
                                        <a:srgbClr val="0070C0"/>
                                      </a:solidFill>
                                      <a:latin typeface="Cambria Math" panose="02040503050406030204" pitchFamily="18" charset="0"/>
                                      <a:ea typeface="微软雅黑" panose="020B0503020204020204" pitchFamily="34" charset="-122"/>
                                      <a:cs typeface="+mj-cs"/>
                                    </a:rPr>
                                    <m:t>Pr</m:t>
                                  </m:r>
                                </m:fName>
                                <m:e>
                                  <m:d>
                                    <m:dPr>
                                      <m:ctrlPr>
                                        <a:rPr lang="en-US" altLang="zh-CN" sz="1400" b="0" i="1" smtClean="0">
                                          <a:solidFill>
                                            <a:srgbClr val="0070C0"/>
                                          </a:solidFill>
                                          <a:latin typeface="Cambria Math" panose="02040503050406030204" pitchFamily="18" charset="0"/>
                                          <a:ea typeface="微软雅黑" panose="020B0503020204020204" pitchFamily="34" charset="-122"/>
                                          <a:cs typeface="+mj-cs"/>
                                        </a:rPr>
                                      </m:ctrlPr>
                                    </m:dPr>
                                    <m:e>
                                      <m:r>
                                        <a:rPr lang="en-US" altLang="zh-CN" sz="1400" b="0" i="1" smtClean="0">
                                          <a:solidFill>
                                            <a:srgbClr val="0070C0"/>
                                          </a:solidFill>
                                          <a:latin typeface="Cambria Math" panose="02040503050406030204" pitchFamily="18" charset="0"/>
                                          <a:ea typeface="微软雅黑" panose="020B0503020204020204" pitchFamily="34" charset="-122"/>
                                          <a:cs typeface="+mj-cs"/>
                                        </a:rPr>
                                        <m:t>𝑦</m:t>
                                      </m:r>
                                      <m:r>
                                        <a:rPr lang="en-US" altLang="zh-CN" sz="1400" b="0" i="1" smtClean="0">
                                          <a:solidFill>
                                            <a:srgbClr val="0070C0"/>
                                          </a:solidFill>
                                          <a:latin typeface="Cambria Math" panose="02040503050406030204" pitchFamily="18" charset="0"/>
                                          <a:ea typeface="微软雅黑" panose="020B0503020204020204" pitchFamily="34" charset="-122"/>
                                          <a:cs typeface="+mj-cs"/>
                                        </a:rPr>
                                        <m:t>=1</m:t>
                                      </m:r>
                                    </m:e>
                                    <m:e>
                                      <m:r>
                                        <a:rPr lang="en-US" altLang="zh-CN" sz="1400" b="0" i="1" smtClean="0">
                                          <a:solidFill>
                                            <a:srgbClr val="0070C0"/>
                                          </a:solidFill>
                                          <a:latin typeface="Cambria Math" panose="02040503050406030204" pitchFamily="18" charset="0"/>
                                          <a:ea typeface="微软雅黑" panose="020B0503020204020204" pitchFamily="34" charset="-122"/>
                                          <a:cs typeface="+mj-cs"/>
                                        </a:rPr>
                                        <m:t>𝑥</m:t>
                                      </m:r>
                                    </m:e>
                                  </m:d>
                                </m:e>
                              </m:func>
                            </m:e>
                          </m:acc>
                        </m:num>
                        <m:den>
                          <m:r>
                            <a:rPr lang="en-US" altLang="zh-CN" sz="1400" b="0" i="1" smtClean="0">
                              <a:solidFill>
                                <a:srgbClr val="0070C0"/>
                              </a:solidFill>
                              <a:latin typeface="Cambria Math" panose="02040503050406030204" pitchFamily="18" charset="0"/>
                              <a:ea typeface="微软雅黑" panose="020B0503020204020204" pitchFamily="34" charset="-122"/>
                              <a:cs typeface="+mj-cs"/>
                            </a:rPr>
                            <m:t>𝜕</m:t>
                          </m:r>
                          <m:r>
                            <a:rPr lang="en-US" altLang="zh-CN" sz="1400" b="0" i="1" smtClean="0">
                              <a:solidFill>
                                <a:srgbClr val="0070C0"/>
                              </a:solidFill>
                              <a:latin typeface="Cambria Math" panose="02040503050406030204" pitchFamily="18" charset="0"/>
                              <a:ea typeface="微软雅黑" panose="020B0503020204020204" pitchFamily="34" charset="-122"/>
                              <a:cs typeface="+mj-cs"/>
                            </a:rPr>
                            <m:t>𝑡𝑟𝑒𝑎𝑡</m:t>
                          </m:r>
                        </m:den>
                      </m:f>
                      <m:r>
                        <a:rPr lang="en-US" altLang="zh-CN" sz="1400" b="0" i="1" smtClean="0">
                          <a:solidFill>
                            <a:srgbClr val="0070C0"/>
                          </a:solidFill>
                          <a:latin typeface="Cambria Math" panose="02040503050406030204" pitchFamily="18" charset="0"/>
                          <a:ea typeface="微软雅黑" panose="020B0503020204020204" pitchFamily="34" charset="-122"/>
                          <a:cs typeface="+mj-cs"/>
                        </a:rPr>
                        <m:t>=</m:t>
                      </m:r>
                      <m:f>
                        <m:fPr>
                          <m:ctrlPr>
                            <a:rPr lang="en-US" altLang="zh-CN" sz="1400" b="0" i="1" smtClean="0">
                              <a:solidFill>
                                <a:srgbClr val="0070C0"/>
                              </a:solidFill>
                              <a:latin typeface="Cambria Math" panose="02040503050406030204" pitchFamily="18" charset="0"/>
                              <a:ea typeface="微软雅黑" panose="020B0503020204020204" pitchFamily="34" charset="-122"/>
                              <a:cs typeface="+mj-cs"/>
                            </a:rPr>
                          </m:ctrlPr>
                        </m:fPr>
                        <m:num>
                          <m:d>
                            <m:dPr>
                              <m:ctrlPr>
                                <a:rPr lang="en-US" altLang="zh-CN" sz="1400" b="0" i="1" smtClean="0">
                                  <a:solidFill>
                                    <a:srgbClr val="0070C0"/>
                                  </a:solidFill>
                                  <a:latin typeface="Cambria Math" panose="02040503050406030204" pitchFamily="18" charset="0"/>
                                  <a:ea typeface="微软雅黑" panose="020B0503020204020204" pitchFamily="34" charset="-122"/>
                                  <a:cs typeface="+mj-cs"/>
                                </a:rPr>
                              </m:ctrlPr>
                            </m:dPr>
                            <m:e>
                              <m:acc>
                                <m:accPr>
                                  <m:chr m:val="̂"/>
                                  <m:ctrlPr>
                                    <a:rPr lang="en-US" altLang="zh-CN" sz="1400" b="0" i="1" smtClean="0">
                                      <a:solidFill>
                                        <a:srgbClr val="0070C0"/>
                                      </a:solidFill>
                                      <a:latin typeface="Cambria Math" panose="02040503050406030204" pitchFamily="18" charset="0"/>
                                      <a:ea typeface="微软雅黑" panose="020B0503020204020204" pitchFamily="34" charset="-122"/>
                                      <a:cs typeface="+mj-cs"/>
                                    </a:rPr>
                                  </m:ctrlPr>
                                </m:accPr>
                                <m:e>
                                  <m:sSub>
                                    <m:sSubPr>
                                      <m:ctrlPr>
                                        <a:rPr lang="en-US" altLang="zh-CN" sz="1400" b="0" i="1" smtClean="0">
                                          <a:solidFill>
                                            <a:srgbClr val="0070C0"/>
                                          </a:solidFill>
                                          <a:latin typeface="Cambria Math" panose="02040503050406030204" pitchFamily="18" charset="0"/>
                                          <a:ea typeface="微软雅黑" panose="020B0503020204020204" pitchFamily="34" charset="-122"/>
                                          <a:cs typeface="+mj-cs"/>
                                        </a:rPr>
                                      </m:ctrlPr>
                                    </m:sSubPr>
                                    <m:e>
                                      <m:r>
                                        <a:rPr lang="en-US" altLang="zh-CN" sz="1400" b="0" i="1" smtClean="0">
                                          <a:solidFill>
                                            <a:srgbClr val="0070C0"/>
                                          </a:solidFill>
                                          <a:latin typeface="Cambria Math" panose="02040503050406030204" pitchFamily="18" charset="0"/>
                                          <a:ea typeface="微软雅黑" panose="020B0503020204020204" pitchFamily="34" charset="-122"/>
                                          <a:cs typeface="+mj-cs"/>
                                        </a:rPr>
                                        <m:t>𝛽</m:t>
                                      </m:r>
                                    </m:e>
                                    <m:sub>
                                      <m:r>
                                        <a:rPr lang="en-US" altLang="zh-CN" sz="1400" b="0" i="1" smtClean="0">
                                          <a:solidFill>
                                            <a:srgbClr val="0070C0"/>
                                          </a:solidFill>
                                          <a:latin typeface="Cambria Math" panose="02040503050406030204" pitchFamily="18" charset="0"/>
                                          <a:ea typeface="微软雅黑" panose="020B0503020204020204" pitchFamily="34" charset="-122"/>
                                          <a:cs typeface="+mj-cs"/>
                                        </a:rPr>
                                        <m:t>1</m:t>
                                      </m:r>
                                    </m:sub>
                                  </m:sSub>
                                </m:e>
                              </m:acc>
                              <m:r>
                                <a:rPr lang="en-US" altLang="zh-CN" sz="1400" b="0" i="1" smtClean="0">
                                  <a:solidFill>
                                    <a:srgbClr val="0070C0"/>
                                  </a:solidFill>
                                  <a:latin typeface="Cambria Math" panose="02040503050406030204" pitchFamily="18" charset="0"/>
                                  <a:ea typeface="微软雅黑" panose="020B0503020204020204" pitchFamily="34" charset="-122"/>
                                  <a:cs typeface="+mj-cs"/>
                                </a:rPr>
                                <m:t>+</m:t>
                              </m:r>
                              <m:acc>
                                <m:accPr>
                                  <m:chr m:val="̂"/>
                                  <m:ctrlPr>
                                    <a:rPr lang="en-US" altLang="zh-CN" sz="1400" b="0" i="1" smtClean="0">
                                      <a:solidFill>
                                        <a:srgbClr val="0070C0"/>
                                      </a:solidFill>
                                      <a:latin typeface="Cambria Math" panose="02040503050406030204" pitchFamily="18" charset="0"/>
                                      <a:ea typeface="微软雅黑" panose="020B0503020204020204" pitchFamily="34" charset="-122"/>
                                      <a:cs typeface="+mj-cs"/>
                                    </a:rPr>
                                  </m:ctrlPr>
                                </m:accPr>
                                <m:e>
                                  <m:sSub>
                                    <m:sSubPr>
                                      <m:ctrlPr>
                                        <a:rPr lang="en-US" altLang="zh-CN" sz="1400" b="0" i="1" smtClean="0">
                                          <a:solidFill>
                                            <a:srgbClr val="0070C0"/>
                                          </a:solidFill>
                                          <a:latin typeface="Cambria Math" panose="02040503050406030204" pitchFamily="18" charset="0"/>
                                          <a:ea typeface="微软雅黑" panose="020B0503020204020204" pitchFamily="34" charset="-122"/>
                                          <a:cs typeface="+mj-cs"/>
                                        </a:rPr>
                                      </m:ctrlPr>
                                    </m:sSubPr>
                                    <m:e>
                                      <m:r>
                                        <a:rPr lang="en-US" altLang="zh-CN" sz="1400" b="0" i="1" smtClean="0">
                                          <a:solidFill>
                                            <a:srgbClr val="0070C0"/>
                                          </a:solidFill>
                                          <a:latin typeface="Cambria Math" panose="02040503050406030204" pitchFamily="18" charset="0"/>
                                          <a:ea typeface="微软雅黑" panose="020B0503020204020204" pitchFamily="34" charset="-122"/>
                                          <a:cs typeface="+mj-cs"/>
                                        </a:rPr>
                                        <m:t>𝛽</m:t>
                                      </m:r>
                                    </m:e>
                                    <m:sub>
                                      <m:r>
                                        <a:rPr lang="en-US" altLang="zh-CN" sz="1400" b="0" i="1" smtClean="0">
                                          <a:solidFill>
                                            <a:srgbClr val="0070C0"/>
                                          </a:solidFill>
                                          <a:latin typeface="Cambria Math" panose="02040503050406030204" pitchFamily="18" charset="0"/>
                                          <a:ea typeface="微软雅黑" panose="020B0503020204020204" pitchFamily="34" charset="-122"/>
                                          <a:cs typeface="+mj-cs"/>
                                        </a:rPr>
                                        <m:t>4</m:t>
                                      </m:r>
                                    </m:sub>
                                  </m:sSub>
                                </m:e>
                              </m:acc>
                              <m:r>
                                <a:rPr lang="en-US" altLang="zh-CN" sz="1400" b="0" i="1" smtClean="0">
                                  <a:solidFill>
                                    <a:srgbClr val="0070C0"/>
                                  </a:solidFill>
                                  <a:latin typeface="Cambria Math" panose="02040503050406030204" pitchFamily="18" charset="0"/>
                                  <a:ea typeface="微软雅黑" panose="020B0503020204020204" pitchFamily="34" charset="-122"/>
                                  <a:cs typeface="+mj-cs"/>
                                </a:rPr>
                                <m:t>𝑔𝑟𝑜𝑢</m:t>
                              </m:r>
                              <m:sSub>
                                <m:sSubPr>
                                  <m:ctrlPr>
                                    <a:rPr lang="en-US" altLang="zh-CN" sz="1400" b="0" i="1" smtClean="0">
                                      <a:solidFill>
                                        <a:srgbClr val="0070C0"/>
                                      </a:solidFill>
                                      <a:latin typeface="Cambria Math" panose="02040503050406030204" pitchFamily="18" charset="0"/>
                                      <a:ea typeface="微软雅黑" panose="020B0503020204020204" pitchFamily="34" charset="-122"/>
                                      <a:cs typeface="+mj-cs"/>
                                    </a:rPr>
                                  </m:ctrlPr>
                                </m:sSubPr>
                                <m:e>
                                  <m:r>
                                    <a:rPr lang="en-US" altLang="zh-CN" sz="1400" b="0" i="1" smtClean="0">
                                      <a:solidFill>
                                        <a:srgbClr val="0070C0"/>
                                      </a:solidFill>
                                      <a:latin typeface="Cambria Math" panose="02040503050406030204" pitchFamily="18" charset="0"/>
                                      <a:ea typeface="微软雅黑" panose="020B0503020204020204" pitchFamily="34" charset="-122"/>
                                      <a:cs typeface="+mj-cs"/>
                                    </a:rPr>
                                    <m:t>𝑝</m:t>
                                  </m:r>
                                </m:e>
                                <m:sub>
                                  <m:r>
                                    <a:rPr lang="en-US" altLang="zh-CN" sz="1400" b="0" i="1" smtClean="0">
                                      <a:solidFill>
                                        <a:srgbClr val="0070C0"/>
                                      </a:solidFill>
                                      <a:latin typeface="Cambria Math" panose="02040503050406030204" pitchFamily="18" charset="0"/>
                                      <a:ea typeface="微软雅黑" panose="020B0503020204020204" pitchFamily="34" charset="-122"/>
                                      <a:cs typeface="+mj-cs"/>
                                    </a:rPr>
                                    <m:t>2</m:t>
                                  </m:r>
                                </m:sub>
                              </m:sSub>
                              <m:r>
                                <a:rPr lang="en-US" altLang="zh-CN" sz="1400" b="0" i="1" smtClean="0">
                                  <a:solidFill>
                                    <a:srgbClr val="0070C0"/>
                                  </a:solidFill>
                                  <a:latin typeface="Cambria Math" panose="02040503050406030204" pitchFamily="18" charset="0"/>
                                  <a:ea typeface="微软雅黑" panose="020B0503020204020204" pitchFamily="34" charset="-122"/>
                                  <a:cs typeface="+mj-cs"/>
                                </a:rPr>
                                <m:t>+</m:t>
                              </m:r>
                              <m:acc>
                                <m:accPr>
                                  <m:chr m:val="̂"/>
                                  <m:ctrlPr>
                                    <a:rPr lang="en-US" altLang="zh-CN" sz="1400" b="0" i="1" smtClean="0">
                                      <a:solidFill>
                                        <a:srgbClr val="0070C0"/>
                                      </a:solidFill>
                                      <a:latin typeface="Cambria Math" panose="02040503050406030204" pitchFamily="18" charset="0"/>
                                      <a:ea typeface="微软雅黑" panose="020B0503020204020204" pitchFamily="34" charset="-122"/>
                                      <a:cs typeface="+mj-cs"/>
                                    </a:rPr>
                                  </m:ctrlPr>
                                </m:accPr>
                                <m:e>
                                  <m:sSub>
                                    <m:sSubPr>
                                      <m:ctrlPr>
                                        <a:rPr lang="en-US" altLang="zh-CN" sz="1400" b="0" i="1" smtClean="0">
                                          <a:solidFill>
                                            <a:srgbClr val="0070C0"/>
                                          </a:solidFill>
                                          <a:latin typeface="Cambria Math" panose="02040503050406030204" pitchFamily="18" charset="0"/>
                                          <a:ea typeface="微软雅黑" panose="020B0503020204020204" pitchFamily="34" charset="-122"/>
                                          <a:cs typeface="+mj-cs"/>
                                        </a:rPr>
                                      </m:ctrlPr>
                                    </m:sSubPr>
                                    <m:e>
                                      <m:r>
                                        <a:rPr lang="en-US" altLang="zh-CN" sz="1400" b="0" i="1" smtClean="0">
                                          <a:solidFill>
                                            <a:srgbClr val="0070C0"/>
                                          </a:solidFill>
                                          <a:latin typeface="Cambria Math" panose="02040503050406030204" pitchFamily="18" charset="0"/>
                                          <a:ea typeface="微软雅黑" panose="020B0503020204020204" pitchFamily="34" charset="-122"/>
                                          <a:cs typeface="+mj-cs"/>
                                        </a:rPr>
                                        <m:t>𝛽</m:t>
                                      </m:r>
                                    </m:e>
                                    <m:sub>
                                      <m:r>
                                        <a:rPr lang="en-US" altLang="zh-CN" sz="1400" b="0" i="1" smtClean="0">
                                          <a:solidFill>
                                            <a:srgbClr val="0070C0"/>
                                          </a:solidFill>
                                          <a:latin typeface="Cambria Math" panose="02040503050406030204" pitchFamily="18" charset="0"/>
                                          <a:ea typeface="微软雅黑" panose="020B0503020204020204" pitchFamily="34" charset="-122"/>
                                          <a:cs typeface="+mj-cs"/>
                                        </a:rPr>
                                        <m:t>5</m:t>
                                      </m:r>
                                    </m:sub>
                                  </m:sSub>
                                </m:e>
                              </m:acc>
                              <m:r>
                                <a:rPr lang="en-US" altLang="zh-CN" sz="1400" b="0" i="1" smtClean="0">
                                  <a:solidFill>
                                    <a:srgbClr val="0070C0"/>
                                  </a:solidFill>
                                  <a:latin typeface="Cambria Math" panose="02040503050406030204" pitchFamily="18" charset="0"/>
                                  <a:ea typeface="微软雅黑" panose="020B0503020204020204" pitchFamily="34" charset="-122"/>
                                  <a:cs typeface="+mj-cs"/>
                                </a:rPr>
                                <m:t>𝑔𝑟𝑜𝑢</m:t>
                              </m:r>
                              <m:sSub>
                                <m:sSubPr>
                                  <m:ctrlPr>
                                    <a:rPr lang="en-US" altLang="zh-CN" sz="1400" b="0" i="1" smtClean="0">
                                      <a:solidFill>
                                        <a:srgbClr val="0070C0"/>
                                      </a:solidFill>
                                      <a:latin typeface="Cambria Math" panose="02040503050406030204" pitchFamily="18" charset="0"/>
                                      <a:ea typeface="微软雅黑" panose="020B0503020204020204" pitchFamily="34" charset="-122"/>
                                      <a:cs typeface="+mj-cs"/>
                                    </a:rPr>
                                  </m:ctrlPr>
                                </m:sSubPr>
                                <m:e>
                                  <m:r>
                                    <a:rPr lang="en-US" altLang="zh-CN" sz="1400" b="0" i="1" smtClean="0">
                                      <a:solidFill>
                                        <a:srgbClr val="0070C0"/>
                                      </a:solidFill>
                                      <a:latin typeface="Cambria Math" panose="02040503050406030204" pitchFamily="18" charset="0"/>
                                      <a:ea typeface="微软雅黑" panose="020B0503020204020204" pitchFamily="34" charset="-122"/>
                                      <a:cs typeface="+mj-cs"/>
                                    </a:rPr>
                                    <m:t>𝑝</m:t>
                                  </m:r>
                                </m:e>
                                <m:sub>
                                  <m:r>
                                    <a:rPr lang="en-US" altLang="zh-CN" sz="1400" b="0" i="1" smtClean="0">
                                      <a:solidFill>
                                        <a:srgbClr val="0070C0"/>
                                      </a:solidFill>
                                      <a:latin typeface="Cambria Math" panose="02040503050406030204" pitchFamily="18" charset="0"/>
                                      <a:ea typeface="微软雅黑" panose="020B0503020204020204" pitchFamily="34" charset="-122"/>
                                      <a:cs typeface="+mj-cs"/>
                                    </a:rPr>
                                    <m:t>3</m:t>
                                  </m:r>
                                </m:sub>
                              </m:sSub>
                              <m:r>
                                <a:rPr lang="en-US" altLang="zh-CN" sz="1400" b="0" i="1" smtClean="0">
                                  <a:solidFill>
                                    <a:srgbClr val="0070C0"/>
                                  </a:solidFill>
                                  <a:latin typeface="Cambria Math" panose="02040503050406030204" pitchFamily="18" charset="0"/>
                                  <a:ea typeface="微软雅黑" panose="020B0503020204020204" pitchFamily="34" charset="-122"/>
                                  <a:cs typeface="+mj-cs"/>
                                </a:rPr>
                                <m:t>+</m:t>
                              </m:r>
                              <m:acc>
                                <m:accPr>
                                  <m:chr m:val="̂"/>
                                  <m:ctrlPr>
                                    <a:rPr lang="en-US" altLang="zh-CN" sz="1400" b="0" i="1" smtClean="0">
                                      <a:solidFill>
                                        <a:srgbClr val="0070C0"/>
                                      </a:solidFill>
                                      <a:latin typeface="Cambria Math" panose="02040503050406030204" pitchFamily="18" charset="0"/>
                                      <a:ea typeface="微软雅黑" panose="020B0503020204020204" pitchFamily="34" charset="-122"/>
                                      <a:cs typeface="+mj-cs"/>
                                    </a:rPr>
                                  </m:ctrlPr>
                                </m:accPr>
                                <m:e>
                                  <m:sSub>
                                    <m:sSubPr>
                                      <m:ctrlPr>
                                        <a:rPr lang="en-US" altLang="zh-CN" sz="1400" b="0" i="1" smtClean="0">
                                          <a:solidFill>
                                            <a:srgbClr val="0070C0"/>
                                          </a:solidFill>
                                          <a:latin typeface="Cambria Math" panose="02040503050406030204" pitchFamily="18" charset="0"/>
                                          <a:ea typeface="微软雅黑" panose="020B0503020204020204" pitchFamily="34" charset="-122"/>
                                          <a:cs typeface="+mj-cs"/>
                                        </a:rPr>
                                      </m:ctrlPr>
                                    </m:sSubPr>
                                    <m:e>
                                      <m:r>
                                        <a:rPr lang="en-US" altLang="zh-CN" sz="1400" b="0" i="1" smtClean="0">
                                          <a:solidFill>
                                            <a:srgbClr val="0070C0"/>
                                          </a:solidFill>
                                          <a:latin typeface="Cambria Math" panose="02040503050406030204" pitchFamily="18" charset="0"/>
                                          <a:ea typeface="微软雅黑" panose="020B0503020204020204" pitchFamily="34" charset="-122"/>
                                          <a:cs typeface="+mj-cs"/>
                                        </a:rPr>
                                        <m:t>𝛽</m:t>
                                      </m:r>
                                    </m:e>
                                    <m:sub>
                                      <m:r>
                                        <a:rPr lang="en-US" altLang="zh-CN" sz="1400" b="0" i="1" smtClean="0">
                                          <a:solidFill>
                                            <a:srgbClr val="0070C0"/>
                                          </a:solidFill>
                                          <a:latin typeface="Cambria Math" panose="02040503050406030204" pitchFamily="18" charset="0"/>
                                          <a:ea typeface="微软雅黑" panose="020B0503020204020204" pitchFamily="34" charset="-122"/>
                                          <a:cs typeface="+mj-cs"/>
                                        </a:rPr>
                                        <m:t>8</m:t>
                                      </m:r>
                                    </m:sub>
                                  </m:sSub>
                                </m:e>
                              </m:acc>
                              <m:r>
                                <a:rPr lang="en-US" altLang="zh-CN" sz="1400" b="0" i="1" smtClean="0">
                                  <a:solidFill>
                                    <a:srgbClr val="0070C0"/>
                                  </a:solidFill>
                                  <a:latin typeface="Cambria Math" panose="02040503050406030204" pitchFamily="18" charset="0"/>
                                  <a:ea typeface="微软雅黑" panose="020B0503020204020204" pitchFamily="34" charset="-122"/>
                                  <a:cs typeface="+mj-cs"/>
                                </a:rPr>
                                <m:t>𝑎𝑔𝑒</m:t>
                              </m:r>
                            </m:e>
                          </m:d>
                          <m:sSup>
                            <m:sSupPr>
                              <m:ctrlPr>
                                <a:rPr lang="en-US" altLang="zh-CN" sz="1400" b="0" i="1" smtClean="0">
                                  <a:solidFill>
                                    <a:srgbClr val="0070C0"/>
                                  </a:solidFill>
                                  <a:latin typeface="Cambria Math" panose="02040503050406030204" pitchFamily="18" charset="0"/>
                                  <a:ea typeface="微软雅黑" panose="020B0503020204020204" pitchFamily="34" charset="-122"/>
                                </a:rPr>
                              </m:ctrlPr>
                            </m:sSupPr>
                            <m:e>
                              <m:r>
                                <a:rPr lang="en-US" altLang="zh-CN" sz="1400" b="0" i="1" smtClean="0">
                                  <a:solidFill>
                                    <a:srgbClr val="0070C0"/>
                                  </a:solidFill>
                                  <a:latin typeface="Cambria Math" panose="02040503050406030204" pitchFamily="18" charset="0"/>
                                  <a:ea typeface="微软雅黑" panose="020B0503020204020204" pitchFamily="34" charset="-122"/>
                                </a:rPr>
                                <m:t>𝑒</m:t>
                              </m:r>
                            </m:e>
                            <m:sup>
                              <m:r>
                                <a:rPr lang="en-US" altLang="zh-CN" sz="1400" b="0" i="1" smtClean="0">
                                  <a:solidFill>
                                    <a:srgbClr val="0070C0"/>
                                  </a:solidFill>
                                  <a:latin typeface="Cambria Math" panose="02040503050406030204" pitchFamily="18" charset="0"/>
                                  <a:ea typeface="微软雅黑" panose="020B0503020204020204" pitchFamily="34" charset="-122"/>
                                </a:rPr>
                                <m:t>−</m:t>
                              </m:r>
                              <m:sSup>
                                <m:sSupPr>
                                  <m:ctrlPr>
                                    <a:rPr lang="en-US" altLang="zh-CN" sz="1400" b="0" i="1" smtClean="0">
                                      <a:solidFill>
                                        <a:srgbClr val="0070C0"/>
                                      </a:solidFill>
                                      <a:latin typeface="Cambria Math" panose="02040503050406030204" pitchFamily="18" charset="0"/>
                                      <a:ea typeface="微软雅黑" panose="020B0503020204020204" pitchFamily="34" charset="-122"/>
                                    </a:rPr>
                                  </m:ctrlPr>
                                </m:sSupPr>
                                <m:e>
                                  <m:r>
                                    <a:rPr lang="en-US" altLang="zh-CN" sz="1400" b="0" i="1" smtClean="0">
                                      <a:solidFill>
                                        <a:srgbClr val="0070C0"/>
                                      </a:solidFill>
                                      <a:latin typeface="Cambria Math" panose="02040503050406030204" pitchFamily="18" charset="0"/>
                                      <a:ea typeface="微软雅黑" panose="020B0503020204020204" pitchFamily="34" charset="-122"/>
                                    </a:rPr>
                                    <m:t>𝑥</m:t>
                                  </m:r>
                                </m:e>
                                <m:sup>
                                  <m:r>
                                    <a:rPr lang="en-US" altLang="zh-CN" sz="1400" b="0" i="1" smtClean="0">
                                      <a:solidFill>
                                        <a:srgbClr val="0070C0"/>
                                      </a:solidFill>
                                      <a:latin typeface="Cambria Math" panose="02040503050406030204" pitchFamily="18" charset="0"/>
                                      <a:ea typeface="微软雅黑" panose="020B0503020204020204" pitchFamily="34" charset="-122"/>
                                    </a:rPr>
                                    <m:t>′</m:t>
                                  </m:r>
                                </m:sup>
                              </m:sSup>
                              <m:acc>
                                <m:accPr>
                                  <m:chr m:val="̂"/>
                                  <m:ctrlPr>
                                    <a:rPr lang="en-US" altLang="zh-CN" sz="1400" b="0" i="1" smtClean="0">
                                      <a:solidFill>
                                        <a:srgbClr val="0070C0"/>
                                      </a:solidFill>
                                      <a:latin typeface="Cambria Math" panose="02040503050406030204" pitchFamily="18" charset="0"/>
                                      <a:ea typeface="微软雅黑" panose="020B0503020204020204" pitchFamily="34" charset="-122"/>
                                    </a:rPr>
                                  </m:ctrlPr>
                                </m:accPr>
                                <m:e>
                                  <m:r>
                                    <a:rPr lang="en-US" altLang="zh-CN" sz="1400" b="0" i="1" smtClean="0">
                                      <a:solidFill>
                                        <a:srgbClr val="0070C0"/>
                                      </a:solidFill>
                                      <a:latin typeface="Cambria Math" panose="02040503050406030204" pitchFamily="18" charset="0"/>
                                      <a:ea typeface="微软雅黑" panose="020B0503020204020204" pitchFamily="34" charset="-122"/>
                                    </a:rPr>
                                    <m:t>𝛽</m:t>
                                  </m:r>
                                </m:e>
                              </m:acc>
                            </m:sup>
                          </m:sSup>
                        </m:num>
                        <m:den>
                          <m:sSup>
                            <m:sSupPr>
                              <m:ctrlPr>
                                <a:rPr lang="en-US" altLang="zh-CN" sz="1400" b="0" i="1" smtClean="0">
                                  <a:solidFill>
                                    <a:srgbClr val="0070C0"/>
                                  </a:solidFill>
                                  <a:latin typeface="Cambria Math" panose="02040503050406030204" pitchFamily="18" charset="0"/>
                                  <a:ea typeface="微软雅黑" panose="020B0503020204020204" pitchFamily="34" charset="-122"/>
                                </a:rPr>
                              </m:ctrlPr>
                            </m:sSupPr>
                            <m:e>
                              <m:d>
                                <m:dPr>
                                  <m:ctrlPr>
                                    <a:rPr lang="en-US" altLang="zh-CN" sz="1400" b="0" i="1" smtClean="0">
                                      <a:solidFill>
                                        <a:srgbClr val="0070C0"/>
                                      </a:solidFill>
                                      <a:latin typeface="Cambria Math" panose="02040503050406030204" pitchFamily="18" charset="0"/>
                                      <a:ea typeface="微软雅黑" panose="020B0503020204020204" pitchFamily="34" charset="-122"/>
                                    </a:rPr>
                                  </m:ctrlPr>
                                </m:dPr>
                                <m:e>
                                  <m:r>
                                    <a:rPr lang="en-US" altLang="zh-CN" sz="1400" b="0" i="1" smtClean="0">
                                      <a:solidFill>
                                        <a:srgbClr val="0070C0"/>
                                      </a:solidFill>
                                      <a:latin typeface="Cambria Math" panose="02040503050406030204" pitchFamily="18" charset="0"/>
                                      <a:ea typeface="微软雅黑" panose="020B0503020204020204" pitchFamily="34" charset="-122"/>
                                    </a:rPr>
                                    <m:t>1+</m:t>
                                  </m:r>
                                  <m:sSup>
                                    <m:sSupPr>
                                      <m:ctrlPr>
                                        <a:rPr lang="en-US" altLang="zh-CN" sz="1400" b="0" i="1" smtClean="0">
                                          <a:solidFill>
                                            <a:srgbClr val="0070C0"/>
                                          </a:solidFill>
                                          <a:latin typeface="Cambria Math" panose="02040503050406030204" pitchFamily="18" charset="0"/>
                                          <a:ea typeface="微软雅黑" panose="020B0503020204020204" pitchFamily="34" charset="-122"/>
                                        </a:rPr>
                                      </m:ctrlPr>
                                    </m:sSupPr>
                                    <m:e>
                                      <m:r>
                                        <a:rPr lang="en-US" altLang="zh-CN" sz="1400" b="0" i="1" smtClean="0">
                                          <a:solidFill>
                                            <a:srgbClr val="0070C0"/>
                                          </a:solidFill>
                                          <a:latin typeface="Cambria Math" panose="02040503050406030204" pitchFamily="18" charset="0"/>
                                          <a:ea typeface="微软雅黑" panose="020B0503020204020204" pitchFamily="34" charset="-122"/>
                                        </a:rPr>
                                        <m:t>𝑒</m:t>
                                      </m:r>
                                    </m:e>
                                    <m:sup>
                                      <m:r>
                                        <a:rPr lang="en-US" altLang="zh-CN" sz="1400" b="0" i="1" smtClean="0">
                                          <a:solidFill>
                                            <a:srgbClr val="0070C0"/>
                                          </a:solidFill>
                                          <a:latin typeface="Cambria Math" panose="02040503050406030204" pitchFamily="18" charset="0"/>
                                          <a:ea typeface="微软雅黑" panose="020B0503020204020204" pitchFamily="34" charset="-122"/>
                                        </a:rPr>
                                        <m:t>−</m:t>
                                      </m:r>
                                      <m:sSup>
                                        <m:sSupPr>
                                          <m:ctrlPr>
                                            <a:rPr lang="en-US" altLang="zh-CN" sz="1400" b="0" i="1" smtClean="0">
                                              <a:solidFill>
                                                <a:srgbClr val="0070C0"/>
                                              </a:solidFill>
                                              <a:latin typeface="Cambria Math" panose="02040503050406030204" pitchFamily="18" charset="0"/>
                                              <a:ea typeface="微软雅黑" panose="020B0503020204020204" pitchFamily="34" charset="-122"/>
                                            </a:rPr>
                                          </m:ctrlPr>
                                        </m:sSupPr>
                                        <m:e>
                                          <m:r>
                                            <a:rPr lang="en-US" altLang="zh-CN" sz="1400" b="0" i="1" smtClean="0">
                                              <a:solidFill>
                                                <a:srgbClr val="0070C0"/>
                                              </a:solidFill>
                                              <a:latin typeface="Cambria Math" panose="02040503050406030204" pitchFamily="18" charset="0"/>
                                              <a:ea typeface="微软雅黑" panose="020B0503020204020204" pitchFamily="34" charset="-122"/>
                                            </a:rPr>
                                            <m:t>𝑥</m:t>
                                          </m:r>
                                        </m:e>
                                        <m:sup>
                                          <m:r>
                                            <a:rPr lang="en-US" altLang="zh-CN" sz="1400" b="0" i="1" smtClean="0">
                                              <a:solidFill>
                                                <a:srgbClr val="0070C0"/>
                                              </a:solidFill>
                                              <a:latin typeface="Cambria Math" panose="02040503050406030204" pitchFamily="18" charset="0"/>
                                              <a:ea typeface="微软雅黑" panose="020B0503020204020204" pitchFamily="34" charset="-122"/>
                                            </a:rPr>
                                            <m:t>′</m:t>
                                          </m:r>
                                        </m:sup>
                                      </m:sSup>
                                      <m:acc>
                                        <m:accPr>
                                          <m:chr m:val="̂"/>
                                          <m:ctrlPr>
                                            <a:rPr lang="en-US" altLang="zh-CN" sz="1400" b="0" i="1" smtClean="0">
                                              <a:solidFill>
                                                <a:srgbClr val="0070C0"/>
                                              </a:solidFill>
                                              <a:latin typeface="Cambria Math" panose="02040503050406030204" pitchFamily="18" charset="0"/>
                                              <a:ea typeface="微软雅黑" panose="020B0503020204020204" pitchFamily="34" charset="-122"/>
                                            </a:rPr>
                                          </m:ctrlPr>
                                        </m:accPr>
                                        <m:e>
                                          <m:r>
                                            <a:rPr lang="en-US" altLang="zh-CN" sz="1400" b="0" i="1" smtClean="0">
                                              <a:solidFill>
                                                <a:srgbClr val="0070C0"/>
                                              </a:solidFill>
                                              <a:latin typeface="Cambria Math" panose="02040503050406030204" pitchFamily="18" charset="0"/>
                                              <a:ea typeface="微软雅黑" panose="020B0503020204020204" pitchFamily="34" charset="-122"/>
                                            </a:rPr>
                                            <m:t>𝛽</m:t>
                                          </m:r>
                                        </m:e>
                                      </m:acc>
                                    </m:sup>
                                  </m:sSup>
                                </m:e>
                              </m:d>
                            </m:e>
                            <m:sup>
                              <m:r>
                                <a:rPr lang="en-US" altLang="zh-CN" sz="1400" b="0" i="1" smtClean="0">
                                  <a:solidFill>
                                    <a:srgbClr val="0070C0"/>
                                  </a:solidFill>
                                  <a:latin typeface="Cambria Math" panose="02040503050406030204" pitchFamily="18" charset="0"/>
                                  <a:ea typeface="微软雅黑" panose="020B0503020204020204" pitchFamily="34" charset="-122"/>
                                </a:rPr>
                                <m:t>2</m:t>
                              </m:r>
                            </m:sup>
                          </m:sSup>
                        </m:den>
                      </m:f>
                    </m:oMath>
                  </m:oMathPara>
                </a14:m>
                <a:endParaRPr lang="en-US" altLang="zh-CN" sz="1400" b="0" dirty="0">
                  <a:solidFill>
                    <a:srgbClr val="0070C0"/>
                  </a:solidFill>
                  <a:latin typeface="微软雅黑" panose="020B0503020204020204" pitchFamily="34" charset="-122"/>
                  <a:ea typeface="微软雅黑" panose="020B0503020204020204" pitchFamily="34" charset="-122"/>
                  <a:cs typeface="+mj-cs"/>
                </a:endParaRPr>
              </a:p>
              <a:p>
                <a:pPr>
                  <a:lnSpc>
                    <a:spcPct val="150000"/>
                  </a:lnSpc>
                </a:pPr>
                <a:endParaRPr lang="en-US" altLang="zh-CN" sz="1400" b="0" dirty="0">
                  <a:solidFill>
                    <a:srgbClr val="0070C0"/>
                  </a:solidFill>
                  <a:latin typeface="微软雅黑" panose="020B0503020204020204" pitchFamily="34" charset="-122"/>
                  <a:ea typeface="微软雅黑" panose="020B0503020204020204" pitchFamily="34" charset="-122"/>
                  <a:cs typeface="+mj-cs"/>
                </a:endParaRPr>
              </a:p>
            </p:txBody>
          </p:sp>
        </mc:Choice>
        <mc:Fallback xmlns="">
          <p:sp>
            <p:nvSpPr>
              <p:cNvPr id="5" name="文本框 1"/>
              <p:cNvSpPr txBox="1">
                <a:spLocks noRot="1" noChangeAspect="1" noMove="1" noResize="1" noEditPoints="1" noAdjustHandles="1" noChangeArrowheads="1" noChangeShapeType="1" noTextEdit="1"/>
              </p:cNvSpPr>
              <p:nvPr/>
            </p:nvSpPr>
            <p:spPr>
              <a:xfrm>
                <a:off x="3235" y="1313622"/>
                <a:ext cx="4382219" cy="5081391"/>
              </a:xfrm>
              <a:prstGeom prst="rect">
                <a:avLst/>
              </a:prstGeom>
              <a:blipFill rotWithShape="0">
                <a:blip r:embed="rId2"/>
                <a:stretch>
                  <a:fillRect/>
                </a:stretch>
              </a:blipFill>
            </p:spPr>
            <p:txBody>
              <a:bodyPr/>
              <a:lstStyle/>
              <a:p>
                <a:r>
                  <a:rPr lang="zh-CN" altLang="en-US">
                    <a:noFill/>
                  </a:rPr>
                  <a:t> </a:t>
                </a:r>
                <a:endParaRPr lang="zh-CN" altLang="en-US">
                  <a:noFill/>
                </a:endParaRPr>
              </a:p>
            </p:txBody>
          </p:sp>
        </mc:Fallback>
      </mc:AlternateContent>
      <p:sp>
        <p:nvSpPr>
          <p:cNvPr id="6" name="矩形 5"/>
          <p:cNvSpPr/>
          <p:nvPr/>
        </p:nvSpPr>
        <p:spPr>
          <a:xfrm>
            <a:off x="4235570" y="394692"/>
            <a:ext cx="5019496" cy="6463308"/>
          </a:xfrm>
          <a:prstGeom prst="rect">
            <a:avLst/>
          </a:prstGeom>
          <a:solidFill>
            <a:schemeClr val="accent6">
              <a:lumMod val="40000"/>
              <a:lumOff val="60000"/>
            </a:schemeClr>
          </a:solidFill>
        </p:spPr>
        <p:txBody>
          <a:bodyPr wrap="square">
            <a:spAutoFit/>
          </a:bodyPr>
          <a:lstStyle/>
          <a:p>
            <a:r>
              <a:rPr lang="en-US" altLang="zh-CN" dirty="0"/>
              <a:t>use https://www.stata-press.com/data/r16/margex,clear</a:t>
            </a:r>
          </a:p>
          <a:p>
            <a:r>
              <a:rPr lang="en-US" altLang="zh-CN" dirty="0" err="1"/>
              <a:t>logit</a:t>
            </a:r>
            <a:r>
              <a:rPr lang="en-US" altLang="zh-CN" dirty="0"/>
              <a:t> outcome treatment##group age </a:t>
            </a:r>
            <a:r>
              <a:rPr lang="en-US" altLang="zh-CN" dirty="0" err="1"/>
              <a:t>c.age#c.age</a:t>
            </a:r>
            <a:r>
              <a:rPr lang="en-US" altLang="zh-CN" dirty="0"/>
              <a:t> </a:t>
            </a:r>
            <a:r>
              <a:rPr lang="en-US" altLang="zh-CN" dirty="0" err="1"/>
              <a:t>treatment#c.age</a:t>
            </a:r>
            <a:endParaRPr lang="en-US" altLang="zh-CN" dirty="0"/>
          </a:p>
          <a:p>
            <a:r>
              <a:rPr lang="en-US" altLang="zh-CN" dirty="0"/>
              <a:t>margins, </a:t>
            </a:r>
            <a:r>
              <a:rPr lang="en-US" altLang="zh-CN" dirty="0" err="1"/>
              <a:t>dydx</a:t>
            </a:r>
            <a:r>
              <a:rPr lang="en-US" altLang="zh-CN" dirty="0"/>
              <a:t>(treatment) </a:t>
            </a:r>
          </a:p>
          <a:p>
            <a:r>
              <a:rPr lang="en-US" altLang="zh-CN" dirty="0" err="1"/>
              <a:t>margins,dydx</a:t>
            </a:r>
            <a:r>
              <a:rPr lang="en-US" altLang="zh-CN" dirty="0"/>
              <a:t>(*)</a:t>
            </a:r>
          </a:p>
          <a:p>
            <a:r>
              <a:rPr lang="en-US" altLang="zh-CN" dirty="0"/>
              <a:t>margins </a:t>
            </a:r>
            <a:r>
              <a:rPr lang="en-US" altLang="zh-CN" dirty="0" err="1"/>
              <a:t>group,</a:t>
            </a:r>
            <a:r>
              <a:rPr lang="en-US" altLang="zh-CN" dirty="0" err="1">
                <a:solidFill>
                  <a:srgbClr val="FF0000"/>
                </a:solidFill>
              </a:rPr>
              <a:t>dydx</a:t>
            </a:r>
            <a:r>
              <a:rPr lang="en-US" altLang="zh-CN" dirty="0">
                <a:solidFill>
                  <a:srgbClr val="FF0000"/>
                </a:solidFill>
              </a:rPr>
              <a:t>(treatment</a:t>
            </a:r>
            <a:r>
              <a:rPr lang="en-US" altLang="zh-CN" dirty="0"/>
              <a:t>)  //</a:t>
            </a:r>
            <a:r>
              <a:rPr lang="zh-CN" altLang="en-US" dirty="0"/>
              <a:t>当</a:t>
            </a:r>
            <a:r>
              <a:rPr lang="en-US" altLang="zh-CN" dirty="0"/>
              <a:t>group</a:t>
            </a:r>
            <a:r>
              <a:rPr lang="zh-CN" altLang="en-US" dirty="0"/>
              <a:t>分别取</a:t>
            </a:r>
            <a:r>
              <a:rPr lang="en-US" altLang="zh-CN" dirty="0"/>
              <a:t>1</a:t>
            </a:r>
            <a:r>
              <a:rPr lang="zh-CN" altLang="en-US" dirty="0"/>
              <a:t>，</a:t>
            </a:r>
            <a:r>
              <a:rPr lang="en-US" altLang="zh-CN" dirty="0"/>
              <a:t>2</a:t>
            </a:r>
            <a:r>
              <a:rPr lang="zh-CN" altLang="en-US" dirty="0"/>
              <a:t>，</a:t>
            </a:r>
            <a:r>
              <a:rPr lang="en-US" altLang="zh-CN" dirty="0"/>
              <a:t>3</a:t>
            </a:r>
            <a:r>
              <a:rPr lang="zh-CN" altLang="en-US" dirty="0"/>
              <a:t>时</a:t>
            </a:r>
            <a:r>
              <a:rPr lang="en-US" altLang="zh-CN" dirty="0"/>
              <a:t>treatment=1</a:t>
            </a:r>
            <a:r>
              <a:rPr lang="zh-CN" altLang="en-US" dirty="0"/>
              <a:t>与</a:t>
            </a:r>
            <a:r>
              <a:rPr lang="en-US" altLang="zh-CN" dirty="0"/>
              <a:t>treatment=0</a:t>
            </a:r>
            <a:r>
              <a:rPr lang="zh-CN" altLang="en-US" dirty="0"/>
              <a:t>的差值</a:t>
            </a:r>
          </a:p>
          <a:p>
            <a:r>
              <a:rPr lang="en-US" altLang="zh-CN" dirty="0"/>
              <a:t>margins </a:t>
            </a:r>
            <a:r>
              <a:rPr lang="en-US" altLang="zh-CN" dirty="0" err="1">
                <a:solidFill>
                  <a:srgbClr val="FF0000"/>
                </a:solidFill>
              </a:rPr>
              <a:t>r.treatment</a:t>
            </a:r>
            <a:r>
              <a:rPr lang="en-US" altLang="zh-CN" dirty="0" err="1"/>
              <a:t>,at</a:t>
            </a:r>
            <a:r>
              <a:rPr lang="en-US" altLang="zh-CN" dirty="0"/>
              <a:t>(group=(1,2,3))</a:t>
            </a:r>
          </a:p>
          <a:p>
            <a:r>
              <a:rPr lang="en-US" altLang="zh-CN" dirty="0"/>
              <a:t>margins </a:t>
            </a:r>
            <a:r>
              <a:rPr lang="en-US" altLang="zh-CN" dirty="0" err="1">
                <a:solidFill>
                  <a:srgbClr val="FF0000"/>
                </a:solidFill>
              </a:rPr>
              <a:t>r.treatment@group</a:t>
            </a:r>
            <a:endParaRPr lang="en-US" altLang="zh-CN" dirty="0"/>
          </a:p>
          <a:p>
            <a:r>
              <a:rPr lang="en-US" altLang="zh-CN" dirty="0"/>
              <a:t>margins group, </a:t>
            </a:r>
            <a:r>
              <a:rPr lang="en-US" altLang="zh-CN" dirty="0" err="1"/>
              <a:t>dydx</a:t>
            </a:r>
            <a:r>
              <a:rPr lang="en-US" altLang="zh-CN" dirty="0"/>
              <a:t>(treatment) at(age=(20(10)60))</a:t>
            </a:r>
          </a:p>
          <a:p>
            <a:r>
              <a:rPr lang="en-US" altLang="zh-CN" dirty="0"/>
              <a:t>margins </a:t>
            </a:r>
            <a:r>
              <a:rPr lang="en-US" altLang="zh-CN" dirty="0" err="1">
                <a:solidFill>
                  <a:srgbClr val="FF0000"/>
                </a:solidFill>
              </a:rPr>
              <a:t>r.treatment@group</a:t>
            </a:r>
            <a:r>
              <a:rPr lang="en-US" altLang="zh-CN" dirty="0" err="1"/>
              <a:t>,at</a:t>
            </a:r>
            <a:r>
              <a:rPr lang="en-US" altLang="zh-CN" dirty="0"/>
              <a:t>(age=(20(10)60))</a:t>
            </a:r>
          </a:p>
          <a:p>
            <a:r>
              <a:rPr lang="en-US" altLang="zh-CN" dirty="0"/>
              <a:t>margins </a:t>
            </a:r>
            <a:r>
              <a:rPr lang="en-US" altLang="zh-CN" dirty="0" err="1"/>
              <a:t>r.treatment</a:t>
            </a:r>
            <a:r>
              <a:rPr lang="en-US" altLang="zh-CN" dirty="0"/>
              <a:t>, at(age=(20(10)60) group=(1,2,3)) </a:t>
            </a:r>
          </a:p>
          <a:p>
            <a:r>
              <a:rPr lang="en-US" altLang="zh-CN" dirty="0"/>
              <a:t>margins </a:t>
            </a:r>
            <a:r>
              <a:rPr lang="en-US" altLang="zh-CN" dirty="0" err="1"/>
              <a:t>r.treatment</a:t>
            </a:r>
            <a:r>
              <a:rPr lang="en-US" altLang="zh-CN" dirty="0"/>
              <a:t>, at(age=(20(10)60)) at(group=(1,2,3))</a:t>
            </a:r>
          </a:p>
          <a:p>
            <a:r>
              <a:rPr lang="en-US" altLang="zh-CN" dirty="0" err="1"/>
              <a:t>marginsplot</a:t>
            </a:r>
            <a:endParaRPr lang="en-US" altLang="zh-CN" dirty="0"/>
          </a:p>
          <a:p>
            <a:endParaRPr lang="en-US" altLang="zh-CN" dirty="0"/>
          </a:p>
          <a:p>
            <a:r>
              <a:rPr lang="en-US" altLang="zh-CN" dirty="0" err="1"/>
              <a:t>levelsof</a:t>
            </a:r>
            <a:r>
              <a:rPr lang="en-US" altLang="zh-CN" dirty="0"/>
              <a:t> age</a:t>
            </a:r>
          </a:p>
          <a:p>
            <a:r>
              <a:rPr lang="en-US" altLang="zh-CN" dirty="0"/>
              <a:t>margins treatment, at(age=(`r(levels)'))</a:t>
            </a:r>
          </a:p>
          <a:p>
            <a:r>
              <a:rPr lang="en-US" altLang="zh-CN" dirty="0" err="1"/>
              <a:t>marginsplot</a:t>
            </a:r>
            <a:endParaRPr lang="en-US" altLang="zh-CN" dirty="0"/>
          </a:p>
          <a:p>
            <a:r>
              <a:rPr lang="en-US" altLang="zh-CN" dirty="0" err="1"/>
              <a:t>margins,dydx</a:t>
            </a:r>
            <a:r>
              <a:rPr lang="en-US" altLang="zh-CN" dirty="0"/>
              <a:t>(treatment) at(age=(`r(levels)'))</a:t>
            </a:r>
          </a:p>
          <a:p>
            <a:r>
              <a:rPr lang="en-US" altLang="zh-CN" dirty="0" err="1"/>
              <a:t>marginsplot</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92041"/>
            <a:ext cx="9144000" cy="646331"/>
          </a:xfrm>
          <a:prstGeom prst="rect">
            <a:avLst/>
          </a:prstGeom>
        </p:spPr>
        <p:txBody>
          <a:bodyPr wrap="square">
            <a:spAutoFit/>
          </a:bodyPr>
          <a:lstStyle/>
          <a:p>
            <a:pPr algn="ctr"/>
            <a:r>
              <a:rPr lang="en-US" altLang="zh-CN" sz="3600" dirty="0">
                <a:latin typeface="微软雅黑" panose="020B0503020204020204" pitchFamily="34" charset="-122"/>
                <a:ea typeface="微软雅黑" panose="020B0503020204020204" pitchFamily="34" charset="-122"/>
              </a:rPr>
              <a:t>margins:</a:t>
            </a:r>
            <a:r>
              <a:rPr lang="zh-CN" altLang="en-US" sz="3600" dirty="0">
                <a:latin typeface="微软雅黑" panose="020B0503020204020204" pitchFamily="34" charset="-122"/>
                <a:ea typeface="微软雅黑" panose="020B0503020204020204" pitchFamily="34" charset="-122"/>
              </a:rPr>
              <a:t>模拟所有人参与或不参与项目</a:t>
            </a:r>
            <a:endParaRPr lang="en-US" altLang="zh-CN" sz="3600" dirty="0">
              <a:latin typeface="微软雅黑" panose="020B0503020204020204" pitchFamily="34" charset="-122"/>
              <a:ea typeface="微软雅黑" panose="020B0503020204020204" pitchFamily="34" charset="-122"/>
            </a:endParaRPr>
          </a:p>
        </p:txBody>
      </p:sp>
      <p:sp>
        <p:nvSpPr>
          <p:cNvPr id="8" name="矩形 7"/>
          <p:cNvSpPr/>
          <p:nvPr/>
        </p:nvSpPr>
        <p:spPr>
          <a:xfrm>
            <a:off x="0" y="782891"/>
            <a:ext cx="9204385" cy="1138773"/>
          </a:xfrm>
          <a:prstGeom prst="rect">
            <a:avLst/>
          </a:prstGeom>
          <a:solidFill>
            <a:schemeClr val="accent6">
              <a:lumMod val="60000"/>
              <a:lumOff val="40000"/>
            </a:schemeClr>
          </a:solidFill>
        </p:spPr>
        <p:txBody>
          <a:bodyPr wrap="square">
            <a:spAutoFit/>
          </a:bodyPr>
          <a:lstStyle/>
          <a:p>
            <a:r>
              <a:rPr lang="en-US" altLang="zh-CN" sz="1600" b="1" dirty="0" err="1">
                <a:latin typeface="Times New Roman" panose="02020603050405020304" pitchFamily="18" charset="0"/>
                <a:cs typeface="Times New Roman" panose="02020603050405020304" pitchFamily="18" charset="0"/>
              </a:rPr>
              <a:t>eprobit</a:t>
            </a:r>
            <a:r>
              <a:rPr lang="en-US" altLang="zh-CN" sz="1600" b="1" dirty="0">
                <a:latin typeface="Times New Roman" panose="02020603050405020304" pitchFamily="18" charset="0"/>
                <a:cs typeface="Times New Roman" panose="02020603050405020304" pitchFamily="18" charset="0"/>
              </a:rPr>
              <a:t> lost4 age </a:t>
            </a:r>
            <a:r>
              <a:rPr lang="en-US" altLang="zh-CN" sz="1600" b="1" dirty="0" err="1">
                <a:latin typeface="Times New Roman" panose="02020603050405020304" pitchFamily="18" charset="0"/>
                <a:cs typeface="Times New Roman" panose="02020603050405020304" pitchFamily="18" charset="0"/>
              </a:rPr>
              <a:t>i.sex</a:t>
            </a:r>
            <a:r>
              <a:rPr lang="en-US" altLang="zh-CN" sz="1600" b="1" dirty="0">
                <a:latin typeface="Times New Roman" panose="02020603050405020304" pitchFamily="18" charset="0"/>
                <a:cs typeface="Times New Roman" panose="02020603050405020304" pitchFamily="18" charset="0"/>
              </a:rPr>
              <a:t>, endogenous(weight = </a:t>
            </a:r>
            <a:r>
              <a:rPr lang="en-US" altLang="zh-CN" sz="1600" b="1" dirty="0" err="1">
                <a:latin typeface="Times New Roman" panose="02020603050405020304" pitchFamily="18" charset="0"/>
                <a:cs typeface="Times New Roman" panose="02020603050405020304" pitchFamily="18" charset="0"/>
              </a:rPr>
              <a:t>i.sex</a:t>
            </a:r>
            <a:r>
              <a:rPr lang="en-US" altLang="zh-CN" sz="1600" b="1" dirty="0">
                <a:latin typeface="Times New Roman" panose="02020603050405020304" pitchFamily="18" charset="0"/>
                <a:cs typeface="Times New Roman" panose="02020603050405020304" pitchFamily="18" charset="0"/>
              </a:rPr>
              <a:t> gym) entreat(</a:t>
            </a:r>
            <a:r>
              <a:rPr lang="en-US" altLang="zh-CN" sz="1600" b="1" dirty="0" err="1">
                <a:latin typeface="Times New Roman" panose="02020603050405020304" pitchFamily="18" charset="0"/>
                <a:cs typeface="Times New Roman" panose="02020603050405020304" pitchFamily="18" charset="0"/>
              </a:rPr>
              <a:t>wellpgm</a:t>
            </a:r>
            <a:r>
              <a:rPr lang="en-US" altLang="zh-CN" sz="1600" b="1" dirty="0">
                <a:latin typeface="Times New Roman" panose="02020603050405020304" pitchFamily="18" charset="0"/>
                <a:cs typeface="Times New Roman" panose="02020603050405020304" pitchFamily="18" charset="0"/>
              </a:rPr>
              <a:t> = age </a:t>
            </a:r>
            <a:r>
              <a:rPr lang="en-US" altLang="zh-CN" sz="1600" b="1" dirty="0" err="1">
                <a:latin typeface="Times New Roman" panose="02020603050405020304" pitchFamily="18" charset="0"/>
                <a:cs typeface="Times New Roman" panose="02020603050405020304" pitchFamily="18" charset="0"/>
              </a:rPr>
              <a:t>i.smoke</a:t>
            </a:r>
            <a:r>
              <a:rPr lang="en-US" altLang="zh-CN" sz="1600" b="1" dirty="0">
                <a:latin typeface="Times New Roman" panose="02020603050405020304" pitchFamily="18" charset="0"/>
                <a:cs typeface="Times New Roman" panose="02020603050405020304" pitchFamily="18" charset="0"/>
              </a:rPr>
              <a:t>, </a:t>
            </a:r>
            <a:r>
              <a:rPr lang="en-US" altLang="zh-CN" sz="1600" b="1" dirty="0" err="1">
                <a:latin typeface="Times New Roman" panose="02020603050405020304" pitchFamily="18" charset="0"/>
                <a:cs typeface="Times New Roman" panose="02020603050405020304" pitchFamily="18" charset="0"/>
              </a:rPr>
              <a:t>nointeract</a:t>
            </a:r>
            <a:r>
              <a:rPr lang="en-US" altLang="zh-CN" sz="1600" b="1" dirty="0">
                <a:latin typeface="Times New Roman" panose="02020603050405020304" pitchFamily="18" charset="0"/>
                <a:cs typeface="Times New Roman" panose="02020603050405020304" pitchFamily="18" charset="0"/>
              </a:rPr>
              <a:t>)       ///</a:t>
            </a:r>
          </a:p>
          <a:p>
            <a:r>
              <a:rPr lang="en-US" altLang="zh-CN" sz="1600" b="1" dirty="0">
                <a:latin typeface="Times New Roman" panose="02020603050405020304" pitchFamily="18" charset="0"/>
                <a:cs typeface="Times New Roman" panose="02020603050405020304" pitchFamily="18" charset="0"/>
              </a:rPr>
              <a:t>		select(completed = </a:t>
            </a:r>
            <a:r>
              <a:rPr lang="en-US" altLang="zh-CN" sz="1600" b="1" dirty="0" err="1">
                <a:latin typeface="Times New Roman" panose="02020603050405020304" pitchFamily="18" charset="0"/>
                <a:cs typeface="Times New Roman" panose="02020603050405020304" pitchFamily="18" charset="0"/>
              </a:rPr>
              <a:t>i.wellpgm</a:t>
            </a:r>
            <a:r>
              <a:rPr lang="en-US" altLang="zh-CN" sz="1600" b="1" dirty="0">
                <a:latin typeface="Times New Roman" panose="02020603050405020304" pitchFamily="18" charset="0"/>
                <a:cs typeface="Times New Roman" panose="02020603050405020304" pitchFamily="18" charset="0"/>
              </a:rPr>
              <a:t> experience </a:t>
            </a:r>
            <a:r>
              <a:rPr lang="en-US" altLang="zh-CN" sz="1600" b="1" dirty="0" err="1">
                <a:latin typeface="Times New Roman" panose="02020603050405020304" pitchFamily="18" charset="0"/>
                <a:cs typeface="Times New Roman" panose="02020603050405020304" pitchFamily="18" charset="0"/>
              </a:rPr>
              <a:t>i.salaried</a:t>
            </a:r>
            <a:r>
              <a:rPr lang="en-US" altLang="zh-CN" sz="1600" b="1" dirty="0">
                <a:latin typeface="Times New Roman" panose="02020603050405020304" pitchFamily="18" charset="0"/>
                <a:cs typeface="Times New Roman" panose="02020603050405020304" pitchFamily="18" charset="0"/>
              </a:rPr>
              <a:t>) </a:t>
            </a:r>
            <a:r>
              <a:rPr lang="en-US" altLang="zh-CN" sz="1600" b="1" dirty="0" err="1">
                <a:latin typeface="Times New Roman" panose="02020603050405020304" pitchFamily="18" charset="0"/>
                <a:cs typeface="Times New Roman" panose="02020603050405020304" pitchFamily="18" charset="0"/>
              </a:rPr>
              <a:t>vce</a:t>
            </a:r>
            <a:r>
              <a:rPr lang="en-US" altLang="zh-CN" sz="1600" b="1" dirty="0">
                <a:latin typeface="Times New Roman" panose="02020603050405020304" pitchFamily="18" charset="0"/>
                <a:cs typeface="Times New Roman" panose="02020603050405020304" pitchFamily="18" charset="0"/>
              </a:rPr>
              <a:t>(robust)</a:t>
            </a:r>
          </a:p>
          <a:p>
            <a:r>
              <a:rPr lang="en-US" altLang="zh-CN" sz="1600" b="1" dirty="0">
                <a:latin typeface="Times New Roman" panose="02020603050405020304" pitchFamily="18" charset="0"/>
                <a:cs typeface="Times New Roman" panose="02020603050405020304" pitchFamily="18" charset="0"/>
              </a:rPr>
              <a:t>gen  </a:t>
            </a:r>
            <a:r>
              <a:rPr lang="en-US" altLang="zh-CN" sz="1600" b="1" dirty="0" err="1">
                <a:latin typeface="Times New Roman" panose="02020603050405020304" pitchFamily="18" charset="0"/>
                <a:cs typeface="Times New Roman" panose="02020603050405020304" pitchFamily="18" charset="0"/>
              </a:rPr>
              <a:t>wellpgmT</a:t>
            </a:r>
            <a:r>
              <a:rPr lang="en-US" altLang="zh-CN" sz="1600" b="1" dirty="0">
                <a:latin typeface="Times New Roman" panose="02020603050405020304" pitchFamily="18" charset="0"/>
                <a:cs typeface="Times New Roman" panose="02020603050405020304" pitchFamily="18" charset="0"/>
              </a:rPr>
              <a:t>=</a:t>
            </a:r>
            <a:r>
              <a:rPr lang="en-US" altLang="zh-CN" sz="1600" b="1" dirty="0" err="1">
                <a:latin typeface="Times New Roman" panose="02020603050405020304" pitchFamily="18" charset="0"/>
                <a:cs typeface="Times New Roman" panose="02020603050405020304" pitchFamily="18" charset="0"/>
              </a:rPr>
              <a:t>wellpgm</a:t>
            </a:r>
            <a:endParaRPr lang="en-US" altLang="zh-CN" sz="1600" b="1" dirty="0">
              <a:latin typeface="Times New Roman" panose="02020603050405020304" pitchFamily="18" charset="0"/>
              <a:cs typeface="Times New Roman" panose="02020603050405020304" pitchFamily="18" charset="0"/>
            </a:endParaRPr>
          </a:p>
          <a:p>
            <a:r>
              <a:rPr lang="en-US" altLang="zh-CN" sz="2000" b="1" dirty="0">
                <a:solidFill>
                  <a:srgbClr val="FF0000"/>
                </a:solidFill>
                <a:latin typeface="Times New Roman" panose="02020603050405020304" pitchFamily="18" charset="0"/>
                <a:cs typeface="Times New Roman" panose="02020603050405020304" pitchFamily="18" charset="0"/>
              </a:rPr>
              <a:t>margins </a:t>
            </a:r>
            <a:r>
              <a:rPr lang="en-US" altLang="zh-CN" sz="2000" b="1" dirty="0">
                <a:latin typeface="Times New Roman" panose="02020603050405020304" pitchFamily="18" charset="0"/>
                <a:cs typeface="Times New Roman" panose="02020603050405020304" pitchFamily="18" charset="0"/>
              </a:rPr>
              <a:t>r(0 1).</a:t>
            </a:r>
            <a:r>
              <a:rPr lang="en-US" altLang="zh-CN" sz="2000" b="1" dirty="0" err="1">
                <a:latin typeface="Times New Roman" panose="02020603050405020304" pitchFamily="18" charset="0"/>
                <a:cs typeface="Times New Roman" panose="02020603050405020304" pitchFamily="18" charset="0"/>
              </a:rPr>
              <a:t>wellpgm</a:t>
            </a:r>
            <a:r>
              <a:rPr lang="en-US" altLang="zh-CN" sz="2000" b="1" dirty="0">
                <a:latin typeface="Times New Roman" panose="02020603050405020304" pitchFamily="18" charset="0"/>
                <a:cs typeface="Times New Roman" panose="02020603050405020304" pitchFamily="18" charset="0"/>
              </a:rPr>
              <a:t>, predict(</a:t>
            </a:r>
            <a:r>
              <a:rPr lang="en-US" altLang="zh-CN" sz="2000" b="1" dirty="0">
                <a:solidFill>
                  <a:srgbClr val="FF0000"/>
                </a:solidFill>
                <a:latin typeface="Times New Roman" panose="02020603050405020304" pitchFamily="18" charset="0"/>
                <a:cs typeface="Times New Roman" panose="02020603050405020304" pitchFamily="18" charset="0"/>
              </a:rPr>
              <a:t>base</a:t>
            </a:r>
            <a:r>
              <a:rPr lang="en-US" altLang="zh-CN" sz="2000" b="1" dirty="0">
                <a:latin typeface="Times New Roman" panose="02020603050405020304" pitchFamily="18" charset="0"/>
                <a:cs typeface="Times New Roman" panose="02020603050405020304" pitchFamily="18" charset="0"/>
              </a:rPr>
              <a:t>(</a:t>
            </a:r>
            <a:r>
              <a:rPr lang="en-US" altLang="zh-CN" sz="2000" b="1" dirty="0" err="1">
                <a:latin typeface="Times New Roman" panose="02020603050405020304" pitchFamily="18" charset="0"/>
                <a:cs typeface="Times New Roman" panose="02020603050405020304" pitchFamily="18" charset="0"/>
              </a:rPr>
              <a:t>wellpgm</a:t>
            </a:r>
            <a:r>
              <a:rPr lang="en-US" altLang="zh-CN" sz="2000" b="1" dirty="0">
                <a:latin typeface="Times New Roman" panose="02020603050405020304" pitchFamily="18" charset="0"/>
                <a:cs typeface="Times New Roman" panose="02020603050405020304" pitchFamily="18" charset="0"/>
              </a:rPr>
              <a:t>=</a:t>
            </a:r>
            <a:r>
              <a:rPr lang="en-US" altLang="zh-CN" sz="2000" b="1" dirty="0" err="1">
                <a:latin typeface="Times New Roman" panose="02020603050405020304" pitchFamily="18" charset="0"/>
                <a:cs typeface="Times New Roman" panose="02020603050405020304" pitchFamily="18" charset="0"/>
              </a:rPr>
              <a:t>wellpgmT</a:t>
            </a:r>
            <a:r>
              <a:rPr lang="en-US" altLang="zh-CN" sz="2000" b="1" dirty="0">
                <a:latin typeface="Times New Roman" panose="02020603050405020304" pitchFamily="18" charset="0"/>
                <a:cs typeface="Times New Roman" panose="02020603050405020304" pitchFamily="18" charset="0"/>
              </a:rPr>
              <a:t>)) contrast(effects </a:t>
            </a:r>
            <a:r>
              <a:rPr lang="en-US" altLang="zh-CN" sz="2000" b="1" dirty="0" err="1">
                <a:latin typeface="Times New Roman" panose="02020603050405020304" pitchFamily="18" charset="0"/>
                <a:cs typeface="Times New Roman" panose="02020603050405020304" pitchFamily="18" charset="0"/>
              </a:rPr>
              <a:t>nowald</a:t>
            </a:r>
            <a:r>
              <a:rPr lang="en-US" altLang="zh-CN" sz="2000" b="1" dirty="0">
                <a:latin typeface="Times New Roman" panose="02020603050405020304" pitchFamily="18" charset="0"/>
                <a:cs typeface="Times New Roman" panose="02020603050405020304" pitchFamily="18" charset="0"/>
              </a:rPr>
              <a:t>)</a:t>
            </a:r>
            <a:endParaRPr lang="pl-PL" altLang="zh-CN" sz="2000" b="1" dirty="0">
              <a:latin typeface="Times New Roman" panose="02020603050405020304" pitchFamily="18" charset="0"/>
              <a:cs typeface="Times New Roman" panose="02020603050405020304" pitchFamily="18" charset="0"/>
            </a:endParaRPr>
          </a:p>
        </p:txBody>
      </p:sp>
      <p:sp>
        <p:nvSpPr>
          <p:cNvPr id="15" name="矩形 14"/>
          <p:cNvSpPr/>
          <p:nvPr/>
        </p:nvSpPr>
        <p:spPr>
          <a:xfrm>
            <a:off x="7521157" y="2227291"/>
            <a:ext cx="1588338" cy="1200329"/>
          </a:xfrm>
          <a:prstGeom prst="rect">
            <a:avLst/>
          </a:prstGeom>
          <a:solidFill>
            <a:srgbClr val="FFFF00"/>
          </a:solidFill>
        </p:spPr>
        <p:txBody>
          <a:bodyPr wrap="square">
            <a:spAutoFit/>
          </a:bodyPr>
          <a:lstStyle/>
          <a:p>
            <a:r>
              <a:rPr lang="en-US" altLang="zh-CN" b="1" dirty="0">
                <a:latin typeface="Times New Roman" panose="02020603050405020304" pitchFamily="18" charset="0"/>
                <a:cs typeface="Times New Roman" panose="02020603050405020304" pitchFamily="18" charset="0"/>
              </a:rPr>
              <a:t>base</a:t>
            </a:r>
            <a:r>
              <a:rPr lang="zh-CN" altLang="en-US" b="1" dirty="0">
                <a:latin typeface="Times New Roman" panose="02020603050405020304" pitchFamily="18" charset="0"/>
                <a:cs typeface="Times New Roman" panose="02020603050405020304" pitchFamily="18" charset="0"/>
              </a:rPr>
              <a:t>选项考虑到不可观察因素，即内生决定参与的</a:t>
            </a:r>
            <a:r>
              <a:rPr lang="en-US" altLang="zh-CN" b="1" dirty="0">
                <a:latin typeface="Times New Roman" panose="02020603050405020304" pitchFamily="18" charset="0"/>
                <a:cs typeface="Times New Roman" panose="02020603050405020304" pitchFamily="18" charset="0"/>
              </a:rPr>
              <a:t>ATE</a:t>
            </a:r>
          </a:p>
        </p:txBody>
      </p:sp>
      <p:sp>
        <p:nvSpPr>
          <p:cNvPr id="17" name="矩形 16"/>
          <p:cNvSpPr/>
          <p:nvPr/>
        </p:nvSpPr>
        <p:spPr>
          <a:xfrm>
            <a:off x="7332453" y="4842762"/>
            <a:ext cx="1871932" cy="1754326"/>
          </a:xfrm>
          <a:prstGeom prst="rect">
            <a:avLst/>
          </a:prstGeom>
          <a:solidFill>
            <a:srgbClr val="FFFF00"/>
          </a:solidFill>
        </p:spPr>
        <p:txBody>
          <a:bodyPr wrap="square">
            <a:spAutoFit/>
          </a:bodyPr>
          <a:lstStyle/>
          <a:p>
            <a:r>
              <a:rPr lang="en-US" altLang="zh-CN" b="1" dirty="0"/>
              <a:t>Fix</a:t>
            </a:r>
            <a:r>
              <a:rPr lang="zh-CN" altLang="en-US" b="1" dirty="0"/>
              <a:t>选项不考虑不可观察因素，仅考虑可以观察到的因素（变量），没有内生决定参与的</a:t>
            </a:r>
            <a:r>
              <a:rPr lang="en-US" altLang="zh-CN" b="1" dirty="0"/>
              <a:t>ATE</a:t>
            </a:r>
            <a:endParaRPr lang="zh-CN" altLang="en-US" b="1" dirty="0"/>
          </a:p>
        </p:txBody>
      </p:sp>
      <p:sp>
        <p:nvSpPr>
          <p:cNvPr id="4" name="矩形 3"/>
          <p:cNvSpPr/>
          <p:nvPr/>
        </p:nvSpPr>
        <p:spPr>
          <a:xfrm>
            <a:off x="34505" y="4244186"/>
            <a:ext cx="9109495" cy="369332"/>
          </a:xfrm>
          <a:prstGeom prst="rect">
            <a:avLst/>
          </a:prstGeom>
          <a:solidFill>
            <a:srgbClr val="92D050"/>
          </a:solidFill>
        </p:spPr>
        <p:txBody>
          <a:bodyPr wrap="square">
            <a:spAutoFit/>
          </a:bodyPr>
          <a:lstStyle/>
          <a:p>
            <a:r>
              <a:rPr lang="en-US" altLang="zh-CN" b="1" dirty="0">
                <a:latin typeface="Times New Roman" panose="02020603050405020304" pitchFamily="18" charset="0"/>
                <a:cs typeface="Times New Roman" panose="02020603050405020304" pitchFamily="18" charset="0"/>
              </a:rPr>
              <a:t>margins r(0 1).</a:t>
            </a:r>
            <a:r>
              <a:rPr lang="en-US" altLang="zh-CN" b="1" dirty="0" err="1">
                <a:latin typeface="Times New Roman" panose="02020603050405020304" pitchFamily="18" charset="0"/>
                <a:cs typeface="Times New Roman" panose="02020603050405020304" pitchFamily="18" charset="0"/>
              </a:rPr>
              <a:t>wellpgm</a:t>
            </a:r>
            <a:r>
              <a:rPr lang="en-US" altLang="zh-CN" b="1" dirty="0">
                <a:latin typeface="Times New Roman" panose="02020603050405020304" pitchFamily="18" charset="0"/>
                <a:cs typeface="Times New Roman" panose="02020603050405020304" pitchFamily="18" charset="0"/>
              </a:rPr>
              <a:t>, predict(</a:t>
            </a:r>
            <a:r>
              <a:rPr lang="en-US" altLang="zh-CN" b="1" dirty="0">
                <a:solidFill>
                  <a:srgbClr val="FF0000"/>
                </a:solidFill>
                <a:latin typeface="Times New Roman" panose="02020603050405020304" pitchFamily="18" charset="0"/>
                <a:cs typeface="Times New Roman" panose="02020603050405020304" pitchFamily="18" charset="0"/>
              </a:rPr>
              <a:t>fix</a:t>
            </a:r>
            <a:r>
              <a:rPr lang="en-US" altLang="zh-CN" b="1" dirty="0">
                <a:latin typeface="Times New Roman" panose="02020603050405020304" pitchFamily="18" charset="0"/>
                <a:cs typeface="Times New Roman" panose="02020603050405020304" pitchFamily="18" charset="0"/>
              </a:rPr>
              <a:t>(</a:t>
            </a:r>
            <a:r>
              <a:rPr lang="en-US" altLang="zh-CN" b="1" dirty="0" err="1">
                <a:latin typeface="Times New Roman" panose="02020603050405020304" pitchFamily="18" charset="0"/>
                <a:cs typeface="Times New Roman" panose="02020603050405020304" pitchFamily="18" charset="0"/>
              </a:rPr>
              <a:t>wellpgm</a:t>
            </a:r>
            <a:r>
              <a:rPr lang="en-US" altLang="zh-CN" b="1" dirty="0">
                <a:latin typeface="Times New Roman" panose="02020603050405020304" pitchFamily="18" charset="0"/>
                <a:cs typeface="Times New Roman" panose="02020603050405020304" pitchFamily="18" charset="0"/>
              </a:rPr>
              <a:t>)) contrast(effects </a:t>
            </a:r>
            <a:r>
              <a:rPr lang="en-US" altLang="zh-CN" b="1" dirty="0" err="1">
                <a:latin typeface="Times New Roman" panose="02020603050405020304" pitchFamily="18" charset="0"/>
                <a:cs typeface="Times New Roman" panose="02020603050405020304" pitchFamily="18" charset="0"/>
              </a:rPr>
              <a:t>nowald</a:t>
            </a:r>
            <a:r>
              <a:rPr lang="en-US" altLang="zh-CN" b="1" dirty="0">
                <a:latin typeface="Times New Roman" panose="02020603050405020304" pitchFamily="18" charset="0"/>
                <a:cs typeface="Times New Roman" panose="02020603050405020304" pitchFamily="18" charset="0"/>
              </a:rPr>
              <a:t>)  //fix</a:t>
            </a:r>
            <a:r>
              <a:rPr lang="zh-CN" altLang="en-US" b="1" dirty="0">
                <a:latin typeface="Times New Roman" panose="02020603050405020304" pitchFamily="18" charset="0"/>
                <a:cs typeface="Times New Roman" panose="02020603050405020304" pitchFamily="18" charset="0"/>
              </a:rPr>
              <a:t>不许自选择</a:t>
            </a:r>
            <a:endParaRPr lang="en-US" altLang="zh-CN" b="1" dirty="0">
              <a:latin typeface="Times New Roman" panose="02020603050405020304" pitchFamily="18" charset="0"/>
              <a:cs typeface="Times New Roman" panose="02020603050405020304" pitchFamily="18" charset="0"/>
            </a:endParaRPr>
          </a:p>
        </p:txBody>
      </p:sp>
      <p:pic>
        <p:nvPicPr>
          <p:cNvPr id="9" name="图片 8"/>
          <p:cNvPicPr>
            <a:picLocks noChangeAspect="1"/>
          </p:cNvPicPr>
          <p:nvPr/>
        </p:nvPicPr>
        <p:blipFill>
          <a:blip r:embed="rId2"/>
          <a:stretch>
            <a:fillRect/>
          </a:stretch>
        </p:blipFill>
        <p:spPr>
          <a:xfrm>
            <a:off x="0" y="4629724"/>
            <a:ext cx="7263442" cy="2146494"/>
          </a:xfrm>
          <a:prstGeom prst="rect">
            <a:avLst/>
          </a:prstGeom>
        </p:spPr>
      </p:pic>
      <p:pic>
        <p:nvPicPr>
          <p:cNvPr id="11" name="图片 10"/>
          <p:cNvPicPr>
            <a:picLocks noChangeAspect="1"/>
          </p:cNvPicPr>
          <p:nvPr/>
        </p:nvPicPr>
        <p:blipFill>
          <a:blip r:embed="rId3"/>
          <a:stretch>
            <a:fillRect/>
          </a:stretch>
        </p:blipFill>
        <p:spPr>
          <a:xfrm>
            <a:off x="93812" y="1972035"/>
            <a:ext cx="7368038" cy="22559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17" grpId="0" animBg="1"/>
      <p:bldP spid="4" grpId="0"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92041"/>
            <a:ext cx="9144000" cy="646331"/>
          </a:xfrm>
          <a:prstGeom prst="rect">
            <a:avLst/>
          </a:prstGeom>
        </p:spPr>
        <p:txBody>
          <a:bodyPr wrap="square">
            <a:spAutoFit/>
          </a:bodyPr>
          <a:lstStyle/>
          <a:p>
            <a:pPr algn="ctr"/>
            <a:r>
              <a:rPr lang="en-US" altLang="zh-CN" sz="3600" b="1" dirty="0">
                <a:latin typeface="微软雅黑" panose="020B0503020204020204" pitchFamily="34" charset="-122"/>
                <a:ea typeface="微软雅黑" panose="020B0503020204020204" pitchFamily="34" charset="-122"/>
              </a:rPr>
              <a:t>predict</a:t>
            </a:r>
          </a:p>
        </p:txBody>
      </p:sp>
      <p:sp>
        <p:nvSpPr>
          <p:cNvPr id="8" name="矩形 7"/>
          <p:cNvSpPr/>
          <p:nvPr/>
        </p:nvSpPr>
        <p:spPr>
          <a:xfrm>
            <a:off x="0" y="782891"/>
            <a:ext cx="9074989" cy="1446550"/>
          </a:xfrm>
          <a:prstGeom prst="rect">
            <a:avLst/>
          </a:prstGeom>
          <a:solidFill>
            <a:schemeClr val="accent6">
              <a:lumMod val="60000"/>
              <a:lumOff val="40000"/>
            </a:schemeClr>
          </a:solidFill>
        </p:spPr>
        <p:txBody>
          <a:bodyPr wrap="square">
            <a:spAutoFit/>
          </a:bodyPr>
          <a:lstStyle/>
          <a:p>
            <a:r>
              <a:rPr lang="en-US" altLang="zh-CN" sz="1600" b="1" dirty="0" err="1">
                <a:solidFill>
                  <a:srgbClr val="FF0000"/>
                </a:solidFill>
                <a:latin typeface="Times New Roman" panose="02020603050405020304" pitchFamily="18" charset="0"/>
                <a:cs typeface="Times New Roman" panose="02020603050405020304" pitchFamily="18" charset="0"/>
              </a:rPr>
              <a:t>eprobit</a:t>
            </a:r>
            <a:r>
              <a:rPr lang="en-US" altLang="zh-CN" sz="1600" b="1" dirty="0">
                <a:latin typeface="Times New Roman" panose="02020603050405020304" pitchFamily="18" charset="0"/>
                <a:cs typeface="Times New Roman" panose="02020603050405020304" pitchFamily="18" charset="0"/>
              </a:rPr>
              <a:t> lost4 age </a:t>
            </a:r>
            <a:r>
              <a:rPr lang="en-US" altLang="zh-CN" sz="1600" b="1" dirty="0" err="1">
                <a:latin typeface="Times New Roman" panose="02020603050405020304" pitchFamily="18" charset="0"/>
                <a:cs typeface="Times New Roman" panose="02020603050405020304" pitchFamily="18" charset="0"/>
              </a:rPr>
              <a:t>i.sex</a:t>
            </a:r>
            <a:r>
              <a:rPr lang="en-US" altLang="zh-CN" sz="1600" b="1" dirty="0">
                <a:latin typeface="Times New Roman" panose="02020603050405020304" pitchFamily="18" charset="0"/>
                <a:cs typeface="Times New Roman" panose="02020603050405020304" pitchFamily="18" charset="0"/>
              </a:rPr>
              <a:t>, endogenous(weight = </a:t>
            </a:r>
            <a:r>
              <a:rPr lang="en-US" altLang="zh-CN" sz="1600" b="1" dirty="0" err="1">
                <a:latin typeface="Times New Roman" panose="02020603050405020304" pitchFamily="18" charset="0"/>
                <a:cs typeface="Times New Roman" panose="02020603050405020304" pitchFamily="18" charset="0"/>
              </a:rPr>
              <a:t>i.sex</a:t>
            </a:r>
            <a:r>
              <a:rPr lang="en-US" altLang="zh-CN" sz="1600" b="1" dirty="0">
                <a:latin typeface="Times New Roman" panose="02020603050405020304" pitchFamily="18" charset="0"/>
                <a:cs typeface="Times New Roman" panose="02020603050405020304" pitchFamily="18" charset="0"/>
              </a:rPr>
              <a:t> gym)  ///</a:t>
            </a:r>
          </a:p>
          <a:p>
            <a:r>
              <a:rPr lang="en-US" altLang="zh-CN" sz="1600" b="1" dirty="0">
                <a:latin typeface="Times New Roman" panose="02020603050405020304" pitchFamily="18" charset="0"/>
                <a:cs typeface="Times New Roman" panose="02020603050405020304" pitchFamily="18" charset="0"/>
              </a:rPr>
              <a:t>		entreat(</a:t>
            </a:r>
            <a:r>
              <a:rPr lang="en-US" altLang="zh-CN" sz="1600" b="1" dirty="0" err="1">
                <a:latin typeface="Times New Roman" panose="02020603050405020304" pitchFamily="18" charset="0"/>
                <a:cs typeface="Times New Roman" panose="02020603050405020304" pitchFamily="18" charset="0"/>
              </a:rPr>
              <a:t>wellpgm</a:t>
            </a:r>
            <a:r>
              <a:rPr lang="en-US" altLang="zh-CN" sz="1600" b="1" dirty="0">
                <a:latin typeface="Times New Roman" panose="02020603050405020304" pitchFamily="18" charset="0"/>
                <a:cs typeface="Times New Roman" panose="02020603050405020304" pitchFamily="18" charset="0"/>
              </a:rPr>
              <a:t> = age </a:t>
            </a:r>
            <a:r>
              <a:rPr lang="en-US" altLang="zh-CN" sz="1600" b="1" dirty="0" err="1">
                <a:latin typeface="Times New Roman" panose="02020603050405020304" pitchFamily="18" charset="0"/>
                <a:cs typeface="Times New Roman" panose="02020603050405020304" pitchFamily="18" charset="0"/>
              </a:rPr>
              <a:t>i.smoke</a:t>
            </a:r>
            <a:r>
              <a:rPr lang="en-US" altLang="zh-CN" sz="1600" b="1" dirty="0">
                <a:latin typeface="Times New Roman" panose="02020603050405020304" pitchFamily="18" charset="0"/>
                <a:cs typeface="Times New Roman" panose="02020603050405020304" pitchFamily="18" charset="0"/>
              </a:rPr>
              <a:t>, </a:t>
            </a:r>
            <a:r>
              <a:rPr lang="en-US" altLang="zh-CN" sz="1600" b="1" dirty="0" err="1">
                <a:latin typeface="Times New Roman" panose="02020603050405020304" pitchFamily="18" charset="0"/>
                <a:cs typeface="Times New Roman" panose="02020603050405020304" pitchFamily="18" charset="0"/>
              </a:rPr>
              <a:t>nointeract</a:t>
            </a:r>
            <a:r>
              <a:rPr lang="en-US" altLang="zh-CN" sz="1600" b="1" dirty="0">
                <a:latin typeface="Times New Roman" panose="02020603050405020304" pitchFamily="18" charset="0"/>
                <a:cs typeface="Times New Roman" panose="02020603050405020304" pitchFamily="18" charset="0"/>
              </a:rPr>
              <a:t>)       ///</a:t>
            </a:r>
          </a:p>
          <a:p>
            <a:r>
              <a:rPr lang="en-US" altLang="zh-CN" sz="1600" b="1" dirty="0">
                <a:latin typeface="Times New Roman" panose="02020603050405020304" pitchFamily="18" charset="0"/>
                <a:cs typeface="Times New Roman" panose="02020603050405020304" pitchFamily="18" charset="0"/>
              </a:rPr>
              <a:t>		select(completed = </a:t>
            </a:r>
            <a:r>
              <a:rPr lang="en-US" altLang="zh-CN" sz="1600" b="1" dirty="0" err="1">
                <a:latin typeface="Times New Roman" panose="02020603050405020304" pitchFamily="18" charset="0"/>
                <a:cs typeface="Times New Roman" panose="02020603050405020304" pitchFamily="18" charset="0"/>
              </a:rPr>
              <a:t>i.wellpgm</a:t>
            </a:r>
            <a:r>
              <a:rPr lang="en-US" altLang="zh-CN" sz="1600" b="1" dirty="0">
                <a:latin typeface="Times New Roman" panose="02020603050405020304" pitchFamily="18" charset="0"/>
                <a:cs typeface="Times New Roman" panose="02020603050405020304" pitchFamily="18" charset="0"/>
              </a:rPr>
              <a:t> experience </a:t>
            </a:r>
            <a:r>
              <a:rPr lang="en-US" altLang="zh-CN" sz="1600" b="1" dirty="0" err="1">
                <a:latin typeface="Times New Roman" panose="02020603050405020304" pitchFamily="18" charset="0"/>
                <a:cs typeface="Times New Roman" panose="02020603050405020304" pitchFamily="18" charset="0"/>
              </a:rPr>
              <a:t>i.salaried</a:t>
            </a:r>
            <a:r>
              <a:rPr lang="en-US" altLang="zh-CN" sz="1600" b="1" dirty="0">
                <a:latin typeface="Times New Roman" panose="02020603050405020304" pitchFamily="18" charset="0"/>
                <a:cs typeface="Times New Roman" panose="02020603050405020304" pitchFamily="18" charset="0"/>
              </a:rPr>
              <a:t>) </a:t>
            </a:r>
            <a:r>
              <a:rPr lang="en-US" altLang="zh-CN" sz="1600" b="1" dirty="0" err="1">
                <a:latin typeface="Times New Roman" panose="02020603050405020304" pitchFamily="18" charset="0"/>
                <a:cs typeface="Times New Roman" panose="02020603050405020304" pitchFamily="18" charset="0"/>
              </a:rPr>
              <a:t>vce</a:t>
            </a:r>
            <a:r>
              <a:rPr lang="en-US" altLang="zh-CN" sz="1600" b="1" dirty="0">
                <a:latin typeface="Times New Roman" panose="02020603050405020304" pitchFamily="18" charset="0"/>
                <a:cs typeface="Times New Roman" panose="02020603050405020304" pitchFamily="18" charset="0"/>
              </a:rPr>
              <a:t>(robust)</a:t>
            </a:r>
          </a:p>
          <a:p>
            <a:r>
              <a:rPr lang="en-US" altLang="zh-CN" sz="2000" b="1" dirty="0">
                <a:solidFill>
                  <a:srgbClr val="FF0000"/>
                </a:solidFill>
                <a:latin typeface="Times New Roman" panose="02020603050405020304" pitchFamily="18" charset="0"/>
                <a:cs typeface="Times New Roman" panose="02020603050405020304" pitchFamily="18" charset="0"/>
              </a:rPr>
              <a:t>predict </a:t>
            </a:r>
            <a:r>
              <a:rPr lang="en-US" altLang="zh-CN" sz="2000" b="1" dirty="0" err="1">
                <a:solidFill>
                  <a:srgbClr val="FF0000"/>
                </a:solidFill>
                <a:latin typeface="Times New Roman" panose="02020603050405020304" pitchFamily="18" charset="0"/>
                <a:cs typeface="Times New Roman" panose="02020603050405020304" pitchFamily="18" charset="0"/>
              </a:rPr>
              <a:t>te</a:t>
            </a:r>
            <a:r>
              <a:rPr lang="en-US" altLang="zh-CN" sz="2000" b="1" dirty="0">
                <a:solidFill>
                  <a:srgbClr val="FF0000"/>
                </a:solidFill>
                <a:latin typeface="Times New Roman" panose="02020603050405020304" pitchFamily="18" charset="0"/>
                <a:cs typeface="Times New Roman" panose="02020603050405020304" pitchFamily="18" charset="0"/>
              </a:rPr>
              <a:t>, </a:t>
            </a:r>
            <a:r>
              <a:rPr lang="en-US" altLang="zh-CN" sz="2000" b="1" dirty="0" err="1">
                <a:solidFill>
                  <a:srgbClr val="FF0000"/>
                </a:solidFill>
                <a:latin typeface="Times New Roman" panose="02020603050405020304" pitchFamily="18" charset="0"/>
                <a:cs typeface="Times New Roman" panose="02020603050405020304" pitchFamily="18" charset="0"/>
              </a:rPr>
              <a:t>te</a:t>
            </a:r>
            <a:endParaRPr lang="en-US" altLang="zh-CN" sz="2000" b="1" dirty="0">
              <a:solidFill>
                <a:srgbClr val="FF0000"/>
              </a:solidFill>
              <a:latin typeface="Times New Roman" panose="02020603050405020304" pitchFamily="18" charset="0"/>
              <a:cs typeface="Times New Roman" panose="02020603050405020304" pitchFamily="18" charset="0"/>
            </a:endParaRPr>
          </a:p>
          <a:p>
            <a:r>
              <a:rPr lang="en-US" altLang="zh-CN" sz="2000" b="1" dirty="0">
                <a:solidFill>
                  <a:srgbClr val="FF0000"/>
                </a:solidFill>
                <a:latin typeface="Times New Roman" panose="02020603050405020304" pitchFamily="18" charset="0"/>
                <a:cs typeface="Times New Roman" panose="02020603050405020304" pitchFamily="18" charset="0"/>
              </a:rPr>
              <a:t>table  </a:t>
            </a:r>
            <a:r>
              <a:rPr lang="en-US" altLang="zh-CN" sz="2000" b="1" dirty="0" err="1">
                <a:solidFill>
                  <a:srgbClr val="FF0000"/>
                </a:solidFill>
                <a:latin typeface="Times New Roman" panose="02020603050405020304" pitchFamily="18" charset="0"/>
                <a:cs typeface="Times New Roman" panose="02020603050405020304" pitchFamily="18" charset="0"/>
              </a:rPr>
              <a:t>agegrp</a:t>
            </a:r>
            <a:r>
              <a:rPr lang="en-US" altLang="zh-CN" sz="2000" b="1" dirty="0">
                <a:solidFill>
                  <a:srgbClr val="FF0000"/>
                </a:solidFill>
                <a:latin typeface="Times New Roman" panose="02020603050405020304" pitchFamily="18" charset="0"/>
                <a:cs typeface="Times New Roman" panose="02020603050405020304" pitchFamily="18" charset="0"/>
              </a:rPr>
              <a:t>  </a:t>
            </a:r>
            <a:r>
              <a:rPr lang="en-US" altLang="zh-CN" sz="2000" b="1" dirty="0" err="1">
                <a:solidFill>
                  <a:srgbClr val="FF0000"/>
                </a:solidFill>
                <a:latin typeface="Times New Roman" panose="02020603050405020304" pitchFamily="18" charset="0"/>
                <a:cs typeface="Times New Roman" panose="02020603050405020304" pitchFamily="18" charset="0"/>
              </a:rPr>
              <a:t>wtgrp</a:t>
            </a:r>
            <a:r>
              <a:rPr lang="en-US" altLang="zh-CN" sz="2000" b="1" dirty="0">
                <a:solidFill>
                  <a:srgbClr val="FF0000"/>
                </a:solidFill>
                <a:latin typeface="Times New Roman" panose="02020603050405020304" pitchFamily="18" charset="0"/>
                <a:cs typeface="Times New Roman" panose="02020603050405020304" pitchFamily="18" charset="0"/>
              </a:rPr>
              <a:t> sex  ,contents(mean </a:t>
            </a:r>
            <a:r>
              <a:rPr lang="en-US" altLang="zh-CN" sz="2000" b="1" dirty="0" err="1">
                <a:solidFill>
                  <a:srgbClr val="FF0000"/>
                </a:solidFill>
                <a:latin typeface="Times New Roman" panose="02020603050405020304" pitchFamily="18" charset="0"/>
                <a:cs typeface="Times New Roman" panose="02020603050405020304" pitchFamily="18" charset="0"/>
              </a:rPr>
              <a:t>te</a:t>
            </a:r>
            <a:r>
              <a:rPr lang="en-US" altLang="zh-CN" sz="2000" b="1" dirty="0">
                <a:solidFill>
                  <a:srgbClr val="FF0000"/>
                </a:solidFill>
                <a:latin typeface="Times New Roman" panose="02020603050405020304" pitchFamily="18" charset="0"/>
                <a:cs typeface="Times New Roman" panose="02020603050405020304" pitchFamily="18" charset="0"/>
              </a:rPr>
              <a:t>) format(%4.2f)</a:t>
            </a:r>
          </a:p>
        </p:txBody>
      </p:sp>
      <p:pic>
        <p:nvPicPr>
          <p:cNvPr id="2" name="图片 1"/>
          <p:cNvPicPr>
            <a:picLocks noChangeAspect="1"/>
          </p:cNvPicPr>
          <p:nvPr/>
        </p:nvPicPr>
        <p:blipFill>
          <a:blip r:embed="rId2"/>
          <a:stretch>
            <a:fillRect/>
          </a:stretch>
        </p:blipFill>
        <p:spPr>
          <a:xfrm>
            <a:off x="106878" y="2427035"/>
            <a:ext cx="9145868" cy="44309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92041"/>
            <a:ext cx="9144000" cy="646331"/>
          </a:xfrm>
          <a:prstGeom prst="rect">
            <a:avLst/>
          </a:prstGeom>
        </p:spPr>
        <p:txBody>
          <a:bodyPr wrap="square">
            <a:spAutoFit/>
          </a:bodyPr>
          <a:lstStyle/>
          <a:p>
            <a:pPr algn="ctr"/>
            <a:r>
              <a:rPr lang="en-US" altLang="zh-CN" sz="3600" dirty="0">
                <a:latin typeface="微软雅黑" panose="020B0503020204020204" pitchFamily="34" charset="-122"/>
                <a:ea typeface="微软雅黑" panose="020B0503020204020204" pitchFamily="34" charset="-122"/>
              </a:rPr>
              <a:t>ERM</a:t>
            </a:r>
            <a:r>
              <a:rPr lang="zh-CN" altLang="en-US" sz="3600" dirty="0">
                <a:latin typeface="微软雅黑" panose="020B0503020204020204" pitchFamily="34" charset="-122"/>
                <a:ea typeface="微软雅黑" panose="020B0503020204020204" pitchFamily="34" charset="-122"/>
              </a:rPr>
              <a:t>并非万能</a:t>
            </a:r>
          </a:p>
        </p:txBody>
      </p:sp>
      <p:sp>
        <p:nvSpPr>
          <p:cNvPr id="4" name="文本框 1"/>
          <p:cNvSpPr txBox="1"/>
          <p:nvPr/>
        </p:nvSpPr>
        <p:spPr>
          <a:xfrm>
            <a:off x="1060894" y="1631298"/>
            <a:ext cx="7445829" cy="3970318"/>
          </a:xfrm>
          <a:prstGeom prst="rect">
            <a:avLst/>
          </a:prstGeom>
          <a:noFill/>
        </p:spPr>
        <p:txBody>
          <a:bodyPr wrap="square" rtlCol="0">
            <a:spAutoFit/>
          </a:bodyPr>
          <a:lstStyle/>
          <a:p>
            <a:pPr>
              <a:lnSpc>
                <a:spcPct val="150000"/>
              </a:lnSpc>
            </a:pPr>
            <a:r>
              <a:rPr lang="zh-CN" altLang="en-US" sz="2400" dirty="0">
                <a:latin typeface="宋体" panose="02010600030101010101" pitchFamily="2" charset="-122"/>
                <a:ea typeface="宋体" panose="02010600030101010101" pitchFamily="2" charset="-122"/>
                <a:cs typeface="+mj-cs"/>
              </a:rPr>
              <a:t>给定外生变量、</a:t>
            </a:r>
            <a:r>
              <a:rPr lang="en-US" altLang="zh-CN" sz="2400" dirty="0">
                <a:latin typeface="宋体" panose="02010600030101010101" pitchFamily="2" charset="-122"/>
                <a:ea typeface="宋体" panose="02010600030101010101" pitchFamily="2" charset="-122"/>
                <a:cs typeface="+mj-cs"/>
              </a:rPr>
              <a:t>ERM</a:t>
            </a:r>
            <a:r>
              <a:rPr lang="zh-CN" altLang="en-US" sz="2400" dirty="0">
                <a:latin typeface="宋体" panose="02010600030101010101" pitchFamily="2" charset="-122"/>
                <a:ea typeface="宋体" panose="02010600030101010101" pitchFamily="2" charset="-122"/>
                <a:cs typeface="+mj-cs"/>
              </a:rPr>
              <a:t>利用内生变量的多元正态分布信息做条件极大似然估计</a:t>
            </a:r>
            <a:r>
              <a:rPr lang="en-US" altLang="zh-CN" sz="2400" dirty="0">
                <a:latin typeface="宋体" panose="02010600030101010101" pitchFamily="2" charset="-122"/>
                <a:ea typeface="宋体" panose="02010600030101010101" pitchFamily="2" charset="-122"/>
                <a:cs typeface="+mj-cs"/>
              </a:rPr>
              <a:t>CMLE</a:t>
            </a:r>
            <a:r>
              <a:rPr lang="zh-CN" altLang="en-US" sz="2400" dirty="0">
                <a:latin typeface="宋体" panose="02010600030101010101" pitchFamily="2" charset="-122"/>
                <a:ea typeface="宋体" panose="02010600030101010101" pitchFamily="2" charset="-122"/>
                <a:cs typeface="+mj-cs"/>
              </a:rPr>
              <a:t>，是最有效的估计方法。</a:t>
            </a:r>
            <a:endParaRPr lang="en-US" altLang="zh-CN" sz="2400" dirty="0">
              <a:latin typeface="宋体" panose="02010600030101010101" pitchFamily="2" charset="-122"/>
              <a:ea typeface="宋体" panose="02010600030101010101" pitchFamily="2" charset="-122"/>
              <a:cs typeface="+mj-cs"/>
            </a:endParaRPr>
          </a:p>
          <a:p>
            <a:pPr>
              <a:lnSpc>
                <a:spcPct val="150000"/>
              </a:lnSpc>
            </a:pPr>
            <a:endParaRPr lang="en-US" altLang="zh-CN" sz="2400" dirty="0">
              <a:latin typeface="宋体" panose="02010600030101010101" pitchFamily="2" charset="-122"/>
              <a:ea typeface="宋体" panose="02010600030101010101" pitchFamily="2" charset="-122"/>
              <a:cs typeface="+mj-cs"/>
            </a:endParaRPr>
          </a:p>
          <a:p>
            <a:pPr>
              <a:lnSpc>
                <a:spcPct val="150000"/>
              </a:lnSpc>
            </a:pPr>
            <a:r>
              <a:rPr lang="zh-CN" altLang="en-US" sz="2400" dirty="0">
                <a:latin typeface="宋体" panose="02010600030101010101" pitchFamily="2" charset="-122"/>
                <a:ea typeface="宋体" panose="02010600030101010101" pitchFamily="2" charset="-122"/>
                <a:cs typeface="+mj-cs"/>
              </a:rPr>
              <a:t>但有效性常是以非稳健性为代价，如果</a:t>
            </a:r>
            <a:r>
              <a:rPr lang="zh-CN" altLang="en-US" sz="2400" dirty="0">
                <a:latin typeface="宋体" panose="02010600030101010101" pitchFamily="2" charset="-122"/>
                <a:cs typeface="+mj-cs"/>
              </a:rPr>
              <a:t>分布设定错误</a:t>
            </a:r>
            <a:r>
              <a:rPr lang="zh-CN" altLang="en-US" sz="2400" dirty="0">
                <a:latin typeface="宋体" panose="02010600030101010101" pitchFamily="2" charset="-122"/>
                <a:ea typeface="宋体" panose="02010600030101010101" pitchFamily="2" charset="-122"/>
                <a:cs typeface="+mj-cs"/>
              </a:rPr>
              <a:t>，那么一般来说估计量是非一致的。例如若误差不服从多元正态分布，</a:t>
            </a:r>
            <a:r>
              <a:rPr lang="en-US" altLang="zh-CN" sz="2400" dirty="0">
                <a:latin typeface="宋体" panose="02010600030101010101" pitchFamily="2" charset="-122"/>
                <a:ea typeface="宋体" panose="02010600030101010101" pitchFamily="2" charset="-122"/>
                <a:cs typeface="+mj-cs"/>
              </a:rPr>
              <a:t>ERM</a:t>
            </a:r>
            <a:r>
              <a:rPr lang="zh-CN" altLang="en-US" sz="2400" dirty="0">
                <a:latin typeface="宋体" panose="02010600030101010101" pitchFamily="2" charset="-122"/>
                <a:ea typeface="宋体" panose="02010600030101010101" pitchFamily="2" charset="-122"/>
                <a:cs typeface="+mj-cs"/>
              </a:rPr>
              <a:t>将导致全部参数的非一致估计。</a:t>
            </a:r>
            <a:endParaRPr lang="en-US" altLang="zh-CN" sz="2400" dirty="0">
              <a:latin typeface="宋体" panose="02010600030101010101" pitchFamily="2" charset="-122"/>
              <a:ea typeface="宋体" panose="02010600030101010101" pitchFamily="2" charset="-122"/>
              <a:cs typeface="+mj-cs"/>
            </a:endParaRPr>
          </a:p>
          <a:p>
            <a:pPr>
              <a:lnSpc>
                <a:spcPct val="150000"/>
              </a:lnSpc>
            </a:pPr>
            <a:endParaRPr lang="en-US" altLang="zh-CN" sz="2400" dirty="0">
              <a:latin typeface="宋体" panose="02010600030101010101" pitchFamily="2" charset="-122"/>
              <a:ea typeface="宋体" panose="02010600030101010101" pitchFamily="2"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92041"/>
            <a:ext cx="9144000" cy="646331"/>
          </a:xfrm>
          <a:prstGeom prst="rect">
            <a:avLst/>
          </a:prstGeom>
        </p:spPr>
        <p:txBody>
          <a:bodyPr wrap="square">
            <a:spAutoFit/>
          </a:bodyPr>
          <a:lstStyle/>
          <a:p>
            <a:pPr algn="ctr"/>
            <a:r>
              <a:rPr lang="zh-CN" altLang="en-US" sz="3600" dirty="0">
                <a:latin typeface="微软雅黑" panose="020B0503020204020204" pitchFamily="34" charset="-122"/>
                <a:ea typeface="微软雅黑" panose="020B0503020204020204" pitchFamily="34" charset="-122"/>
              </a:rPr>
              <a:t>第十部分要点小结</a:t>
            </a:r>
          </a:p>
        </p:txBody>
      </p:sp>
      <p:sp>
        <p:nvSpPr>
          <p:cNvPr id="12" name="文本框 1"/>
          <p:cNvSpPr txBox="1"/>
          <p:nvPr/>
        </p:nvSpPr>
        <p:spPr>
          <a:xfrm>
            <a:off x="642667" y="1529281"/>
            <a:ext cx="8121770" cy="4271234"/>
          </a:xfrm>
          <a:prstGeom prst="rect">
            <a:avLst/>
          </a:prstGeom>
          <a:noFill/>
        </p:spPr>
        <p:txBody>
          <a:bodyPr wrap="square" rtlCol="0">
            <a:spAutoFit/>
          </a:bodyPr>
          <a:lstStyle/>
          <a:p>
            <a:pPr marL="457200" indent="-457200">
              <a:lnSpc>
                <a:spcPct val="200000"/>
              </a:lnSpc>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cs typeface="+mj-cs"/>
              </a:rPr>
              <a:t>当内生变量、内生处理和内生样本选择单独或组合出现时，若数据生成机制清楚，即主方程、各潜结果方程、样本选择方程能被识别（存在相应外生变量），并且误差服从多元正态分布，</a:t>
            </a:r>
            <a:r>
              <a:rPr lang="en-US" altLang="zh-CN" sz="2800" dirty="0">
                <a:latin typeface="微软雅黑" panose="020B0503020204020204" pitchFamily="34" charset="-122"/>
                <a:ea typeface="微软雅黑" panose="020B0503020204020204" pitchFamily="34" charset="-122"/>
                <a:cs typeface="+mj-cs"/>
              </a:rPr>
              <a:t>ERM</a:t>
            </a:r>
            <a:r>
              <a:rPr lang="zh-CN" altLang="en-US" sz="2800" dirty="0">
                <a:latin typeface="微软雅黑" panose="020B0503020204020204" pitchFamily="34" charset="-122"/>
                <a:ea typeface="微软雅黑" panose="020B0503020204020204" pitchFamily="34" charset="-122"/>
                <a:cs typeface="+mj-cs"/>
              </a:rPr>
              <a:t>估计量是一致、有效估计量。</a:t>
            </a:r>
            <a:endParaRPr lang="en-US" altLang="zh-CN" sz="2800" dirty="0">
              <a:latin typeface="微软雅黑" panose="020B0503020204020204" pitchFamily="34" charset="-122"/>
              <a:ea typeface="微软雅黑" panose="020B0503020204020204" pitchFamily="34"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3990" y="1255194"/>
            <a:ext cx="8549088" cy="1503617"/>
          </a:xfrm>
          <a:prstGeom prst="rect">
            <a:avLst/>
          </a:prstGeom>
          <a:noFill/>
        </p:spPr>
        <p:txBody>
          <a:bodyPr wrap="square" rtlCol="0">
            <a:spAutoFit/>
          </a:bodyPr>
          <a:lstStyle>
            <a:defPPr>
              <a:defRPr lang="zh-CN"/>
            </a:defPPr>
            <a:lvl1pPr algn="ctr">
              <a:lnSpc>
                <a:spcPct val="200000"/>
              </a:lnSpc>
              <a:defRPr sz="6000">
                <a:solidFill>
                  <a:srgbClr val="C00000"/>
                </a:solidFill>
                <a:latin typeface="微软雅黑" panose="020B0503020204020204" pitchFamily="34" charset="-122"/>
                <a:ea typeface="微软雅黑" panose="020B0503020204020204" pitchFamily="34" charset="-122"/>
                <a:cs typeface="+mj-cs"/>
              </a:defRPr>
            </a:lvl1pPr>
          </a:lstStyle>
          <a:p>
            <a:r>
              <a:rPr lang="zh-CN" altLang="en-US" sz="5400" dirty="0"/>
              <a:t>十一、方差问题</a:t>
            </a:r>
          </a:p>
        </p:txBody>
      </p:sp>
      <p:sp>
        <p:nvSpPr>
          <p:cNvPr id="3" name="页脚占位符 2"/>
          <p:cNvSpPr>
            <a:spLocks noGrp="1"/>
          </p:cNvSpPr>
          <p:nvPr>
            <p:ph type="ftr" sz="quarter" idx="11"/>
          </p:nvPr>
        </p:nvSpPr>
        <p:spPr/>
        <p:txBody>
          <a:bodyPr/>
          <a:lstStyle/>
          <a:p>
            <a:r>
              <a:rPr lang="zh-CN" altLang="en-US"/>
              <a:t>中国人民大学，陈传波</a:t>
            </a:r>
            <a:endParaRPr lang="zh-CN" altLang="en-US" dirty="0"/>
          </a:p>
        </p:txBody>
      </p:sp>
      <p:sp>
        <p:nvSpPr>
          <p:cNvPr id="4" name="日期占位符 3"/>
          <p:cNvSpPr>
            <a:spLocks noGrp="1"/>
          </p:cNvSpPr>
          <p:nvPr>
            <p:ph type="dt" sz="half" idx="10"/>
          </p:nvPr>
        </p:nvSpPr>
        <p:spPr/>
        <p:txBody>
          <a:bodyPr/>
          <a:lstStyle/>
          <a:p>
            <a:fld id="{399B345C-EB81-4514-B3BE-2AC6C2AF1F24}" type="datetime1">
              <a:rPr lang="zh-CN" altLang="en-US" smtClean="0"/>
              <a:t>2021/3/2</a:t>
            </a:fld>
            <a:endParaRPr lang="zh-CN" altLang="en-US"/>
          </a:p>
        </p:txBody>
      </p:sp>
      <p:sp>
        <p:nvSpPr>
          <p:cNvPr id="5" name="灯片编号占位符 4"/>
          <p:cNvSpPr>
            <a:spLocks noGrp="1"/>
          </p:cNvSpPr>
          <p:nvPr>
            <p:ph type="sldNum" sz="quarter" idx="12"/>
          </p:nvPr>
        </p:nvSpPr>
        <p:spPr/>
        <p:txBody>
          <a:bodyPr/>
          <a:lstStyle/>
          <a:p>
            <a:fld id="{830A7F27-03B8-4061-A296-0403CCA889D8}" type="slidenum">
              <a:rPr lang="zh-CN" altLang="en-US" smtClean="0"/>
              <a:t>209</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188E5CE-F230-4BD1-940F-85FCBCA58052}" type="datetime1">
              <a:rPr lang="zh-CN" altLang="en-US" smtClean="0"/>
              <a:t>2021/3/2</a:t>
            </a:fld>
            <a:endParaRPr lang="zh-CN" altLang="en-US"/>
          </a:p>
        </p:txBody>
      </p:sp>
      <p:sp>
        <p:nvSpPr>
          <p:cNvPr id="3" name="页脚占位符 2"/>
          <p:cNvSpPr>
            <a:spLocks noGrp="1"/>
          </p:cNvSpPr>
          <p:nvPr>
            <p:ph type="ftr" sz="quarter" idx="11"/>
          </p:nvPr>
        </p:nvSpPr>
        <p:spPr/>
        <p:txBody>
          <a:bodyPr/>
          <a:lstStyle/>
          <a:p>
            <a:r>
              <a:rPr lang="zh-CN" altLang="en-US"/>
              <a:t>中国人民大学，陈传波</a:t>
            </a:r>
          </a:p>
        </p:txBody>
      </p:sp>
      <p:sp>
        <p:nvSpPr>
          <p:cNvPr id="4" name="矩形 3"/>
          <p:cNvSpPr/>
          <p:nvPr/>
        </p:nvSpPr>
        <p:spPr>
          <a:xfrm>
            <a:off x="276044" y="84574"/>
            <a:ext cx="8307239" cy="646331"/>
          </a:xfrm>
          <a:prstGeom prst="rect">
            <a:avLst/>
          </a:prstGeom>
        </p:spPr>
        <p:txBody>
          <a:bodyPr wrap="square">
            <a:spAutoFit/>
          </a:bodyPr>
          <a:lstStyle/>
          <a:p>
            <a:pPr algn="ctr"/>
            <a:r>
              <a:rPr lang="zh-CN" altLang="en-US" sz="3600" dirty="0">
                <a:latin typeface="微软雅黑" panose="020B0503020204020204" pitchFamily="34" charset="-122"/>
                <a:ea typeface="微软雅黑" panose="020B0503020204020204" pitchFamily="34" charset="-122"/>
              </a:rPr>
              <a:t>正态分布、卡方分布、</a:t>
            </a:r>
            <a:r>
              <a:rPr lang="en-US" altLang="zh-CN" sz="3600" dirty="0">
                <a:latin typeface="微软雅黑" panose="020B0503020204020204" pitchFamily="34" charset="-122"/>
                <a:ea typeface="微软雅黑" panose="020B0503020204020204" pitchFamily="34" charset="-122"/>
              </a:rPr>
              <a:t>t</a:t>
            </a:r>
            <a:r>
              <a:rPr lang="zh-CN" altLang="en-US" sz="3600" dirty="0">
                <a:latin typeface="微软雅黑" panose="020B0503020204020204" pitchFamily="34" charset="-122"/>
                <a:ea typeface="微软雅黑" panose="020B0503020204020204" pitchFamily="34" charset="-122"/>
              </a:rPr>
              <a:t>分布与</a:t>
            </a:r>
            <a:r>
              <a:rPr lang="en-US" altLang="zh-CN" sz="3600" dirty="0">
                <a:latin typeface="微软雅黑" panose="020B0503020204020204" pitchFamily="34" charset="-122"/>
                <a:ea typeface="微软雅黑" panose="020B0503020204020204" pitchFamily="34" charset="-122"/>
              </a:rPr>
              <a:t>F</a:t>
            </a:r>
            <a:r>
              <a:rPr lang="zh-CN" altLang="en-US" sz="3600" dirty="0">
                <a:latin typeface="微软雅黑" panose="020B0503020204020204" pitchFamily="34" charset="-122"/>
                <a:ea typeface="微软雅黑" panose="020B0503020204020204" pitchFamily="34" charset="-122"/>
              </a:rPr>
              <a:t>分布</a:t>
            </a:r>
          </a:p>
        </p:txBody>
      </p:sp>
      <mc:AlternateContent xmlns:mc="http://schemas.openxmlformats.org/markup-compatibility/2006" xmlns:a14="http://schemas.microsoft.com/office/drawing/2010/main">
        <mc:Choice Requires="a14">
          <p:sp>
            <p:nvSpPr>
              <p:cNvPr id="5" name="文本框 1"/>
              <p:cNvSpPr txBox="1"/>
              <p:nvPr/>
            </p:nvSpPr>
            <p:spPr>
              <a:xfrm>
                <a:off x="2609488" y="834014"/>
                <a:ext cx="6206708" cy="6320513"/>
              </a:xfrm>
              <a:prstGeom prst="rect">
                <a:avLst/>
              </a:prstGeom>
              <a:solidFill>
                <a:schemeClr val="bg1"/>
              </a:solidFill>
            </p:spPr>
            <p:txBody>
              <a:bodyPr wrap="square" rtlCol="0">
                <a:spAutoFit/>
              </a:bodyPr>
              <a:lstStyle/>
              <a:p>
                <a:pPr>
                  <a:lnSpc>
                    <a:spcPct val="150000"/>
                  </a:lnSpc>
                </a:pPr>
                <a14:m>
                  <m:oMathPara xmlns:m="http://schemas.openxmlformats.org/officeDocument/2006/math">
                    <m:oMathParaPr>
                      <m:jc m:val="left"/>
                    </m:oMathParaPr>
                    <m:oMath xmlns:m="http://schemas.openxmlformats.org/officeDocument/2006/math">
                      <m:r>
                        <a:rPr lang="en-US" altLang="zh-CN" sz="1600" b="0" i="1" smtClean="0">
                          <a:solidFill>
                            <a:srgbClr val="0070C0"/>
                          </a:solidFill>
                          <a:latin typeface="Cambria Math" panose="02040503050406030204" pitchFamily="18" charset="0"/>
                          <a:ea typeface="微软雅黑" panose="020B0503020204020204" pitchFamily="34" charset="-122"/>
                          <a:cs typeface="+mj-cs"/>
                        </a:rPr>
                        <m:t>𝑁𝑜𝑟𝑚𝑎𝑙</m:t>
                      </m:r>
                      <m:d>
                        <m:dPr>
                          <m:ctrlPr>
                            <a:rPr lang="en-US" altLang="zh-CN" sz="1600" b="0" i="1" smtClean="0">
                              <a:solidFill>
                                <a:srgbClr val="0070C0"/>
                              </a:solidFill>
                              <a:latin typeface="Cambria Math" panose="02040503050406030204" pitchFamily="18" charset="0"/>
                              <a:ea typeface="微软雅黑" panose="020B0503020204020204" pitchFamily="34" charset="-122"/>
                              <a:cs typeface="+mj-cs"/>
                            </a:rPr>
                          </m:ctrlPr>
                        </m:dPr>
                        <m:e>
                          <m:r>
                            <a:rPr lang="en-US" altLang="zh-CN" sz="1600" b="0" i="1" smtClean="0">
                              <a:solidFill>
                                <a:srgbClr val="0070C0"/>
                              </a:solidFill>
                              <a:latin typeface="Cambria Math" panose="02040503050406030204" pitchFamily="18" charset="0"/>
                              <a:ea typeface="微软雅黑" panose="020B0503020204020204" pitchFamily="34" charset="-122"/>
                              <a:cs typeface="+mj-cs"/>
                            </a:rPr>
                            <m:t>𝑦</m:t>
                          </m:r>
                          <m:r>
                            <a:rPr lang="en-US" altLang="zh-CN" sz="1600" b="0" i="1" smtClean="0">
                              <a:solidFill>
                                <a:srgbClr val="0070C0"/>
                              </a:solidFill>
                              <a:latin typeface="Cambria Math" panose="02040503050406030204" pitchFamily="18" charset="0"/>
                              <a:ea typeface="微软雅黑" panose="020B0503020204020204" pitchFamily="34" charset="-122"/>
                              <a:cs typeface="+mj-cs"/>
                            </a:rPr>
                            <m:t>;</m:t>
                          </m:r>
                          <m:r>
                            <a:rPr lang="en-US" altLang="zh-CN" sz="1600" b="0" i="1" smtClean="0">
                              <a:solidFill>
                                <a:srgbClr val="0070C0"/>
                              </a:solidFill>
                              <a:latin typeface="Cambria Math" panose="02040503050406030204" pitchFamily="18" charset="0"/>
                              <a:ea typeface="微软雅黑" panose="020B0503020204020204" pitchFamily="34" charset="-122"/>
                              <a:cs typeface="+mj-cs"/>
                            </a:rPr>
                            <m:t>𝜇</m:t>
                          </m:r>
                          <m:r>
                            <a:rPr lang="en-US" altLang="zh-CN" sz="1600" b="0" i="1" smtClean="0">
                              <a:solidFill>
                                <a:srgbClr val="0070C0"/>
                              </a:solidFill>
                              <a:latin typeface="Cambria Math" panose="02040503050406030204" pitchFamily="18" charset="0"/>
                              <a:ea typeface="微软雅黑" panose="020B0503020204020204" pitchFamily="34" charset="-122"/>
                              <a:cs typeface="+mj-cs"/>
                            </a:rPr>
                            <m:t>,</m:t>
                          </m:r>
                          <m:r>
                            <a:rPr lang="en-US" altLang="zh-CN" sz="1600" b="0" i="1" smtClean="0">
                              <a:solidFill>
                                <a:srgbClr val="0070C0"/>
                              </a:solidFill>
                              <a:latin typeface="Cambria Math" panose="02040503050406030204" pitchFamily="18" charset="0"/>
                              <a:ea typeface="微软雅黑" panose="020B0503020204020204" pitchFamily="34" charset="-122"/>
                              <a:cs typeface="+mj-cs"/>
                            </a:rPr>
                            <m:t>𝜎</m:t>
                          </m:r>
                        </m:e>
                      </m:d>
                      <m:r>
                        <a:rPr lang="en-US" altLang="zh-CN" sz="1600" b="0" i="1" smtClean="0">
                          <a:solidFill>
                            <a:srgbClr val="0070C0"/>
                          </a:solidFill>
                          <a:latin typeface="Cambria Math" panose="02040503050406030204" pitchFamily="18" charset="0"/>
                          <a:ea typeface="微软雅黑" panose="020B0503020204020204" pitchFamily="34" charset="-122"/>
                          <a:cs typeface="+mj-cs"/>
                        </a:rPr>
                        <m:t>=</m:t>
                      </m:r>
                      <m:f>
                        <m:fPr>
                          <m:ctrlPr>
                            <a:rPr lang="en-US" altLang="zh-CN" sz="1600" b="0" i="1" smtClean="0">
                              <a:solidFill>
                                <a:srgbClr val="0070C0"/>
                              </a:solidFill>
                              <a:latin typeface="Cambria Math" panose="02040503050406030204" pitchFamily="18" charset="0"/>
                              <a:ea typeface="微软雅黑" panose="020B0503020204020204" pitchFamily="34" charset="-122"/>
                              <a:cs typeface="+mj-cs"/>
                            </a:rPr>
                          </m:ctrlPr>
                        </m:fPr>
                        <m:num>
                          <m:r>
                            <a:rPr lang="en-US" altLang="zh-CN" sz="1600" b="0" i="1" smtClean="0">
                              <a:solidFill>
                                <a:srgbClr val="0070C0"/>
                              </a:solidFill>
                              <a:latin typeface="Cambria Math" panose="02040503050406030204" pitchFamily="18" charset="0"/>
                              <a:ea typeface="微软雅黑" panose="020B0503020204020204" pitchFamily="34" charset="-122"/>
                              <a:cs typeface="+mj-cs"/>
                            </a:rPr>
                            <m:t>1</m:t>
                          </m:r>
                        </m:num>
                        <m:den>
                          <m:rad>
                            <m:radPr>
                              <m:degHide m:val="on"/>
                              <m:ctrlPr>
                                <a:rPr lang="en-US" altLang="zh-CN" sz="1600" b="0" i="1" smtClean="0">
                                  <a:solidFill>
                                    <a:srgbClr val="0070C0"/>
                                  </a:solidFill>
                                  <a:latin typeface="Cambria Math" panose="02040503050406030204" pitchFamily="18" charset="0"/>
                                  <a:ea typeface="微软雅黑" panose="020B0503020204020204" pitchFamily="34" charset="-122"/>
                                  <a:cs typeface="+mj-cs"/>
                                </a:rPr>
                              </m:ctrlPr>
                            </m:radPr>
                            <m:deg/>
                            <m:e>
                              <m:r>
                                <a:rPr lang="en-US" altLang="zh-CN" sz="1600" b="0" i="1" smtClean="0">
                                  <a:solidFill>
                                    <a:srgbClr val="0070C0"/>
                                  </a:solidFill>
                                  <a:latin typeface="Cambria Math" panose="02040503050406030204" pitchFamily="18" charset="0"/>
                                  <a:ea typeface="微软雅黑" panose="020B0503020204020204" pitchFamily="34" charset="-122"/>
                                  <a:cs typeface="+mj-cs"/>
                                </a:rPr>
                                <m:t>2</m:t>
                              </m:r>
                              <m:r>
                                <a:rPr lang="en-US" altLang="zh-CN" sz="1600" b="0" i="1" smtClean="0">
                                  <a:solidFill>
                                    <a:srgbClr val="0070C0"/>
                                  </a:solidFill>
                                  <a:latin typeface="Cambria Math" panose="02040503050406030204" pitchFamily="18" charset="0"/>
                                  <a:ea typeface="微软雅黑" panose="020B0503020204020204" pitchFamily="34" charset="-122"/>
                                  <a:cs typeface="+mj-cs"/>
                                </a:rPr>
                                <m:t>𝜋</m:t>
                              </m:r>
                            </m:e>
                          </m:rad>
                          <m:r>
                            <a:rPr lang="en-US" altLang="zh-CN" sz="1600" b="0" i="1" smtClean="0">
                              <a:solidFill>
                                <a:srgbClr val="0070C0"/>
                              </a:solidFill>
                              <a:latin typeface="Cambria Math" panose="02040503050406030204" pitchFamily="18" charset="0"/>
                              <a:ea typeface="微软雅黑" panose="020B0503020204020204" pitchFamily="34" charset="-122"/>
                              <a:cs typeface="+mj-cs"/>
                            </a:rPr>
                            <m:t>𝜎</m:t>
                          </m:r>
                        </m:den>
                      </m:f>
                      <m:sSup>
                        <m:sSupPr>
                          <m:ctrlPr>
                            <a:rPr lang="en-US" altLang="zh-CN" sz="1600" b="0" i="1" smtClean="0">
                              <a:solidFill>
                                <a:srgbClr val="0070C0"/>
                              </a:solidFill>
                              <a:latin typeface="Cambria Math" panose="02040503050406030204" pitchFamily="18" charset="0"/>
                              <a:ea typeface="微软雅黑" panose="020B0503020204020204" pitchFamily="34" charset="-122"/>
                              <a:cs typeface="+mj-cs"/>
                            </a:rPr>
                          </m:ctrlPr>
                        </m:sSupPr>
                        <m:e>
                          <m:r>
                            <a:rPr lang="en-US" altLang="zh-CN" sz="1600" b="0" i="1" smtClean="0">
                              <a:solidFill>
                                <a:srgbClr val="0070C0"/>
                              </a:solidFill>
                              <a:latin typeface="Cambria Math" panose="02040503050406030204" pitchFamily="18" charset="0"/>
                              <a:ea typeface="微软雅黑" panose="020B0503020204020204" pitchFamily="34" charset="-122"/>
                              <a:cs typeface="+mj-cs"/>
                            </a:rPr>
                            <m:t>𝑒</m:t>
                          </m:r>
                        </m:e>
                        <m:sup>
                          <m:r>
                            <a:rPr lang="en-US" altLang="zh-CN" sz="1600" b="0" i="1" smtClean="0">
                              <a:solidFill>
                                <a:srgbClr val="0070C0"/>
                              </a:solidFill>
                              <a:latin typeface="Cambria Math" panose="02040503050406030204" pitchFamily="18" charset="0"/>
                              <a:ea typeface="微软雅黑" panose="020B0503020204020204" pitchFamily="34" charset="-122"/>
                              <a:cs typeface="+mj-cs"/>
                            </a:rPr>
                            <m:t>−</m:t>
                          </m:r>
                          <m:f>
                            <m:fPr>
                              <m:ctrlPr>
                                <a:rPr lang="en-US" altLang="zh-CN" sz="1600" b="0" i="1" smtClean="0">
                                  <a:solidFill>
                                    <a:srgbClr val="0070C0"/>
                                  </a:solidFill>
                                  <a:latin typeface="Cambria Math" panose="02040503050406030204" pitchFamily="18" charset="0"/>
                                  <a:ea typeface="微软雅黑" panose="020B0503020204020204" pitchFamily="34" charset="-122"/>
                                  <a:cs typeface="+mj-cs"/>
                                </a:rPr>
                              </m:ctrlPr>
                            </m:fPr>
                            <m:num>
                              <m:sSup>
                                <m:sSupPr>
                                  <m:ctrlPr>
                                    <a:rPr lang="en-US" altLang="zh-CN" sz="1600" b="0" i="1" smtClean="0">
                                      <a:solidFill>
                                        <a:srgbClr val="0070C0"/>
                                      </a:solidFill>
                                      <a:latin typeface="Cambria Math" panose="02040503050406030204" pitchFamily="18" charset="0"/>
                                      <a:ea typeface="微软雅黑" panose="020B0503020204020204" pitchFamily="34" charset="-122"/>
                                      <a:cs typeface="+mj-cs"/>
                                    </a:rPr>
                                  </m:ctrlPr>
                                </m:sSupPr>
                                <m:e>
                                  <m:d>
                                    <m:dPr>
                                      <m:ctrlPr>
                                        <a:rPr lang="en-US" altLang="zh-CN" sz="1600" b="0" i="1" smtClean="0">
                                          <a:solidFill>
                                            <a:srgbClr val="0070C0"/>
                                          </a:solidFill>
                                          <a:latin typeface="Cambria Math" panose="02040503050406030204" pitchFamily="18" charset="0"/>
                                          <a:ea typeface="微软雅黑" panose="020B0503020204020204" pitchFamily="34" charset="-122"/>
                                          <a:cs typeface="+mj-cs"/>
                                        </a:rPr>
                                      </m:ctrlPr>
                                    </m:dPr>
                                    <m:e>
                                      <m:r>
                                        <a:rPr lang="en-US" altLang="zh-CN" sz="1600" b="0" i="1" smtClean="0">
                                          <a:solidFill>
                                            <a:srgbClr val="0070C0"/>
                                          </a:solidFill>
                                          <a:latin typeface="Cambria Math" panose="02040503050406030204" pitchFamily="18" charset="0"/>
                                          <a:ea typeface="微软雅黑" panose="020B0503020204020204" pitchFamily="34" charset="-122"/>
                                          <a:cs typeface="+mj-cs"/>
                                        </a:rPr>
                                        <m:t>𝑦</m:t>
                                      </m:r>
                                      <m:r>
                                        <a:rPr lang="en-US" altLang="zh-CN" sz="1600" b="0" i="1" smtClean="0">
                                          <a:solidFill>
                                            <a:srgbClr val="0070C0"/>
                                          </a:solidFill>
                                          <a:latin typeface="Cambria Math" panose="02040503050406030204" pitchFamily="18" charset="0"/>
                                          <a:ea typeface="微软雅黑" panose="020B0503020204020204" pitchFamily="34" charset="-122"/>
                                          <a:cs typeface="+mj-cs"/>
                                        </a:rPr>
                                        <m:t>−</m:t>
                                      </m:r>
                                      <m:r>
                                        <a:rPr lang="en-US" altLang="zh-CN" sz="1600" b="0" i="1" smtClean="0">
                                          <a:solidFill>
                                            <a:srgbClr val="0070C0"/>
                                          </a:solidFill>
                                          <a:latin typeface="Cambria Math" panose="02040503050406030204" pitchFamily="18" charset="0"/>
                                          <a:ea typeface="微软雅黑" panose="020B0503020204020204" pitchFamily="34" charset="-122"/>
                                          <a:cs typeface="+mj-cs"/>
                                        </a:rPr>
                                        <m:t>𝜇</m:t>
                                      </m:r>
                                    </m:e>
                                  </m:d>
                                </m:e>
                                <m:sup>
                                  <m:r>
                                    <a:rPr lang="en-US" altLang="zh-CN" sz="1600" b="0" i="1" smtClean="0">
                                      <a:solidFill>
                                        <a:srgbClr val="0070C0"/>
                                      </a:solidFill>
                                      <a:latin typeface="Cambria Math" panose="02040503050406030204" pitchFamily="18" charset="0"/>
                                      <a:ea typeface="微软雅黑" panose="020B0503020204020204" pitchFamily="34" charset="-122"/>
                                      <a:cs typeface="+mj-cs"/>
                                    </a:rPr>
                                    <m:t>2</m:t>
                                  </m:r>
                                </m:sup>
                              </m:sSup>
                            </m:num>
                            <m:den>
                              <m:r>
                                <a:rPr lang="en-US" altLang="zh-CN" sz="1600" b="0" i="1" smtClean="0">
                                  <a:solidFill>
                                    <a:srgbClr val="0070C0"/>
                                  </a:solidFill>
                                  <a:latin typeface="Cambria Math" panose="02040503050406030204" pitchFamily="18" charset="0"/>
                                  <a:ea typeface="微软雅黑" panose="020B0503020204020204" pitchFamily="34" charset="-122"/>
                                  <a:cs typeface="+mj-cs"/>
                                </a:rPr>
                                <m:t>2</m:t>
                              </m:r>
                              <m:sSup>
                                <m:sSupPr>
                                  <m:ctrlPr>
                                    <a:rPr lang="en-US" altLang="zh-CN" sz="1600" b="0" i="1" smtClean="0">
                                      <a:solidFill>
                                        <a:srgbClr val="0070C0"/>
                                      </a:solidFill>
                                      <a:latin typeface="Cambria Math" panose="02040503050406030204" pitchFamily="18" charset="0"/>
                                      <a:ea typeface="微软雅黑" panose="020B0503020204020204" pitchFamily="34" charset="-122"/>
                                      <a:cs typeface="+mj-cs"/>
                                    </a:rPr>
                                  </m:ctrlPr>
                                </m:sSupPr>
                                <m:e>
                                  <m:r>
                                    <a:rPr lang="en-US" altLang="zh-CN" sz="1600" b="0" i="1" smtClean="0">
                                      <a:solidFill>
                                        <a:srgbClr val="0070C0"/>
                                      </a:solidFill>
                                      <a:latin typeface="Cambria Math" panose="02040503050406030204" pitchFamily="18" charset="0"/>
                                      <a:ea typeface="微软雅黑" panose="020B0503020204020204" pitchFamily="34" charset="-122"/>
                                      <a:cs typeface="+mj-cs"/>
                                    </a:rPr>
                                    <m:t>𝜎</m:t>
                                  </m:r>
                                </m:e>
                                <m:sup>
                                  <m:r>
                                    <a:rPr lang="en-US" altLang="zh-CN" sz="1600" b="0" i="1" smtClean="0">
                                      <a:solidFill>
                                        <a:srgbClr val="0070C0"/>
                                      </a:solidFill>
                                      <a:latin typeface="Cambria Math" panose="02040503050406030204" pitchFamily="18" charset="0"/>
                                      <a:ea typeface="微软雅黑" panose="020B0503020204020204" pitchFamily="34" charset="-122"/>
                                      <a:cs typeface="+mj-cs"/>
                                    </a:rPr>
                                    <m:t>2</m:t>
                                  </m:r>
                                </m:sup>
                              </m:sSup>
                            </m:den>
                          </m:f>
                        </m:sup>
                      </m:sSup>
                    </m:oMath>
                  </m:oMathPara>
                </a14:m>
                <a:endParaRPr lang="en-US" altLang="zh-CN" sz="1600" b="0" dirty="0">
                  <a:solidFill>
                    <a:srgbClr val="0070C0"/>
                  </a:solidFill>
                  <a:latin typeface="微软雅黑" panose="020B0503020204020204" pitchFamily="34" charset="-122"/>
                  <a:ea typeface="微软雅黑" panose="020B0503020204020204" pitchFamily="34" charset="-122"/>
                  <a:cs typeface="+mj-cs"/>
                </a:endParaRPr>
              </a:p>
              <a:p>
                <a:pPr>
                  <a:lnSpc>
                    <a:spcPct val="150000"/>
                  </a:lnSpc>
                </a:pPr>
                <a14:m>
                  <m:oMathPara xmlns:m="http://schemas.openxmlformats.org/officeDocument/2006/math">
                    <m:oMathParaPr>
                      <m:jc m:val="left"/>
                    </m:oMathParaPr>
                    <m:oMath xmlns:m="http://schemas.openxmlformats.org/officeDocument/2006/math">
                      <m:sSup>
                        <m:sSupPr>
                          <m:ctrlPr>
                            <a:rPr lang="en-US" altLang="zh-CN" sz="1600" b="0" i="1" smtClean="0">
                              <a:solidFill>
                                <a:srgbClr val="0070C0"/>
                              </a:solidFill>
                              <a:latin typeface="Cambria Math" panose="02040503050406030204" pitchFamily="18" charset="0"/>
                              <a:ea typeface="微软雅黑" panose="020B0503020204020204" pitchFamily="34" charset="-122"/>
                            </a:rPr>
                          </m:ctrlPr>
                        </m:sSupPr>
                        <m:e>
                          <m:r>
                            <a:rPr lang="en-US" altLang="zh-CN" sz="1600" i="1" smtClean="0">
                              <a:solidFill>
                                <a:srgbClr val="0070C0"/>
                              </a:solidFill>
                              <a:latin typeface="Cambria Math" panose="02040503050406030204" pitchFamily="18" charset="0"/>
                              <a:ea typeface="微软雅黑" panose="020B0503020204020204" pitchFamily="34" charset="-122"/>
                            </a:rPr>
                            <m:t>𝜒</m:t>
                          </m:r>
                        </m:e>
                        <m:sup>
                          <m:r>
                            <a:rPr lang="en-US" altLang="zh-CN" sz="1600" b="0" i="1" smtClean="0">
                              <a:solidFill>
                                <a:srgbClr val="0070C0"/>
                              </a:solidFill>
                              <a:latin typeface="Cambria Math" panose="02040503050406030204" pitchFamily="18" charset="0"/>
                              <a:ea typeface="微软雅黑" panose="020B0503020204020204" pitchFamily="34" charset="-122"/>
                            </a:rPr>
                            <m:t>2</m:t>
                          </m:r>
                        </m:sup>
                      </m:sSup>
                      <m:r>
                        <a:rPr lang="en-US" altLang="zh-CN" sz="1600" b="0" i="1" smtClean="0">
                          <a:solidFill>
                            <a:srgbClr val="0070C0"/>
                          </a:solidFill>
                          <a:latin typeface="Cambria Math" panose="02040503050406030204" pitchFamily="18" charset="0"/>
                          <a:ea typeface="微软雅黑" panose="020B0503020204020204" pitchFamily="34" charset="-122"/>
                        </a:rPr>
                        <m:t>(</m:t>
                      </m:r>
                      <m:r>
                        <a:rPr lang="en-US" altLang="zh-CN" sz="1600" b="0" i="1" smtClean="0">
                          <a:solidFill>
                            <a:srgbClr val="0070C0"/>
                          </a:solidFill>
                          <a:latin typeface="Cambria Math" panose="02040503050406030204" pitchFamily="18" charset="0"/>
                          <a:ea typeface="微软雅黑" panose="020B0503020204020204" pitchFamily="34" charset="-122"/>
                        </a:rPr>
                        <m:t>𝑦</m:t>
                      </m:r>
                      <m:r>
                        <a:rPr lang="en-US" altLang="zh-CN" sz="1600" b="0" i="1" smtClean="0">
                          <a:solidFill>
                            <a:srgbClr val="0070C0"/>
                          </a:solidFill>
                          <a:latin typeface="Cambria Math" panose="02040503050406030204" pitchFamily="18" charset="0"/>
                          <a:ea typeface="微软雅黑" panose="020B0503020204020204" pitchFamily="34" charset="-122"/>
                        </a:rPr>
                        <m:t>;</m:t>
                      </m:r>
                      <m:r>
                        <a:rPr lang="en-US" altLang="zh-CN" sz="1600" b="0" i="1" smtClean="0">
                          <a:solidFill>
                            <a:srgbClr val="0070C0"/>
                          </a:solidFill>
                          <a:latin typeface="Cambria Math" panose="02040503050406030204" pitchFamily="18" charset="0"/>
                          <a:ea typeface="微软雅黑" panose="020B0503020204020204" pitchFamily="34" charset="-122"/>
                        </a:rPr>
                        <m:t>𝑛</m:t>
                      </m:r>
                      <m:r>
                        <a:rPr lang="en-US" altLang="zh-CN" sz="1600" b="0" i="1" smtClean="0">
                          <a:solidFill>
                            <a:srgbClr val="0070C0"/>
                          </a:solidFill>
                          <a:latin typeface="Cambria Math" panose="02040503050406030204" pitchFamily="18" charset="0"/>
                          <a:ea typeface="微软雅黑" panose="020B0503020204020204" pitchFamily="34" charset="-122"/>
                        </a:rPr>
                        <m:t>)=</m:t>
                      </m:r>
                      <m:nary>
                        <m:naryPr>
                          <m:chr m:val="∑"/>
                          <m:ctrlPr>
                            <a:rPr lang="en-US" altLang="zh-CN" sz="1600" b="0" i="1" smtClean="0">
                              <a:solidFill>
                                <a:srgbClr val="0070C0"/>
                              </a:solidFill>
                              <a:latin typeface="Cambria Math" panose="02040503050406030204" pitchFamily="18" charset="0"/>
                              <a:ea typeface="微软雅黑" panose="020B0503020204020204" pitchFamily="34" charset="-122"/>
                            </a:rPr>
                          </m:ctrlPr>
                        </m:naryPr>
                        <m:sub>
                          <m:r>
                            <a:rPr lang="en-US" altLang="zh-CN" sz="1600" b="0" i="1" smtClean="0">
                              <a:solidFill>
                                <a:srgbClr val="0070C0"/>
                              </a:solidFill>
                              <a:latin typeface="Cambria Math" panose="02040503050406030204" pitchFamily="18" charset="0"/>
                              <a:ea typeface="微软雅黑" panose="020B0503020204020204" pitchFamily="34" charset="-122"/>
                            </a:rPr>
                            <m:t>𝑖</m:t>
                          </m:r>
                          <m:r>
                            <a:rPr lang="en-US" altLang="zh-CN" sz="1600" b="0" i="1" smtClean="0">
                              <a:solidFill>
                                <a:srgbClr val="0070C0"/>
                              </a:solidFill>
                              <a:latin typeface="Cambria Math" panose="02040503050406030204" pitchFamily="18" charset="0"/>
                              <a:ea typeface="微软雅黑" panose="020B0503020204020204" pitchFamily="34" charset="-122"/>
                            </a:rPr>
                            <m:t>=1</m:t>
                          </m:r>
                        </m:sub>
                        <m:sup>
                          <m:r>
                            <a:rPr lang="en-US" altLang="zh-CN" sz="1600" b="0" i="1" smtClean="0">
                              <a:solidFill>
                                <a:srgbClr val="0070C0"/>
                              </a:solidFill>
                              <a:latin typeface="Cambria Math" panose="02040503050406030204" pitchFamily="18" charset="0"/>
                              <a:ea typeface="微软雅黑" panose="020B0503020204020204" pitchFamily="34" charset="-122"/>
                            </a:rPr>
                            <m:t>𝑛</m:t>
                          </m:r>
                        </m:sup>
                        <m:e>
                          <m:sSubSup>
                            <m:sSubSupPr>
                              <m:ctrlPr>
                                <a:rPr lang="en-US" altLang="zh-CN" sz="1600" b="0" i="1" smtClean="0">
                                  <a:solidFill>
                                    <a:srgbClr val="0070C0"/>
                                  </a:solidFill>
                                  <a:latin typeface="Cambria Math" panose="02040503050406030204" pitchFamily="18" charset="0"/>
                                  <a:ea typeface="微软雅黑" panose="020B0503020204020204" pitchFamily="34" charset="-122"/>
                                </a:rPr>
                              </m:ctrlPr>
                            </m:sSubSupPr>
                            <m:e>
                              <m:r>
                                <a:rPr lang="en-US" altLang="zh-CN" sz="1600" b="0" i="1" smtClean="0">
                                  <a:solidFill>
                                    <a:srgbClr val="0070C0"/>
                                  </a:solidFill>
                                  <a:latin typeface="Cambria Math" panose="02040503050406030204" pitchFamily="18" charset="0"/>
                                  <a:ea typeface="微软雅黑" panose="020B0503020204020204" pitchFamily="34" charset="-122"/>
                                </a:rPr>
                                <m:t>𝑧</m:t>
                              </m:r>
                            </m:e>
                            <m:sub>
                              <m:r>
                                <a:rPr lang="en-US" altLang="zh-CN" sz="1600" b="0" i="1" smtClean="0">
                                  <a:solidFill>
                                    <a:srgbClr val="0070C0"/>
                                  </a:solidFill>
                                  <a:latin typeface="Cambria Math" panose="02040503050406030204" pitchFamily="18" charset="0"/>
                                  <a:ea typeface="微软雅黑" panose="020B0503020204020204" pitchFamily="34" charset="-122"/>
                                </a:rPr>
                                <m:t>𝑖</m:t>
                              </m:r>
                            </m:sub>
                            <m:sup>
                              <m:r>
                                <a:rPr lang="en-US" altLang="zh-CN" sz="1600" b="0" i="1" smtClean="0">
                                  <a:solidFill>
                                    <a:srgbClr val="0070C0"/>
                                  </a:solidFill>
                                  <a:latin typeface="Cambria Math" panose="02040503050406030204" pitchFamily="18" charset="0"/>
                                  <a:ea typeface="微软雅黑" panose="020B0503020204020204" pitchFamily="34" charset="-122"/>
                                </a:rPr>
                                <m:t>2</m:t>
                              </m:r>
                            </m:sup>
                          </m:sSubSup>
                        </m:e>
                      </m:nary>
                      <m:r>
                        <a:rPr lang="en-US" altLang="zh-CN" sz="1600" i="1">
                          <a:solidFill>
                            <a:srgbClr val="0070C0"/>
                          </a:solidFill>
                          <a:latin typeface="Cambria Math" panose="02040503050406030204" pitchFamily="18" charset="0"/>
                          <a:ea typeface="微软雅黑" panose="020B0503020204020204" pitchFamily="34" charset="-122"/>
                        </a:rPr>
                        <m:t>=</m:t>
                      </m:r>
                      <m:f>
                        <m:fPr>
                          <m:ctrlPr>
                            <a:rPr lang="en-US" altLang="zh-CN" sz="1600" i="1">
                              <a:solidFill>
                                <a:srgbClr val="0070C0"/>
                              </a:solidFill>
                              <a:latin typeface="Cambria Math" panose="02040503050406030204" pitchFamily="18" charset="0"/>
                              <a:ea typeface="微软雅黑" panose="020B0503020204020204" pitchFamily="34" charset="-122"/>
                            </a:rPr>
                          </m:ctrlPr>
                        </m:fPr>
                        <m:num>
                          <m:sSup>
                            <m:sSupPr>
                              <m:ctrlPr>
                                <a:rPr lang="en-US" altLang="zh-CN" sz="1600" i="1">
                                  <a:solidFill>
                                    <a:srgbClr val="0070C0"/>
                                  </a:solidFill>
                                  <a:latin typeface="Cambria Math" panose="02040503050406030204" pitchFamily="18" charset="0"/>
                                  <a:ea typeface="微软雅黑" panose="020B0503020204020204" pitchFamily="34" charset="-122"/>
                                </a:rPr>
                              </m:ctrlPr>
                            </m:sSupPr>
                            <m:e>
                              <m:r>
                                <a:rPr lang="en-US" altLang="zh-CN" sz="1600" i="1">
                                  <a:solidFill>
                                    <a:srgbClr val="0070C0"/>
                                  </a:solidFill>
                                  <a:latin typeface="Cambria Math" panose="02040503050406030204" pitchFamily="18" charset="0"/>
                                  <a:ea typeface="微软雅黑" panose="020B0503020204020204" pitchFamily="34" charset="-122"/>
                                </a:rPr>
                                <m:t>𝑦</m:t>
                              </m:r>
                            </m:e>
                            <m:sup>
                              <m:f>
                                <m:fPr>
                                  <m:ctrlPr>
                                    <a:rPr lang="en-US" altLang="zh-CN" sz="1600" i="1">
                                      <a:solidFill>
                                        <a:srgbClr val="0070C0"/>
                                      </a:solidFill>
                                      <a:latin typeface="Cambria Math" panose="02040503050406030204" pitchFamily="18" charset="0"/>
                                      <a:ea typeface="微软雅黑" panose="020B0503020204020204" pitchFamily="34" charset="-122"/>
                                    </a:rPr>
                                  </m:ctrlPr>
                                </m:fPr>
                                <m:num>
                                  <m:r>
                                    <a:rPr lang="en-US" altLang="zh-CN" sz="1600" i="1">
                                      <a:solidFill>
                                        <a:srgbClr val="0070C0"/>
                                      </a:solidFill>
                                      <a:latin typeface="Cambria Math" panose="02040503050406030204" pitchFamily="18" charset="0"/>
                                      <a:ea typeface="微软雅黑" panose="020B0503020204020204" pitchFamily="34" charset="-122"/>
                                    </a:rPr>
                                    <m:t>𝑛</m:t>
                                  </m:r>
                                </m:num>
                                <m:den>
                                  <m:r>
                                    <a:rPr lang="en-US" altLang="zh-CN" sz="1600" i="1">
                                      <a:solidFill>
                                        <a:srgbClr val="0070C0"/>
                                      </a:solidFill>
                                      <a:latin typeface="Cambria Math" panose="02040503050406030204" pitchFamily="18" charset="0"/>
                                      <a:ea typeface="微软雅黑" panose="020B0503020204020204" pitchFamily="34" charset="-122"/>
                                    </a:rPr>
                                    <m:t>2</m:t>
                                  </m:r>
                                </m:den>
                              </m:f>
                              <m:r>
                                <a:rPr lang="en-US" altLang="zh-CN" sz="1600" i="1">
                                  <a:solidFill>
                                    <a:srgbClr val="0070C0"/>
                                  </a:solidFill>
                                  <a:latin typeface="Cambria Math" panose="02040503050406030204" pitchFamily="18" charset="0"/>
                                  <a:ea typeface="微软雅黑" panose="020B0503020204020204" pitchFamily="34" charset="-122"/>
                                </a:rPr>
                                <m:t>−1</m:t>
                              </m:r>
                            </m:sup>
                          </m:sSup>
                          <m:sSup>
                            <m:sSupPr>
                              <m:ctrlPr>
                                <a:rPr lang="en-US" altLang="zh-CN" sz="1600" i="1">
                                  <a:solidFill>
                                    <a:srgbClr val="0070C0"/>
                                  </a:solidFill>
                                  <a:latin typeface="Cambria Math" panose="02040503050406030204" pitchFamily="18" charset="0"/>
                                  <a:ea typeface="微软雅黑" panose="020B0503020204020204" pitchFamily="34" charset="-122"/>
                                </a:rPr>
                              </m:ctrlPr>
                            </m:sSupPr>
                            <m:e>
                              <m:r>
                                <a:rPr lang="en-US" altLang="zh-CN" sz="1600" i="1">
                                  <a:solidFill>
                                    <a:srgbClr val="0070C0"/>
                                  </a:solidFill>
                                  <a:latin typeface="Cambria Math" panose="02040503050406030204" pitchFamily="18" charset="0"/>
                                  <a:ea typeface="微软雅黑" panose="020B0503020204020204" pitchFamily="34" charset="-122"/>
                                </a:rPr>
                                <m:t>𝑒</m:t>
                              </m:r>
                            </m:e>
                            <m:sup>
                              <m:r>
                                <a:rPr lang="en-US" altLang="zh-CN" sz="1600" i="1">
                                  <a:solidFill>
                                    <a:srgbClr val="0070C0"/>
                                  </a:solidFill>
                                  <a:latin typeface="Cambria Math" panose="02040503050406030204" pitchFamily="18" charset="0"/>
                                  <a:ea typeface="微软雅黑" panose="020B0503020204020204" pitchFamily="34" charset="-122"/>
                                </a:rPr>
                                <m:t>−</m:t>
                              </m:r>
                              <m:f>
                                <m:fPr>
                                  <m:ctrlPr>
                                    <a:rPr lang="en-US" altLang="zh-CN" sz="1600" i="1">
                                      <a:solidFill>
                                        <a:srgbClr val="0070C0"/>
                                      </a:solidFill>
                                      <a:latin typeface="Cambria Math" panose="02040503050406030204" pitchFamily="18" charset="0"/>
                                      <a:ea typeface="微软雅黑" panose="020B0503020204020204" pitchFamily="34" charset="-122"/>
                                    </a:rPr>
                                  </m:ctrlPr>
                                </m:fPr>
                                <m:num>
                                  <m:r>
                                    <a:rPr lang="en-US" altLang="zh-CN" sz="1600" i="1">
                                      <a:solidFill>
                                        <a:srgbClr val="0070C0"/>
                                      </a:solidFill>
                                      <a:latin typeface="Cambria Math" panose="02040503050406030204" pitchFamily="18" charset="0"/>
                                      <a:ea typeface="微软雅黑" panose="020B0503020204020204" pitchFamily="34" charset="-122"/>
                                    </a:rPr>
                                    <m:t>𝑦</m:t>
                                  </m:r>
                                </m:num>
                                <m:den>
                                  <m:r>
                                    <a:rPr lang="en-US" altLang="zh-CN" sz="1600" i="1">
                                      <a:solidFill>
                                        <a:srgbClr val="0070C0"/>
                                      </a:solidFill>
                                      <a:latin typeface="Cambria Math" panose="02040503050406030204" pitchFamily="18" charset="0"/>
                                      <a:ea typeface="微软雅黑" panose="020B0503020204020204" pitchFamily="34" charset="-122"/>
                                    </a:rPr>
                                    <m:t>2</m:t>
                                  </m:r>
                                </m:den>
                              </m:f>
                            </m:sup>
                          </m:sSup>
                        </m:num>
                        <m:den>
                          <m:sSup>
                            <m:sSupPr>
                              <m:ctrlPr>
                                <a:rPr lang="en-US" altLang="zh-CN" sz="1600" i="1">
                                  <a:solidFill>
                                    <a:srgbClr val="0070C0"/>
                                  </a:solidFill>
                                  <a:latin typeface="Cambria Math" panose="02040503050406030204" pitchFamily="18" charset="0"/>
                                  <a:ea typeface="微软雅黑" panose="020B0503020204020204" pitchFamily="34" charset="-122"/>
                                </a:rPr>
                              </m:ctrlPr>
                            </m:sSupPr>
                            <m:e>
                              <m:r>
                                <a:rPr lang="en-US" altLang="zh-CN" sz="1600" i="1">
                                  <a:solidFill>
                                    <a:srgbClr val="0070C0"/>
                                  </a:solidFill>
                                  <a:latin typeface="Cambria Math" panose="02040503050406030204" pitchFamily="18" charset="0"/>
                                  <a:ea typeface="微软雅黑" panose="020B0503020204020204" pitchFamily="34" charset="-122"/>
                                </a:rPr>
                                <m:t>2</m:t>
                              </m:r>
                            </m:e>
                            <m:sup>
                              <m:f>
                                <m:fPr>
                                  <m:ctrlPr>
                                    <a:rPr lang="en-US" altLang="zh-CN" sz="1600" i="1">
                                      <a:solidFill>
                                        <a:srgbClr val="0070C0"/>
                                      </a:solidFill>
                                      <a:latin typeface="Cambria Math" panose="02040503050406030204" pitchFamily="18" charset="0"/>
                                      <a:ea typeface="微软雅黑" panose="020B0503020204020204" pitchFamily="34" charset="-122"/>
                                    </a:rPr>
                                  </m:ctrlPr>
                                </m:fPr>
                                <m:num>
                                  <m:r>
                                    <a:rPr lang="en-US" altLang="zh-CN" sz="1600" i="1">
                                      <a:solidFill>
                                        <a:srgbClr val="0070C0"/>
                                      </a:solidFill>
                                      <a:latin typeface="Cambria Math" panose="02040503050406030204" pitchFamily="18" charset="0"/>
                                      <a:ea typeface="微软雅黑" panose="020B0503020204020204" pitchFamily="34" charset="-122"/>
                                    </a:rPr>
                                    <m:t>𝑛</m:t>
                                  </m:r>
                                </m:num>
                                <m:den>
                                  <m:r>
                                    <a:rPr lang="en-US" altLang="zh-CN" sz="1600" i="1">
                                      <a:solidFill>
                                        <a:srgbClr val="0070C0"/>
                                      </a:solidFill>
                                      <a:latin typeface="Cambria Math" panose="02040503050406030204" pitchFamily="18" charset="0"/>
                                      <a:ea typeface="微软雅黑" panose="020B0503020204020204" pitchFamily="34" charset="-122"/>
                                    </a:rPr>
                                    <m:t>2</m:t>
                                  </m:r>
                                </m:den>
                              </m:f>
                            </m:sup>
                          </m:sSup>
                          <m:r>
                            <m:rPr>
                              <m:sty m:val="p"/>
                            </m:rPr>
                            <a:rPr lang="en-US" altLang="zh-CN" sz="1600">
                              <a:solidFill>
                                <a:srgbClr val="0070C0"/>
                              </a:solidFill>
                              <a:latin typeface="Cambria Math" panose="02040503050406030204" pitchFamily="18" charset="0"/>
                              <a:ea typeface="微软雅黑" panose="020B0503020204020204" pitchFamily="34" charset="-122"/>
                            </a:rPr>
                            <m:t>Γ</m:t>
                          </m:r>
                          <m:r>
                            <a:rPr lang="en-US" altLang="zh-CN" sz="1600" i="1">
                              <a:solidFill>
                                <a:srgbClr val="0070C0"/>
                              </a:solidFill>
                              <a:latin typeface="Cambria Math" panose="02040503050406030204" pitchFamily="18" charset="0"/>
                              <a:ea typeface="微软雅黑" panose="020B0503020204020204" pitchFamily="34" charset="-122"/>
                            </a:rPr>
                            <m:t>(</m:t>
                          </m:r>
                          <m:f>
                            <m:fPr>
                              <m:ctrlPr>
                                <a:rPr lang="en-US" altLang="zh-CN" sz="1600" i="1">
                                  <a:solidFill>
                                    <a:srgbClr val="0070C0"/>
                                  </a:solidFill>
                                  <a:latin typeface="Cambria Math" panose="02040503050406030204" pitchFamily="18" charset="0"/>
                                  <a:ea typeface="微软雅黑" panose="020B0503020204020204" pitchFamily="34" charset="-122"/>
                                </a:rPr>
                              </m:ctrlPr>
                            </m:fPr>
                            <m:num>
                              <m:r>
                                <a:rPr lang="en-US" altLang="zh-CN" sz="1600" i="1">
                                  <a:solidFill>
                                    <a:srgbClr val="0070C0"/>
                                  </a:solidFill>
                                  <a:latin typeface="Cambria Math" panose="02040503050406030204" pitchFamily="18" charset="0"/>
                                  <a:ea typeface="微软雅黑" panose="020B0503020204020204" pitchFamily="34" charset="-122"/>
                                </a:rPr>
                                <m:t>𝑛</m:t>
                              </m:r>
                            </m:num>
                            <m:den>
                              <m:r>
                                <a:rPr lang="en-US" altLang="zh-CN" sz="1600" i="1">
                                  <a:solidFill>
                                    <a:srgbClr val="0070C0"/>
                                  </a:solidFill>
                                  <a:latin typeface="Cambria Math" panose="02040503050406030204" pitchFamily="18" charset="0"/>
                                  <a:ea typeface="微软雅黑" panose="020B0503020204020204" pitchFamily="34" charset="-122"/>
                                </a:rPr>
                                <m:t>2</m:t>
                              </m:r>
                            </m:den>
                          </m:f>
                          <m:r>
                            <a:rPr lang="en-US" altLang="zh-CN" sz="1600" i="1">
                              <a:solidFill>
                                <a:srgbClr val="0070C0"/>
                              </a:solidFill>
                              <a:latin typeface="Cambria Math" panose="02040503050406030204" pitchFamily="18" charset="0"/>
                              <a:ea typeface="微软雅黑" panose="020B0503020204020204" pitchFamily="34" charset="-122"/>
                            </a:rPr>
                            <m:t>)</m:t>
                          </m:r>
                        </m:den>
                      </m:f>
                    </m:oMath>
                  </m:oMathPara>
                </a14:m>
                <a:endParaRPr lang="en-US" altLang="zh-CN" sz="1600" dirty="0">
                  <a:solidFill>
                    <a:srgbClr val="0070C0"/>
                  </a:solidFill>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left"/>
                    </m:oMathParaPr>
                    <m:oMath xmlns:m="http://schemas.openxmlformats.org/officeDocument/2006/math">
                      <m:r>
                        <a:rPr lang="en-US" altLang="zh-CN" sz="1600" b="0" i="1" smtClean="0">
                          <a:solidFill>
                            <a:srgbClr val="0070C0"/>
                          </a:solidFill>
                          <a:latin typeface="Cambria Math" panose="02040503050406030204" pitchFamily="18" charset="0"/>
                          <a:ea typeface="微软雅黑" panose="020B0503020204020204" pitchFamily="34" charset="-122"/>
                        </a:rPr>
                        <m:t>𝑡</m:t>
                      </m:r>
                      <m:d>
                        <m:dPr>
                          <m:ctrlPr>
                            <a:rPr lang="en-US" altLang="zh-CN" sz="1600" b="0" i="1" smtClean="0">
                              <a:solidFill>
                                <a:srgbClr val="0070C0"/>
                              </a:solidFill>
                              <a:latin typeface="Cambria Math" panose="02040503050406030204" pitchFamily="18" charset="0"/>
                              <a:ea typeface="微软雅黑" panose="020B0503020204020204" pitchFamily="34" charset="-122"/>
                            </a:rPr>
                          </m:ctrlPr>
                        </m:dPr>
                        <m:e>
                          <m:r>
                            <a:rPr lang="en-US" altLang="zh-CN" sz="1600" b="0" i="1" smtClean="0">
                              <a:solidFill>
                                <a:srgbClr val="0070C0"/>
                              </a:solidFill>
                              <a:latin typeface="Cambria Math" panose="02040503050406030204" pitchFamily="18" charset="0"/>
                              <a:ea typeface="微软雅黑" panose="020B0503020204020204" pitchFamily="34" charset="-122"/>
                            </a:rPr>
                            <m:t>𝑦</m:t>
                          </m:r>
                          <m:r>
                            <a:rPr lang="en-US" altLang="zh-CN" sz="1600" b="0" i="1" smtClean="0">
                              <a:solidFill>
                                <a:srgbClr val="0070C0"/>
                              </a:solidFill>
                              <a:latin typeface="Cambria Math" panose="02040503050406030204" pitchFamily="18" charset="0"/>
                              <a:ea typeface="微软雅黑" panose="020B0503020204020204" pitchFamily="34" charset="-122"/>
                            </a:rPr>
                            <m:t>;</m:t>
                          </m:r>
                          <m:r>
                            <a:rPr lang="en-US" altLang="zh-CN" sz="1600" b="0" i="1" smtClean="0">
                              <a:solidFill>
                                <a:srgbClr val="0070C0"/>
                              </a:solidFill>
                              <a:latin typeface="Cambria Math" panose="02040503050406030204" pitchFamily="18" charset="0"/>
                              <a:ea typeface="微软雅黑" panose="020B0503020204020204" pitchFamily="34" charset="-122"/>
                            </a:rPr>
                            <m:t>𝑛</m:t>
                          </m:r>
                        </m:e>
                      </m:d>
                      <m:r>
                        <a:rPr lang="en-US" altLang="zh-CN" sz="1600" b="0" i="1" smtClean="0">
                          <a:solidFill>
                            <a:srgbClr val="0070C0"/>
                          </a:solidFill>
                          <a:latin typeface="Cambria Math" panose="02040503050406030204" pitchFamily="18" charset="0"/>
                          <a:ea typeface="微软雅黑" panose="020B0503020204020204" pitchFamily="34" charset="-122"/>
                        </a:rPr>
                        <m:t>=</m:t>
                      </m:r>
                      <m:f>
                        <m:fPr>
                          <m:ctrlPr>
                            <a:rPr lang="en-US" altLang="zh-CN" sz="1600" b="0" i="1" smtClean="0">
                              <a:solidFill>
                                <a:srgbClr val="0070C0"/>
                              </a:solidFill>
                              <a:latin typeface="Cambria Math" panose="02040503050406030204" pitchFamily="18" charset="0"/>
                              <a:ea typeface="微软雅黑" panose="020B0503020204020204" pitchFamily="34" charset="-122"/>
                            </a:rPr>
                          </m:ctrlPr>
                        </m:fPr>
                        <m:num>
                          <m:r>
                            <a:rPr lang="en-US" altLang="zh-CN" sz="1600" b="0" i="1" smtClean="0">
                              <a:solidFill>
                                <a:srgbClr val="0070C0"/>
                              </a:solidFill>
                              <a:latin typeface="Cambria Math" panose="02040503050406030204" pitchFamily="18" charset="0"/>
                              <a:ea typeface="微软雅黑" panose="020B0503020204020204" pitchFamily="34" charset="-122"/>
                            </a:rPr>
                            <m:t>𝑧</m:t>
                          </m:r>
                        </m:num>
                        <m:den>
                          <m:rad>
                            <m:radPr>
                              <m:degHide m:val="on"/>
                              <m:ctrlPr>
                                <a:rPr lang="en-US" altLang="zh-CN" sz="1600" b="0" i="1" smtClean="0">
                                  <a:solidFill>
                                    <a:srgbClr val="0070C0"/>
                                  </a:solidFill>
                                  <a:latin typeface="Cambria Math" panose="02040503050406030204" pitchFamily="18" charset="0"/>
                                  <a:ea typeface="微软雅黑" panose="020B0503020204020204" pitchFamily="34" charset="-122"/>
                                </a:rPr>
                              </m:ctrlPr>
                            </m:radPr>
                            <m:deg/>
                            <m:e>
                              <m:sSup>
                                <m:sSupPr>
                                  <m:ctrlPr>
                                    <a:rPr lang="en-US" altLang="zh-CN" sz="1600" b="0" i="1" smtClean="0">
                                      <a:solidFill>
                                        <a:srgbClr val="0070C0"/>
                                      </a:solidFill>
                                      <a:latin typeface="Cambria Math" panose="02040503050406030204" pitchFamily="18" charset="0"/>
                                      <a:ea typeface="微软雅黑" panose="020B0503020204020204" pitchFamily="34" charset="-122"/>
                                    </a:rPr>
                                  </m:ctrlPr>
                                </m:sSupPr>
                                <m:e>
                                  <m:r>
                                    <a:rPr lang="en-US" altLang="zh-CN" sz="1600" b="0" i="1" smtClean="0">
                                      <a:solidFill>
                                        <a:srgbClr val="0070C0"/>
                                      </a:solidFill>
                                      <a:latin typeface="Cambria Math" panose="02040503050406030204" pitchFamily="18" charset="0"/>
                                      <a:ea typeface="微软雅黑" panose="020B0503020204020204" pitchFamily="34" charset="-122"/>
                                    </a:rPr>
                                    <m:t>𝜒</m:t>
                                  </m:r>
                                </m:e>
                                <m:sup>
                                  <m:r>
                                    <a:rPr lang="en-US" altLang="zh-CN" sz="1600" b="0" i="1" smtClean="0">
                                      <a:solidFill>
                                        <a:srgbClr val="0070C0"/>
                                      </a:solidFill>
                                      <a:latin typeface="Cambria Math" panose="02040503050406030204" pitchFamily="18" charset="0"/>
                                      <a:ea typeface="微软雅黑" panose="020B0503020204020204" pitchFamily="34" charset="-122"/>
                                    </a:rPr>
                                    <m:t>2</m:t>
                                  </m:r>
                                </m:sup>
                              </m:sSup>
                              <m:r>
                                <a:rPr lang="en-US" altLang="zh-CN" sz="1600" b="0" i="1" smtClean="0">
                                  <a:solidFill>
                                    <a:srgbClr val="0070C0"/>
                                  </a:solidFill>
                                  <a:latin typeface="Cambria Math" panose="02040503050406030204" pitchFamily="18" charset="0"/>
                                  <a:ea typeface="微软雅黑" panose="020B0503020204020204" pitchFamily="34" charset="-122"/>
                                </a:rPr>
                                <m:t>(</m:t>
                              </m:r>
                              <m:r>
                                <a:rPr lang="en-US" altLang="zh-CN" sz="1600" b="0" i="1" smtClean="0">
                                  <a:solidFill>
                                    <a:srgbClr val="0070C0"/>
                                  </a:solidFill>
                                  <a:latin typeface="Cambria Math" panose="02040503050406030204" pitchFamily="18" charset="0"/>
                                  <a:ea typeface="微软雅黑" panose="020B0503020204020204" pitchFamily="34" charset="-122"/>
                                </a:rPr>
                                <m:t>𝑛</m:t>
                              </m:r>
                              <m:r>
                                <a:rPr lang="en-US" altLang="zh-CN" sz="1600" b="0" i="1" smtClean="0">
                                  <a:solidFill>
                                    <a:srgbClr val="0070C0"/>
                                  </a:solidFill>
                                  <a:latin typeface="Cambria Math" panose="02040503050406030204" pitchFamily="18" charset="0"/>
                                  <a:ea typeface="微软雅黑" panose="020B0503020204020204" pitchFamily="34" charset="-122"/>
                                </a:rPr>
                                <m:t>)/</m:t>
                              </m:r>
                              <m:r>
                                <a:rPr lang="en-US" altLang="zh-CN" sz="1600" b="0" i="1" smtClean="0">
                                  <a:solidFill>
                                    <a:srgbClr val="0070C0"/>
                                  </a:solidFill>
                                  <a:latin typeface="Cambria Math" panose="02040503050406030204" pitchFamily="18" charset="0"/>
                                  <a:ea typeface="微软雅黑" panose="020B0503020204020204" pitchFamily="34" charset="-122"/>
                                </a:rPr>
                                <m:t>𝑛</m:t>
                              </m:r>
                            </m:e>
                          </m:rad>
                        </m:den>
                      </m:f>
                      <m:r>
                        <a:rPr lang="en-US" altLang="zh-CN" sz="1600" b="0" i="1" smtClean="0">
                          <a:solidFill>
                            <a:srgbClr val="0070C0"/>
                          </a:solidFill>
                          <a:latin typeface="Cambria Math" panose="02040503050406030204" pitchFamily="18" charset="0"/>
                          <a:ea typeface="微软雅黑" panose="020B0503020204020204" pitchFamily="34" charset="-122"/>
                        </a:rPr>
                        <m:t>=</m:t>
                      </m:r>
                      <m:f>
                        <m:fPr>
                          <m:ctrlPr>
                            <a:rPr lang="en-US" altLang="zh-CN" sz="1600" b="0" i="1" smtClean="0">
                              <a:solidFill>
                                <a:srgbClr val="0070C0"/>
                              </a:solidFill>
                              <a:latin typeface="Cambria Math" panose="02040503050406030204" pitchFamily="18" charset="0"/>
                              <a:ea typeface="微软雅黑" panose="020B0503020204020204" pitchFamily="34" charset="-122"/>
                            </a:rPr>
                          </m:ctrlPr>
                        </m:fPr>
                        <m:num>
                          <m:r>
                            <m:rPr>
                              <m:sty m:val="p"/>
                            </m:rPr>
                            <a:rPr lang="en-US" altLang="zh-CN" sz="1600" b="0" i="0" smtClean="0">
                              <a:solidFill>
                                <a:srgbClr val="0070C0"/>
                              </a:solidFill>
                              <a:latin typeface="Cambria Math" panose="02040503050406030204" pitchFamily="18" charset="0"/>
                              <a:ea typeface="微软雅黑" panose="020B0503020204020204" pitchFamily="34" charset="-122"/>
                            </a:rPr>
                            <m:t>Γ</m:t>
                          </m:r>
                          <m:d>
                            <m:dPr>
                              <m:ctrlPr>
                                <a:rPr lang="en-US" altLang="zh-CN" sz="1600" b="0" i="1" smtClean="0">
                                  <a:solidFill>
                                    <a:srgbClr val="0070C0"/>
                                  </a:solidFill>
                                  <a:latin typeface="Cambria Math" panose="02040503050406030204" pitchFamily="18" charset="0"/>
                                  <a:ea typeface="微软雅黑" panose="020B0503020204020204" pitchFamily="34" charset="-122"/>
                                </a:rPr>
                              </m:ctrlPr>
                            </m:dPr>
                            <m:e>
                              <m:f>
                                <m:fPr>
                                  <m:ctrlPr>
                                    <a:rPr lang="en-US" altLang="zh-CN" sz="1600" b="0" i="1" smtClean="0">
                                      <a:solidFill>
                                        <a:srgbClr val="0070C0"/>
                                      </a:solidFill>
                                      <a:latin typeface="Cambria Math" panose="02040503050406030204" pitchFamily="18" charset="0"/>
                                      <a:ea typeface="微软雅黑" panose="020B0503020204020204" pitchFamily="34" charset="-122"/>
                                    </a:rPr>
                                  </m:ctrlPr>
                                </m:fPr>
                                <m:num>
                                  <m:r>
                                    <a:rPr lang="en-US" altLang="zh-CN" sz="1600" b="0" i="1" smtClean="0">
                                      <a:solidFill>
                                        <a:srgbClr val="0070C0"/>
                                      </a:solidFill>
                                      <a:latin typeface="Cambria Math" panose="02040503050406030204" pitchFamily="18" charset="0"/>
                                      <a:ea typeface="微软雅黑" panose="020B0503020204020204" pitchFamily="34" charset="-122"/>
                                    </a:rPr>
                                    <m:t>𝑛</m:t>
                                  </m:r>
                                  <m:r>
                                    <a:rPr lang="en-US" altLang="zh-CN" sz="1600" b="0" i="1" smtClean="0">
                                      <a:solidFill>
                                        <a:srgbClr val="0070C0"/>
                                      </a:solidFill>
                                      <a:latin typeface="Cambria Math" panose="02040503050406030204" pitchFamily="18" charset="0"/>
                                      <a:ea typeface="微软雅黑" panose="020B0503020204020204" pitchFamily="34" charset="-122"/>
                                    </a:rPr>
                                    <m:t>+1</m:t>
                                  </m:r>
                                </m:num>
                                <m:den>
                                  <m:r>
                                    <a:rPr lang="en-US" altLang="zh-CN" sz="1600" b="0" i="1" smtClean="0">
                                      <a:solidFill>
                                        <a:srgbClr val="0070C0"/>
                                      </a:solidFill>
                                      <a:latin typeface="Cambria Math" panose="02040503050406030204" pitchFamily="18" charset="0"/>
                                      <a:ea typeface="微软雅黑" panose="020B0503020204020204" pitchFamily="34" charset="-122"/>
                                    </a:rPr>
                                    <m:t>2</m:t>
                                  </m:r>
                                </m:den>
                              </m:f>
                            </m:e>
                          </m:d>
                        </m:num>
                        <m:den>
                          <m:rad>
                            <m:radPr>
                              <m:degHide m:val="on"/>
                              <m:ctrlPr>
                                <a:rPr lang="en-US" altLang="zh-CN" sz="1600" b="0" i="1" smtClean="0">
                                  <a:solidFill>
                                    <a:srgbClr val="0070C0"/>
                                  </a:solidFill>
                                  <a:latin typeface="Cambria Math" panose="02040503050406030204" pitchFamily="18" charset="0"/>
                                  <a:ea typeface="微软雅黑" panose="020B0503020204020204" pitchFamily="34" charset="-122"/>
                                </a:rPr>
                              </m:ctrlPr>
                            </m:radPr>
                            <m:deg/>
                            <m:e>
                              <m:r>
                                <a:rPr lang="en-US" altLang="zh-CN" sz="1600" b="0" i="1" smtClean="0">
                                  <a:solidFill>
                                    <a:srgbClr val="0070C0"/>
                                  </a:solidFill>
                                  <a:latin typeface="Cambria Math" panose="02040503050406030204" pitchFamily="18" charset="0"/>
                                  <a:ea typeface="微软雅黑" panose="020B0503020204020204" pitchFamily="34" charset="-122"/>
                                </a:rPr>
                                <m:t>𝑛</m:t>
                              </m:r>
                              <m:r>
                                <a:rPr lang="en-US" altLang="zh-CN" sz="1600" b="0" i="1" smtClean="0">
                                  <a:solidFill>
                                    <a:srgbClr val="0070C0"/>
                                  </a:solidFill>
                                  <a:latin typeface="Cambria Math" panose="02040503050406030204" pitchFamily="18" charset="0"/>
                                  <a:ea typeface="微软雅黑" panose="020B0503020204020204" pitchFamily="34" charset="-122"/>
                                </a:rPr>
                                <m:t>𝜋</m:t>
                              </m:r>
                            </m:e>
                          </m:rad>
                          <m:r>
                            <m:rPr>
                              <m:sty m:val="p"/>
                            </m:rPr>
                            <a:rPr lang="en-US" altLang="zh-CN" sz="1600" b="0" i="0" smtClean="0">
                              <a:solidFill>
                                <a:srgbClr val="0070C0"/>
                              </a:solidFill>
                              <a:latin typeface="Cambria Math" panose="02040503050406030204" pitchFamily="18" charset="0"/>
                              <a:ea typeface="微软雅黑" panose="020B0503020204020204" pitchFamily="34" charset="-122"/>
                            </a:rPr>
                            <m:t>Γ</m:t>
                          </m:r>
                          <m:d>
                            <m:dPr>
                              <m:ctrlPr>
                                <a:rPr lang="en-US" altLang="zh-CN" sz="1600" b="0" i="1" smtClean="0">
                                  <a:solidFill>
                                    <a:srgbClr val="0070C0"/>
                                  </a:solidFill>
                                  <a:latin typeface="Cambria Math" panose="02040503050406030204" pitchFamily="18" charset="0"/>
                                  <a:ea typeface="微软雅黑" panose="020B0503020204020204" pitchFamily="34" charset="-122"/>
                                </a:rPr>
                              </m:ctrlPr>
                            </m:dPr>
                            <m:e>
                              <m:f>
                                <m:fPr>
                                  <m:ctrlPr>
                                    <a:rPr lang="en-US" altLang="zh-CN" sz="1600" b="0" i="1" smtClean="0">
                                      <a:solidFill>
                                        <a:srgbClr val="0070C0"/>
                                      </a:solidFill>
                                      <a:latin typeface="Cambria Math" panose="02040503050406030204" pitchFamily="18" charset="0"/>
                                      <a:ea typeface="微软雅黑" panose="020B0503020204020204" pitchFamily="34" charset="-122"/>
                                    </a:rPr>
                                  </m:ctrlPr>
                                </m:fPr>
                                <m:num>
                                  <m:r>
                                    <a:rPr lang="en-US" altLang="zh-CN" sz="1600" b="0" i="1" smtClean="0">
                                      <a:solidFill>
                                        <a:srgbClr val="0070C0"/>
                                      </a:solidFill>
                                      <a:latin typeface="Cambria Math" panose="02040503050406030204" pitchFamily="18" charset="0"/>
                                      <a:ea typeface="微软雅黑" panose="020B0503020204020204" pitchFamily="34" charset="-122"/>
                                    </a:rPr>
                                    <m:t>𝑛</m:t>
                                  </m:r>
                                </m:num>
                                <m:den>
                                  <m:r>
                                    <a:rPr lang="en-US" altLang="zh-CN" sz="1600" b="0" i="1" smtClean="0">
                                      <a:solidFill>
                                        <a:srgbClr val="0070C0"/>
                                      </a:solidFill>
                                      <a:latin typeface="Cambria Math" panose="02040503050406030204" pitchFamily="18" charset="0"/>
                                      <a:ea typeface="微软雅黑" panose="020B0503020204020204" pitchFamily="34" charset="-122"/>
                                    </a:rPr>
                                    <m:t>2</m:t>
                                  </m:r>
                                </m:den>
                              </m:f>
                            </m:e>
                          </m:d>
                        </m:den>
                      </m:f>
                      <m:sSup>
                        <m:sSupPr>
                          <m:ctrlPr>
                            <a:rPr lang="en-US" altLang="zh-CN" sz="1600" b="0" i="1" smtClean="0">
                              <a:solidFill>
                                <a:srgbClr val="0070C0"/>
                              </a:solidFill>
                              <a:latin typeface="Cambria Math" panose="02040503050406030204" pitchFamily="18" charset="0"/>
                              <a:ea typeface="微软雅黑" panose="020B0503020204020204" pitchFamily="34" charset="-122"/>
                            </a:rPr>
                          </m:ctrlPr>
                        </m:sSupPr>
                        <m:e>
                          <m:d>
                            <m:dPr>
                              <m:ctrlPr>
                                <a:rPr lang="en-US" altLang="zh-CN" sz="1600" b="0" i="1" smtClean="0">
                                  <a:solidFill>
                                    <a:srgbClr val="0070C0"/>
                                  </a:solidFill>
                                  <a:latin typeface="Cambria Math" panose="02040503050406030204" pitchFamily="18" charset="0"/>
                                  <a:ea typeface="微软雅黑" panose="020B0503020204020204" pitchFamily="34" charset="-122"/>
                                </a:rPr>
                              </m:ctrlPr>
                            </m:dPr>
                            <m:e>
                              <m:r>
                                <a:rPr lang="en-US" altLang="zh-CN" sz="1600" b="0" i="1" smtClean="0">
                                  <a:solidFill>
                                    <a:srgbClr val="0070C0"/>
                                  </a:solidFill>
                                  <a:latin typeface="Cambria Math" panose="02040503050406030204" pitchFamily="18" charset="0"/>
                                  <a:ea typeface="微软雅黑" panose="020B0503020204020204" pitchFamily="34" charset="-122"/>
                                </a:rPr>
                                <m:t>1+</m:t>
                              </m:r>
                              <m:f>
                                <m:fPr>
                                  <m:ctrlPr>
                                    <a:rPr lang="en-US" altLang="zh-CN" sz="1600" b="0" i="1" smtClean="0">
                                      <a:solidFill>
                                        <a:srgbClr val="0070C0"/>
                                      </a:solidFill>
                                      <a:latin typeface="Cambria Math" panose="02040503050406030204" pitchFamily="18" charset="0"/>
                                      <a:ea typeface="微软雅黑" panose="020B0503020204020204" pitchFamily="34" charset="-122"/>
                                    </a:rPr>
                                  </m:ctrlPr>
                                </m:fPr>
                                <m:num>
                                  <m:sSup>
                                    <m:sSupPr>
                                      <m:ctrlPr>
                                        <a:rPr lang="en-US" altLang="zh-CN" sz="1600" b="0" i="1" smtClean="0">
                                          <a:solidFill>
                                            <a:srgbClr val="0070C0"/>
                                          </a:solidFill>
                                          <a:latin typeface="Cambria Math" panose="02040503050406030204" pitchFamily="18" charset="0"/>
                                          <a:ea typeface="微软雅黑" panose="020B0503020204020204" pitchFamily="34" charset="-122"/>
                                        </a:rPr>
                                      </m:ctrlPr>
                                    </m:sSupPr>
                                    <m:e>
                                      <m:r>
                                        <a:rPr lang="en-US" altLang="zh-CN" sz="1600" b="0" i="1" smtClean="0">
                                          <a:solidFill>
                                            <a:srgbClr val="0070C0"/>
                                          </a:solidFill>
                                          <a:latin typeface="Cambria Math" panose="02040503050406030204" pitchFamily="18" charset="0"/>
                                          <a:ea typeface="微软雅黑" panose="020B0503020204020204" pitchFamily="34" charset="-122"/>
                                        </a:rPr>
                                        <m:t>𝑦</m:t>
                                      </m:r>
                                    </m:e>
                                    <m:sup>
                                      <m:r>
                                        <a:rPr lang="en-US" altLang="zh-CN" sz="1600" b="0" i="1" smtClean="0">
                                          <a:solidFill>
                                            <a:srgbClr val="0070C0"/>
                                          </a:solidFill>
                                          <a:latin typeface="Cambria Math" panose="02040503050406030204" pitchFamily="18" charset="0"/>
                                          <a:ea typeface="微软雅黑" panose="020B0503020204020204" pitchFamily="34" charset="-122"/>
                                        </a:rPr>
                                        <m:t>2</m:t>
                                      </m:r>
                                    </m:sup>
                                  </m:sSup>
                                </m:num>
                                <m:den>
                                  <m:r>
                                    <a:rPr lang="en-US" altLang="zh-CN" sz="1600" b="0" i="1" smtClean="0">
                                      <a:solidFill>
                                        <a:srgbClr val="0070C0"/>
                                      </a:solidFill>
                                      <a:latin typeface="Cambria Math" panose="02040503050406030204" pitchFamily="18" charset="0"/>
                                      <a:ea typeface="微软雅黑" panose="020B0503020204020204" pitchFamily="34" charset="-122"/>
                                    </a:rPr>
                                    <m:t>𝑛</m:t>
                                  </m:r>
                                </m:den>
                              </m:f>
                            </m:e>
                          </m:d>
                        </m:e>
                        <m:sup>
                          <m:r>
                            <a:rPr lang="en-US" altLang="zh-CN" sz="1600" b="0" i="1" smtClean="0">
                              <a:solidFill>
                                <a:srgbClr val="0070C0"/>
                              </a:solidFill>
                              <a:latin typeface="Cambria Math" panose="02040503050406030204" pitchFamily="18" charset="0"/>
                              <a:ea typeface="微软雅黑" panose="020B0503020204020204" pitchFamily="34" charset="-122"/>
                            </a:rPr>
                            <m:t>−</m:t>
                          </m:r>
                          <m:f>
                            <m:fPr>
                              <m:ctrlPr>
                                <a:rPr lang="en-US" altLang="zh-CN" sz="1600" b="0" i="1" smtClean="0">
                                  <a:solidFill>
                                    <a:srgbClr val="0070C0"/>
                                  </a:solidFill>
                                  <a:latin typeface="Cambria Math" panose="02040503050406030204" pitchFamily="18" charset="0"/>
                                  <a:ea typeface="微软雅黑" panose="020B0503020204020204" pitchFamily="34" charset="-122"/>
                                </a:rPr>
                              </m:ctrlPr>
                            </m:fPr>
                            <m:num>
                              <m:r>
                                <a:rPr lang="en-US" altLang="zh-CN" sz="1600" b="0" i="1" smtClean="0">
                                  <a:solidFill>
                                    <a:srgbClr val="0070C0"/>
                                  </a:solidFill>
                                  <a:latin typeface="Cambria Math" panose="02040503050406030204" pitchFamily="18" charset="0"/>
                                  <a:ea typeface="微软雅黑" panose="020B0503020204020204" pitchFamily="34" charset="-122"/>
                                </a:rPr>
                                <m:t>𝑛</m:t>
                              </m:r>
                              <m:r>
                                <a:rPr lang="en-US" altLang="zh-CN" sz="1600" b="0" i="1" smtClean="0">
                                  <a:solidFill>
                                    <a:srgbClr val="0070C0"/>
                                  </a:solidFill>
                                  <a:latin typeface="Cambria Math" panose="02040503050406030204" pitchFamily="18" charset="0"/>
                                  <a:ea typeface="微软雅黑" panose="020B0503020204020204" pitchFamily="34" charset="-122"/>
                                </a:rPr>
                                <m:t>+1</m:t>
                              </m:r>
                            </m:num>
                            <m:den>
                              <m:r>
                                <a:rPr lang="en-US" altLang="zh-CN" sz="1600" b="0" i="1" smtClean="0">
                                  <a:solidFill>
                                    <a:srgbClr val="0070C0"/>
                                  </a:solidFill>
                                  <a:latin typeface="Cambria Math" panose="02040503050406030204" pitchFamily="18" charset="0"/>
                                  <a:ea typeface="微软雅黑" panose="020B0503020204020204" pitchFamily="34" charset="-122"/>
                                </a:rPr>
                                <m:t>2</m:t>
                              </m:r>
                            </m:den>
                          </m:f>
                        </m:sup>
                      </m:sSup>
                    </m:oMath>
                  </m:oMathPara>
                </a14:m>
                <a:endParaRPr lang="en-US" altLang="zh-CN" sz="1600" dirty="0">
                  <a:solidFill>
                    <a:srgbClr val="0070C0"/>
                  </a:solidFill>
                  <a:latin typeface="微软雅黑" panose="020B0503020204020204" pitchFamily="34" charset="-122"/>
                  <a:ea typeface="微软雅黑" panose="020B0503020204020204" pitchFamily="34" charset="-122"/>
                </a:endParaRPr>
              </a:p>
              <a:p>
                <a:pPr>
                  <a:lnSpc>
                    <a:spcPct val="150000"/>
                  </a:lnSpc>
                </a:pPr>
                <a14:m>
                  <m:oMath xmlns:m="http://schemas.openxmlformats.org/officeDocument/2006/math">
                    <m:r>
                      <a:rPr lang="en-US" altLang="zh-CN" sz="1600" b="0" i="1" smtClean="0">
                        <a:solidFill>
                          <a:srgbClr val="0070C0"/>
                        </a:solidFill>
                        <a:latin typeface="Cambria Math" panose="02040503050406030204" pitchFamily="18" charset="0"/>
                        <a:ea typeface="微软雅黑" panose="020B0503020204020204" pitchFamily="34" charset="-122"/>
                      </a:rPr>
                      <m:t>𝐹</m:t>
                    </m:r>
                    <m:d>
                      <m:dPr>
                        <m:ctrlPr>
                          <a:rPr lang="en-US" altLang="zh-CN" sz="1600" b="0" i="1" smtClean="0">
                            <a:solidFill>
                              <a:srgbClr val="0070C0"/>
                            </a:solidFill>
                            <a:latin typeface="Cambria Math" panose="02040503050406030204" pitchFamily="18" charset="0"/>
                            <a:ea typeface="微软雅黑" panose="020B0503020204020204" pitchFamily="34" charset="-122"/>
                          </a:rPr>
                        </m:ctrlPr>
                      </m:dPr>
                      <m:e>
                        <m:r>
                          <a:rPr lang="en-US" altLang="zh-CN" sz="1600" b="0" i="1" smtClean="0">
                            <a:solidFill>
                              <a:srgbClr val="0070C0"/>
                            </a:solidFill>
                            <a:latin typeface="Cambria Math" panose="02040503050406030204" pitchFamily="18" charset="0"/>
                            <a:ea typeface="微软雅黑" panose="020B0503020204020204" pitchFamily="34" charset="-122"/>
                          </a:rPr>
                          <m:t>𝑦</m:t>
                        </m:r>
                        <m:r>
                          <a:rPr lang="en-US" altLang="zh-CN" sz="1600" b="0" i="1" smtClean="0">
                            <a:solidFill>
                              <a:srgbClr val="0070C0"/>
                            </a:solidFill>
                            <a:latin typeface="Cambria Math" panose="02040503050406030204" pitchFamily="18" charset="0"/>
                            <a:ea typeface="微软雅黑" panose="020B0503020204020204" pitchFamily="34" charset="-122"/>
                          </a:rPr>
                          <m:t>;</m:t>
                        </m:r>
                        <m:r>
                          <a:rPr lang="en-US" altLang="zh-CN" sz="1600" b="0" i="1" smtClean="0">
                            <a:solidFill>
                              <a:srgbClr val="0070C0"/>
                            </a:solidFill>
                            <a:latin typeface="Cambria Math" panose="02040503050406030204" pitchFamily="18" charset="0"/>
                            <a:ea typeface="微软雅黑" panose="020B0503020204020204" pitchFamily="34" charset="-122"/>
                          </a:rPr>
                          <m:t>𝑚</m:t>
                        </m:r>
                        <m:r>
                          <a:rPr lang="en-US" altLang="zh-CN" sz="1600" b="0" i="1" smtClean="0">
                            <a:solidFill>
                              <a:srgbClr val="0070C0"/>
                            </a:solidFill>
                            <a:latin typeface="Cambria Math" panose="02040503050406030204" pitchFamily="18" charset="0"/>
                            <a:ea typeface="微软雅黑" panose="020B0503020204020204" pitchFamily="34" charset="-122"/>
                          </a:rPr>
                          <m:t>,</m:t>
                        </m:r>
                        <m:r>
                          <a:rPr lang="en-US" altLang="zh-CN" sz="1600" b="0" i="1" smtClean="0">
                            <a:solidFill>
                              <a:srgbClr val="0070C0"/>
                            </a:solidFill>
                            <a:latin typeface="Cambria Math" panose="02040503050406030204" pitchFamily="18" charset="0"/>
                            <a:ea typeface="微软雅黑" panose="020B0503020204020204" pitchFamily="34" charset="-122"/>
                          </a:rPr>
                          <m:t>𝑛</m:t>
                        </m:r>
                      </m:e>
                    </m:d>
                    <m:r>
                      <a:rPr lang="en-US" altLang="zh-CN" sz="1600" b="0" i="1" smtClean="0">
                        <a:solidFill>
                          <a:srgbClr val="0070C0"/>
                        </a:solidFill>
                        <a:latin typeface="Cambria Math" panose="02040503050406030204" pitchFamily="18" charset="0"/>
                        <a:ea typeface="微软雅黑" panose="020B0503020204020204" pitchFamily="34" charset="-122"/>
                      </a:rPr>
                      <m:t>=</m:t>
                    </m:r>
                    <m:f>
                      <m:fPr>
                        <m:ctrlPr>
                          <a:rPr lang="en-US" altLang="zh-CN" sz="1600" b="0" i="1" smtClean="0">
                            <a:solidFill>
                              <a:srgbClr val="0070C0"/>
                            </a:solidFill>
                            <a:latin typeface="Cambria Math" panose="02040503050406030204" pitchFamily="18" charset="0"/>
                            <a:ea typeface="微软雅黑" panose="020B0503020204020204" pitchFamily="34" charset="-122"/>
                          </a:rPr>
                        </m:ctrlPr>
                      </m:fPr>
                      <m:num>
                        <m:rad>
                          <m:radPr>
                            <m:degHide m:val="on"/>
                            <m:ctrlPr>
                              <a:rPr lang="en-US" altLang="zh-CN" sz="1600" b="0" i="1" smtClean="0">
                                <a:solidFill>
                                  <a:srgbClr val="0070C0"/>
                                </a:solidFill>
                                <a:latin typeface="Cambria Math" panose="02040503050406030204" pitchFamily="18" charset="0"/>
                                <a:ea typeface="微软雅黑" panose="020B0503020204020204" pitchFamily="34" charset="-122"/>
                              </a:rPr>
                            </m:ctrlPr>
                          </m:radPr>
                          <m:deg/>
                          <m:e>
                            <m:f>
                              <m:fPr>
                                <m:ctrlPr>
                                  <a:rPr lang="en-US" altLang="zh-CN" sz="1600" b="0" i="1" smtClean="0">
                                    <a:solidFill>
                                      <a:srgbClr val="0070C0"/>
                                    </a:solidFill>
                                    <a:latin typeface="Cambria Math" panose="02040503050406030204" pitchFamily="18" charset="0"/>
                                    <a:ea typeface="微软雅黑" panose="020B0503020204020204" pitchFamily="34" charset="-122"/>
                                  </a:rPr>
                                </m:ctrlPr>
                              </m:fPr>
                              <m:num>
                                <m:sSup>
                                  <m:sSupPr>
                                    <m:ctrlPr>
                                      <a:rPr lang="en-US" altLang="zh-CN" sz="1600" b="0" i="1" smtClean="0">
                                        <a:solidFill>
                                          <a:srgbClr val="0070C0"/>
                                        </a:solidFill>
                                        <a:latin typeface="Cambria Math" panose="02040503050406030204" pitchFamily="18" charset="0"/>
                                        <a:ea typeface="微软雅黑" panose="020B0503020204020204" pitchFamily="34" charset="-122"/>
                                      </a:rPr>
                                    </m:ctrlPr>
                                  </m:sSupPr>
                                  <m:e>
                                    <m:r>
                                      <a:rPr lang="en-US" altLang="zh-CN" sz="1600" b="0" i="1" smtClean="0">
                                        <a:solidFill>
                                          <a:srgbClr val="0070C0"/>
                                        </a:solidFill>
                                        <a:latin typeface="Cambria Math" panose="02040503050406030204" pitchFamily="18" charset="0"/>
                                        <a:ea typeface="微软雅黑" panose="020B0503020204020204" pitchFamily="34" charset="-122"/>
                                      </a:rPr>
                                      <m:t>𝜒</m:t>
                                    </m:r>
                                  </m:e>
                                  <m:sup>
                                    <m:r>
                                      <a:rPr lang="en-US" altLang="zh-CN" sz="1600" b="0" i="1" smtClean="0">
                                        <a:solidFill>
                                          <a:srgbClr val="0070C0"/>
                                        </a:solidFill>
                                        <a:latin typeface="Cambria Math" panose="02040503050406030204" pitchFamily="18" charset="0"/>
                                        <a:ea typeface="微软雅黑" panose="020B0503020204020204" pitchFamily="34" charset="-122"/>
                                      </a:rPr>
                                      <m:t>2</m:t>
                                    </m:r>
                                  </m:sup>
                                </m:sSup>
                                <m:d>
                                  <m:dPr>
                                    <m:ctrlPr>
                                      <a:rPr lang="en-US" altLang="zh-CN" sz="1600" b="0" i="1" smtClean="0">
                                        <a:solidFill>
                                          <a:srgbClr val="0070C0"/>
                                        </a:solidFill>
                                        <a:latin typeface="Cambria Math" panose="02040503050406030204" pitchFamily="18" charset="0"/>
                                        <a:ea typeface="微软雅黑" panose="020B0503020204020204" pitchFamily="34" charset="-122"/>
                                      </a:rPr>
                                    </m:ctrlPr>
                                  </m:dPr>
                                  <m:e>
                                    <m:r>
                                      <a:rPr lang="en-US" altLang="zh-CN" sz="1600" b="0" i="1" smtClean="0">
                                        <a:solidFill>
                                          <a:srgbClr val="0070C0"/>
                                        </a:solidFill>
                                        <a:latin typeface="Cambria Math" panose="02040503050406030204" pitchFamily="18" charset="0"/>
                                        <a:ea typeface="微软雅黑" panose="020B0503020204020204" pitchFamily="34" charset="-122"/>
                                      </a:rPr>
                                      <m:t>𝑚</m:t>
                                    </m:r>
                                  </m:e>
                                </m:d>
                              </m:num>
                              <m:den>
                                <m:r>
                                  <a:rPr lang="en-US" altLang="zh-CN" sz="1600" b="0" i="1" smtClean="0">
                                    <a:solidFill>
                                      <a:srgbClr val="0070C0"/>
                                    </a:solidFill>
                                    <a:latin typeface="Cambria Math" panose="02040503050406030204" pitchFamily="18" charset="0"/>
                                    <a:ea typeface="微软雅黑" panose="020B0503020204020204" pitchFamily="34" charset="-122"/>
                                  </a:rPr>
                                  <m:t>𝑚</m:t>
                                </m:r>
                              </m:den>
                            </m:f>
                          </m:e>
                        </m:rad>
                      </m:num>
                      <m:den>
                        <m:rad>
                          <m:radPr>
                            <m:degHide m:val="on"/>
                            <m:ctrlPr>
                              <a:rPr lang="en-US" altLang="zh-CN" sz="1600" b="0" i="1" smtClean="0">
                                <a:solidFill>
                                  <a:srgbClr val="0070C0"/>
                                </a:solidFill>
                                <a:latin typeface="Cambria Math" panose="02040503050406030204" pitchFamily="18" charset="0"/>
                                <a:ea typeface="微软雅黑" panose="020B0503020204020204" pitchFamily="34" charset="-122"/>
                              </a:rPr>
                            </m:ctrlPr>
                          </m:radPr>
                          <m:deg/>
                          <m:e>
                            <m:f>
                              <m:fPr>
                                <m:ctrlPr>
                                  <a:rPr lang="en-US" altLang="zh-CN" sz="1600" i="1">
                                    <a:solidFill>
                                      <a:srgbClr val="0070C0"/>
                                    </a:solidFill>
                                    <a:latin typeface="Cambria Math" panose="02040503050406030204" pitchFamily="18" charset="0"/>
                                    <a:ea typeface="微软雅黑" panose="020B0503020204020204" pitchFamily="34" charset="-122"/>
                                  </a:rPr>
                                </m:ctrlPr>
                              </m:fPr>
                              <m:num>
                                <m:sSup>
                                  <m:sSupPr>
                                    <m:ctrlPr>
                                      <a:rPr lang="en-US" altLang="zh-CN" sz="1600" i="1">
                                        <a:solidFill>
                                          <a:srgbClr val="0070C0"/>
                                        </a:solidFill>
                                        <a:latin typeface="Cambria Math" panose="02040503050406030204" pitchFamily="18" charset="0"/>
                                        <a:ea typeface="微软雅黑" panose="020B0503020204020204" pitchFamily="34" charset="-122"/>
                                      </a:rPr>
                                    </m:ctrlPr>
                                  </m:sSupPr>
                                  <m:e>
                                    <m:r>
                                      <a:rPr lang="en-US" altLang="zh-CN" sz="1600" i="1">
                                        <a:solidFill>
                                          <a:srgbClr val="0070C0"/>
                                        </a:solidFill>
                                        <a:latin typeface="Cambria Math" panose="02040503050406030204" pitchFamily="18" charset="0"/>
                                        <a:ea typeface="微软雅黑" panose="020B0503020204020204" pitchFamily="34" charset="-122"/>
                                      </a:rPr>
                                      <m:t>𝜒</m:t>
                                    </m:r>
                                  </m:e>
                                  <m:sup>
                                    <m:r>
                                      <a:rPr lang="en-US" altLang="zh-CN" sz="1600" i="1">
                                        <a:solidFill>
                                          <a:srgbClr val="0070C0"/>
                                        </a:solidFill>
                                        <a:latin typeface="Cambria Math" panose="02040503050406030204" pitchFamily="18" charset="0"/>
                                        <a:ea typeface="微软雅黑" panose="020B0503020204020204" pitchFamily="34" charset="-122"/>
                                      </a:rPr>
                                      <m:t>2</m:t>
                                    </m:r>
                                  </m:sup>
                                </m:sSup>
                                <m:d>
                                  <m:dPr>
                                    <m:ctrlPr>
                                      <a:rPr lang="en-US" altLang="zh-CN" sz="1600" i="1">
                                        <a:solidFill>
                                          <a:srgbClr val="0070C0"/>
                                        </a:solidFill>
                                        <a:latin typeface="Cambria Math" panose="02040503050406030204" pitchFamily="18" charset="0"/>
                                        <a:ea typeface="微软雅黑" panose="020B0503020204020204" pitchFamily="34" charset="-122"/>
                                      </a:rPr>
                                    </m:ctrlPr>
                                  </m:dPr>
                                  <m:e>
                                    <m:r>
                                      <a:rPr lang="en-US" altLang="zh-CN" sz="1600" b="0" i="1" smtClean="0">
                                        <a:solidFill>
                                          <a:srgbClr val="0070C0"/>
                                        </a:solidFill>
                                        <a:latin typeface="Cambria Math" panose="02040503050406030204" pitchFamily="18" charset="0"/>
                                        <a:ea typeface="微软雅黑" panose="020B0503020204020204" pitchFamily="34" charset="-122"/>
                                      </a:rPr>
                                      <m:t>𝑛</m:t>
                                    </m:r>
                                  </m:e>
                                </m:d>
                              </m:num>
                              <m:den>
                                <m:r>
                                  <a:rPr lang="en-US" altLang="zh-CN" sz="1600" b="0" i="1" smtClean="0">
                                    <a:solidFill>
                                      <a:srgbClr val="0070C0"/>
                                    </a:solidFill>
                                    <a:latin typeface="Cambria Math" panose="02040503050406030204" pitchFamily="18" charset="0"/>
                                    <a:ea typeface="微软雅黑" panose="020B0503020204020204" pitchFamily="34" charset="-122"/>
                                  </a:rPr>
                                  <m:t>𝑛</m:t>
                                </m:r>
                              </m:den>
                            </m:f>
                          </m:e>
                        </m:rad>
                      </m:den>
                    </m:f>
                    <m:r>
                      <a:rPr lang="en-US" altLang="zh-CN" sz="1600" b="0" i="1" smtClean="0">
                        <a:solidFill>
                          <a:srgbClr val="0070C0"/>
                        </a:solidFill>
                        <a:latin typeface="Cambria Math" panose="02040503050406030204" pitchFamily="18" charset="0"/>
                        <a:ea typeface="微软雅黑" panose="020B0503020204020204" pitchFamily="34" charset="-122"/>
                      </a:rPr>
                      <m:t>=</m:t>
                    </m:r>
                    <m:f>
                      <m:fPr>
                        <m:ctrlPr>
                          <a:rPr lang="en-US" altLang="zh-CN" sz="1600" b="0" i="1" smtClean="0">
                            <a:solidFill>
                              <a:srgbClr val="0070C0"/>
                            </a:solidFill>
                            <a:latin typeface="Cambria Math" panose="02040503050406030204" pitchFamily="18" charset="0"/>
                            <a:ea typeface="微软雅黑" panose="020B0503020204020204" pitchFamily="34" charset="-122"/>
                          </a:rPr>
                        </m:ctrlPr>
                      </m:fPr>
                      <m:num>
                        <m:r>
                          <m:rPr>
                            <m:sty m:val="p"/>
                          </m:rPr>
                          <a:rPr lang="en-US" altLang="zh-CN" sz="1600" b="0" i="0" smtClean="0">
                            <a:solidFill>
                              <a:srgbClr val="0070C0"/>
                            </a:solidFill>
                            <a:latin typeface="Cambria Math" panose="02040503050406030204" pitchFamily="18" charset="0"/>
                            <a:ea typeface="微软雅黑" panose="020B0503020204020204" pitchFamily="34" charset="-122"/>
                          </a:rPr>
                          <m:t>Γ</m:t>
                        </m:r>
                        <m:d>
                          <m:dPr>
                            <m:ctrlPr>
                              <a:rPr lang="en-US" altLang="zh-CN" sz="1600" b="0" i="1" smtClean="0">
                                <a:solidFill>
                                  <a:srgbClr val="0070C0"/>
                                </a:solidFill>
                                <a:latin typeface="Cambria Math" panose="02040503050406030204" pitchFamily="18" charset="0"/>
                                <a:ea typeface="微软雅黑" panose="020B0503020204020204" pitchFamily="34" charset="-122"/>
                              </a:rPr>
                            </m:ctrlPr>
                          </m:dPr>
                          <m:e>
                            <m:f>
                              <m:fPr>
                                <m:ctrlPr>
                                  <a:rPr lang="en-US" altLang="zh-CN" sz="1600" b="0" i="1" smtClean="0">
                                    <a:solidFill>
                                      <a:srgbClr val="0070C0"/>
                                    </a:solidFill>
                                    <a:latin typeface="Cambria Math" panose="02040503050406030204" pitchFamily="18" charset="0"/>
                                    <a:ea typeface="微软雅黑" panose="020B0503020204020204" pitchFamily="34" charset="-122"/>
                                  </a:rPr>
                                </m:ctrlPr>
                              </m:fPr>
                              <m:num>
                                <m:r>
                                  <a:rPr lang="en-US" altLang="zh-CN" sz="1600" b="0" i="1" smtClean="0">
                                    <a:solidFill>
                                      <a:srgbClr val="0070C0"/>
                                    </a:solidFill>
                                    <a:latin typeface="Cambria Math" panose="02040503050406030204" pitchFamily="18" charset="0"/>
                                    <a:ea typeface="微软雅黑" panose="020B0503020204020204" pitchFamily="34" charset="-122"/>
                                  </a:rPr>
                                  <m:t>𝑚</m:t>
                                </m:r>
                                <m:r>
                                  <a:rPr lang="en-US" altLang="zh-CN" sz="1600" b="0" i="1" smtClean="0">
                                    <a:solidFill>
                                      <a:srgbClr val="0070C0"/>
                                    </a:solidFill>
                                    <a:latin typeface="Cambria Math" panose="02040503050406030204" pitchFamily="18" charset="0"/>
                                    <a:ea typeface="微软雅黑" panose="020B0503020204020204" pitchFamily="34" charset="-122"/>
                                  </a:rPr>
                                  <m:t>+</m:t>
                                </m:r>
                                <m:r>
                                  <a:rPr lang="en-US" altLang="zh-CN" sz="1600" b="0" i="1" smtClean="0">
                                    <a:solidFill>
                                      <a:srgbClr val="0070C0"/>
                                    </a:solidFill>
                                    <a:latin typeface="Cambria Math" panose="02040503050406030204" pitchFamily="18" charset="0"/>
                                    <a:ea typeface="微软雅黑" panose="020B0503020204020204" pitchFamily="34" charset="-122"/>
                                  </a:rPr>
                                  <m:t>𝑛</m:t>
                                </m:r>
                              </m:num>
                              <m:den>
                                <m:r>
                                  <a:rPr lang="en-US" altLang="zh-CN" sz="1600" b="0" i="1" smtClean="0">
                                    <a:solidFill>
                                      <a:srgbClr val="0070C0"/>
                                    </a:solidFill>
                                    <a:latin typeface="Cambria Math" panose="02040503050406030204" pitchFamily="18" charset="0"/>
                                    <a:ea typeface="微软雅黑" panose="020B0503020204020204" pitchFamily="34" charset="-122"/>
                                  </a:rPr>
                                  <m:t>2</m:t>
                                </m:r>
                              </m:den>
                            </m:f>
                          </m:e>
                        </m:d>
                      </m:num>
                      <m:den>
                        <m:r>
                          <m:rPr>
                            <m:sty m:val="p"/>
                          </m:rPr>
                          <a:rPr lang="en-US" altLang="zh-CN" sz="1600" b="0" i="0" smtClean="0">
                            <a:solidFill>
                              <a:srgbClr val="0070C0"/>
                            </a:solidFill>
                            <a:latin typeface="Cambria Math" panose="02040503050406030204" pitchFamily="18" charset="0"/>
                            <a:ea typeface="微软雅黑" panose="020B0503020204020204" pitchFamily="34" charset="-122"/>
                          </a:rPr>
                          <m:t>Γ</m:t>
                        </m:r>
                        <m:d>
                          <m:dPr>
                            <m:ctrlPr>
                              <a:rPr lang="en-US" altLang="zh-CN" sz="1600" b="0" i="1" smtClean="0">
                                <a:solidFill>
                                  <a:srgbClr val="0070C0"/>
                                </a:solidFill>
                                <a:latin typeface="Cambria Math" panose="02040503050406030204" pitchFamily="18" charset="0"/>
                                <a:ea typeface="微软雅黑" panose="020B0503020204020204" pitchFamily="34" charset="-122"/>
                              </a:rPr>
                            </m:ctrlPr>
                          </m:dPr>
                          <m:e>
                            <m:f>
                              <m:fPr>
                                <m:ctrlPr>
                                  <a:rPr lang="en-US" altLang="zh-CN" sz="1600" b="0" i="1" smtClean="0">
                                    <a:solidFill>
                                      <a:srgbClr val="0070C0"/>
                                    </a:solidFill>
                                    <a:latin typeface="Cambria Math" panose="02040503050406030204" pitchFamily="18" charset="0"/>
                                    <a:ea typeface="微软雅黑" panose="020B0503020204020204" pitchFamily="34" charset="-122"/>
                                  </a:rPr>
                                </m:ctrlPr>
                              </m:fPr>
                              <m:num>
                                <m:r>
                                  <a:rPr lang="en-US" altLang="zh-CN" sz="1600" b="0" i="1" smtClean="0">
                                    <a:solidFill>
                                      <a:srgbClr val="0070C0"/>
                                    </a:solidFill>
                                    <a:latin typeface="Cambria Math" panose="02040503050406030204" pitchFamily="18" charset="0"/>
                                    <a:ea typeface="微软雅黑" panose="020B0503020204020204" pitchFamily="34" charset="-122"/>
                                  </a:rPr>
                                  <m:t>𝑚</m:t>
                                </m:r>
                              </m:num>
                              <m:den>
                                <m:r>
                                  <a:rPr lang="en-US" altLang="zh-CN" sz="1600" b="0" i="1" smtClean="0">
                                    <a:solidFill>
                                      <a:srgbClr val="0070C0"/>
                                    </a:solidFill>
                                    <a:latin typeface="Cambria Math" panose="02040503050406030204" pitchFamily="18" charset="0"/>
                                    <a:ea typeface="微软雅黑" panose="020B0503020204020204" pitchFamily="34" charset="-122"/>
                                  </a:rPr>
                                  <m:t>2</m:t>
                                </m:r>
                              </m:den>
                            </m:f>
                          </m:e>
                        </m:d>
                        <m:r>
                          <m:rPr>
                            <m:sty m:val="p"/>
                          </m:rPr>
                          <a:rPr lang="en-US" altLang="zh-CN" sz="1600" b="0" i="0" smtClean="0">
                            <a:solidFill>
                              <a:srgbClr val="0070C0"/>
                            </a:solidFill>
                            <a:latin typeface="Cambria Math" panose="02040503050406030204" pitchFamily="18" charset="0"/>
                            <a:ea typeface="微软雅黑" panose="020B0503020204020204" pitchFamily="34" charset="-122"/>
                          </a:rPr>
                          <m:t>Γ</m:t>
                        </m:r>
                        <m:d>
                          <m:dPr>
                            <m:ctrlPr>
                              <a:rPr lang="en-US" altLang="zh-CN" sz="1600" b="0" i="1" smtClean="0">
                                <a:solidFill>
                                  <a:srgbClr val="0070C0"/>
                                </a:solidFill>
                                <a:latin typeface="Cambria Math" panose="02040503050406030204" pitchFamily="18" charset="0"/>
                                <a:ea typeface="微软雅黑" panose="020B0503020204020204" pitchFamily="34" charset="-122"/>
                              </a:rPr>
                            </m:ctrlPr>
                          </m:dPr>
                          <m:e>
                            <m:f>
                              <m:fPr>
                                <m:ctrlPr>
                                  <a:rPr lang="en-US" altLang="zh-CN" sz="1600" b="0" i="1" smtClean="0">
                                    <a:solidFill>
                                      <a:srgbClr val="0070C0"/>
                                    </a:solidFill>
                                    <a:latin typeface="Cambria Math" panose="02040503050406030204" pitchFamily="18" charset="0"/>
                                    <a:ea typeface="微软雅黑" panose="020B0503020204020204" pitchFamily="34" charset="-122"/>
                                  </a:rPr>
                                </m:ctrlPr>
                              </m:fPr>
                              <m:num>
                                <m:r>
                                  <a:rPr lang="en-US" altLang="zh-CN" sz="1600" b="0" i="1" smtClean="0">
                                    <a:solidFill>
                                      <a:srgbClr val="0070C0"/>
                                    </a:solidFill>
                                    <a:latin typeface="Cambria Math" panose="02040503050406030204" pitchFamily="18" charset="0"/>
                                    <a:ea typeface="微软雅黑" panose="020B0503020204020204" pitchFamily="34" charset="-122"/>
                                  </a:rPr>
                                  <m:t>𝑛</m:t>
                                </m:r>
                              </m:num>
                              <m:den>
                                <m:r>
                                  <a:rPr lang="en-US" altLang="zh-CN" sz="1600" b="0" i="1" smtClean="0">
                                    <a:solidFill>
                                      <a:srgbClr val="0070C0"/>
                                    </a:solidFill>
                                    <a:latin typeface="Cambria Math" panose="02040503050406030204" pitchFamily="18" charset="0"/>
                                    <a:ea typeface="微软雅黑" panose="020B0503020204020204" pitchFamily="34" charset="-122"/>
                                  </a:rPr>
                                  <m:t>2</m:t>
                                </m:r>
                              </m:den>
                            </m:f>
                          </m:e>
                        </m:d>
                      </m:den>
                    </m:f>
                    <m:sSup>
                      <m:sSupPr>
                        <m:ctrlPr>
                          <a:rPr lang="en-US" altLang="zh-CN" sz="1600" b="0" i="1" smtClean="0">
                            <a:solidFill>
                              <a:srgbClr val="0070C0"/>
                            </a:solidFill>
                            <a:latin typeface="Cambria Math" panose="02040503050406030204" pitchFamily="18" charset="0"/>
                            <a:ea typeface="微软雅黑" panose="020B0503020204020204" pitchFamily="34" charset="-122"/>
                          </a:rPr>
                        </m:ctrlPr>
                      </m:sSupPr>
                      <m:e>
                        <m:d>
                          <m:dPr>
                            <m:ctrlPr>
                              <a:rPr lang="en-US" altLang="zh-CN" sz="1600" b="0" i="1" smtClean="0">
                                <a:solidFill>
                                  <a:srgbClr val="0070C0"/>
                                </a:solidFill>
                                <a:latin typeface="Cambria Math" panose="02040503050406030204" pitchFamily="18" charset="0"/>
                                <a:ea typeface="微软雅黑" panose="020B0503020204020204" pitchFamily="34" charset="-122"/>
                              </a:rPr>
                            </m:ctrlPr>
                          </m:dPr>
                          <m:e>
                            <m:f>
                              <m:fPr>
                                <m:ctrlPr>
                                  <a:rPr lang="en-US" altLang="zh-CN" sz="1600" b="0" i="1" smtClean="0">
                                    <a:solidFill>
                                      <a:srgbClr val="0070C0"/>
                                    </a:solidFill>
                                    <a:latin typeface="Cambria Math" panose="02040503050406030204" pitchFamily="18" charset="0"/>
                                    <a:ea typeface="微软雅黑" panose="020B0503020204020204" pitchFamily="34" charset="-122"/>
                                  </a:rPr>
                                </m:ctrlPr>
                              </m:fPr>
                              <m:num>
                                <m:r>
                                  <a:rPr lang="en-US" altLang="zh-CN" sz="1600" b="0" i="1" smtClean="0">
                                    <a:solidFill>
                                      <a:srgbClr val="0070C0"/>
                                    </a:solidFill>
                                    <a:latin typeface="Cambria Math" panose="02040503050406030204" pitchFamily="18" charset="0"/>
                                    <a:ea typeface="微软雅黑" panose="020B0503020204020204" pitchFamily="34" charset="-122"/>
                                  </a:rPr>
                                  <m:t>𝑚</m:t>
                                </m:r>
                              </m:num>
                              <m:den>
                                <m:r>
                                  <a:rPr lang="en-US" altLang="zh-CN" sz="1600" b="0" i="1" smtClean="0">
                                    <a:solidFill>
                                      <a:srgbClr val="0070C0"/>
                                    </a:solidFill>
                                    <a:latin typeface="Cambria Math" panose="02040503050406030204" pitchFamily="18" charset="0"/>
                                    <a:ea typeface="微软雅黑" panose="020B0503020204020204" pitchFamily="34" charset="-122"/>
                                  </a:rPr>
                                  <m:t>𝑛</m:t>
                                </m:r>
                              </m:den>
                            </m:f>
                          </m:e>
                        </m:d>
                      </m:e>
                      <m:sup>
                        <m:f>
                          <m:fPr>
                            <m:ctrlPr>
                              <a:rPr lang="en-US" altLang="zh-CN" sz="1600" b="0" i="1" smtClean="0">
                                <a:solidFill>
                                  <a:srgbClr val="0070C0"/>
                                </a:solidFill>
                                <a:latin typeface="Cambria Math" panose="02040503050406030204" pitchFamily="18" charset="0"/>
                                <a:ea typeface="微软雅黑" panose="020B0503020204020204" pitchFamily="34" charset="-122"/>
                              </a:rPr>
                            </m:ctrlPr>
                          </m:fPr>
                          <m:num>
                            <m:r>
                              <a:rPr lang="en-US" altLang="zh-CN" sz="1600" b="0" i="1" smtClean="0">
                                <a:solidFill>
                                  <a:srgbClr val="0070C0"/>
                                </a:solidFill>
                                <a:latin typeface="Cambria Math" panose="02040503050406030204" pitchFamily="18" charset="0"/>
                                <a:ea typeface="微软雅黑" panose="020B0503020204020204" pitchFamily="34" charset="-122"/>
                              </a:rPr>
                              <m:t>𝑚</m:t>
                            </m:r>
                          </m:num>
                          <m:den>
                            <m:r>
                              <a:rPr lang="en-US" altLang="zh-CN" sz="1600" b="0" i="1" smtClean="0">
                                <a:solidFill>
                                  <a:srgbClr val="0070C0"/>
                                </a:solidFill>
                                <a:latin typeface="Cambria Math" panose="02040503050406030204" pitchFamily="18" charset="0"/>
                                <a:ea typeface="微软雅黑" panose="020B0503020204020204" pitchFamily="34" charset="-122"/>
                              </a:rPr>
                              <m:t>2</m:t>
                            </m:r>
                          </m:den>
                        </m:f>
                      </m:sup>
                    </m:sSup>
                    <m:sSup>
                      <m:sSupPr>
                        <m:ctrlPr>
                          <a:rPr lang="en-US" altLang="zh-CN" sz="1600" b="0" i="1" smtClean="0">
                            <a:solidFill>
                              <a:srgbClr val="0070C0"/>
                            </a:solidFill>
                            <a:latin typeface="Cambria Math" panose="02040503050406030204" pitchFamily="18" charset="0"/>
                            <a:ea typeface="微软雅黑" panose="020B0503020204020204" pitchFamily="34" charset="-122"/>
                          </a:rPr>
                        </m:ctrlPr>
                      </m:sSupPr>
                      <m:e>
                        <m:r>
                          <a:rPr lang="en-US" altLang="zh-CN" sz="1600" b="0" i="1" smtClean="0">
                            <a:solidFill>
                              <a:srgbClr val="0070C0"/>
                            </a:solidFill>
                            <a:latin typeface="Cambria Math" panose="02040503050406030204" pitchFamily="18" charset="0"/>
                            <a:ea typeface="微软雅黑" panose="020B0503020204020204" pitchFamily="34" charset="-122"/>
                          </a:rPr>
                          <m:t>𝑦</m:t>
                        </m:r>
                      </m:e>
                      <m:sup>
                        <m:f>
                          <m:fPr>
                            <m:ctrlPr>
                              <a:rPr lang="en-US" altLang="zh-CN" sz="1600" b="0" i="1" smtClean="0">
                                <a:solidFill>
                                  <a:srgbClr val="0070C0"/>
                                </a:solidFill>
                                <a:latin typeface="Cambria Math" panose="02040503050406030204" pitchFamily="18" charset="0"/>
                                <a:ea typeface="微软雅黑" panose="020B0503020204020204" pitchFamily="34" charset="-122"/>
                              </a:rPr>
                            </m:ctrlPr>
                          </m:fPr>
                          <m:num>
                            <m:r>
                              <a:rPr lang="en-US" altLang="zh-CN" sz="1600" b="0" i="1" smtClean="0">
                                <a:solidFill>
                                  <a:srgbClr val="0070C0"/>
                                </a:solidFill>
                                <a:latin typeface="Cambria Math" panose="02040503050406030204" pitchFamily="18" charset="0"/>
                                <a:ea typeface="微软雅黑" panose="020B0503020204020204" pitchFamily="34" charset="-122"/>
                              </a:rPr>
                              <m:t>𝑚</m:t>
                            </m:r>
                          </m:num>
                          <m:den>
                            <m:r>
                              <a:rPr lang="en-US" altLang="zh-CN" sz="1600" b="0" i="1" smtClean="0">
                                <a:solidFill>
                                  <a:srgbClr val="0070C0"/>
                                </a:solidFill>
                                <a:latin typeface="Cambria Math" panose="02040503050406030204" pitchFamily="18" charset="0"/>
                                <a:ea typeface="微软雅黑" panose="020B0503020204020204" pitchFamily="34" charset="-122"/>
                              </a:rPr>
                              <m:t>2</m:t>
                            </m:r>
                          </m:den>
                        </m:f>
                        <m:r>
                          <a:rPr lang="en-US" altLang="zh-CN" sz="1600" b="0" i="1" smtClean="0">
                            <a:solidFill>
                              <a:srgbClr val="0070C0"/>
                            </a:solidFill>
                            <a:latin typeface="Cambria Math" panose="02040503050406030204" pitchFamily="18" charset="0"/>
                            <a:ea typeface="微软雅黑" panose="020B0503020204020204" pitchFamily="34" charset="-122"/>
                          </a:rPr>
                          <m:t>−1</m:t>
                        </m:r>
                      </m:sup>
                    </m:sSup>
                    <m:sSup>
                      <m:sSupPr>
                        <m:ctrlPr>
                          <a:rPr lang="en-US" altLang="zh-CN" sz="1600" b="0" i="1" smtClean="0">
                            <a:solidFill>
                              <a:srgbClr val="0070C0"/>
                            </a:solidFill>
                            <a:latin typeface="Cambria Math" panose="02040503050406030204" pitchFamily="18" charset="0"/>
                            <a:ea typeface="微软雅黑" panose="020B0503020204020204" pitchFamily="34" charset="-122"/>
                          </a:rPr>
                        </m:ctrlPr>
                      </m:sSupPr>
                      <m:e>
                        <m:d>
                          <m:dPr>
                            <m:ctrlPr>
                              <a:rPr lang="en-US" altLang="zh-CN" sz="1600" b="0" i="1" smtClean="0">
                                <a:solidFill>
                                  <a:srgbClr val="0070C0"/>
                                </a:solidFill>
                                <a:latin typeface="Cambria Math" panose="02040503050406030204" pitchFamily="18" charset="0"/>
                                <a:ea typeface="微软雅黑" panose="020B0503020204020204" pitchFamily="34" charset="-122"/>
                              </a:rPr>
                            </m:ctrlPr>
                          </m:dPr>
                          <m:e>
                            <m:r>
                              <a:rPr lang="en-US" altLang="zh-CN" sz="1600" b="0" i="1" smtClean="0">
                                <a:solidFill>
                                  <a:srgbClr val="0070C0"/>
                                </a:solidFill>
                                <a:latin typeface="Cambria Math" panose="02040503050406030204" pitchFamily="18" charset="0"/>
                                <a:ea typeface="微软雅黑" panose="020B0503020204020204" pitchFamily="34" charset="-122"/>
                              </a:rPr>
                              <m:t>1+</m:t>
                            </m:r>
                            <m:f>
                              <m:fPr>
                                <m:ctrlPr>
                                  <a:rPr lang="en-US" altLang="zh-CN" sz="1600" b="0" i="1" smtClean="0">
                                    <a:solidFill>
                                      <a:srgbClr val="0070C0"/>
                                    </a:solidFill>
                                    <a:latin typeface="Cambria Math" panose="02040503050406030204" pitchFamily="18" charset="0"/>
                                    <a:ea typeface="微软雅黑" panose="020B0503020204020204" pitchFamily="34" charset="-122"/>
                                  </a:rPr>
                                </m:ctrlPr>
                              </m:fPr>
                              <m:num>
                                <m:r>
                                  <a:rPr lang="en-US" altLang="zh-CN" sz="1600" b="0" i="1" smtClean="0">
                                    <a:solidFill>
                                      <a:srgbClr val="0070C0"/>
                                    </a:solidFill>
                                    <a:latin typeface="Cambria Math" panose="02040503050406030204" pitchFamily="18" charset="0"/>
                                    <a:ea typeface="微软雅黑" panose="020B0503020204020204" pitchFamily="34" charset="-122"/>
                                  </a:rPr>
                                  <m:t>𝑚</m:t>
                                </m:r>
                              </m:num>
                              <m:den>
                                <m:r>
                                  <a:rPr lang="en-US" altLang="zh-CN" sz="1600" b="0" i="1" smtClean="0">
                                    <a:solidFill>
                                      <a:srgbClr val="0070C0"/>
                                    </a:solidFill>
                                    <a:latin typeface="Cambria Math" panose="02040503050406030204" pitchFamily="18" charset="0"/>
                                    <a:ea typeface="微软雅黑" panose="020B0503020204020204" pitchFamily="34" charset="-122"/>
                                  </a:rPr>
                                  <m:t>𝑛</m:t>
                                </m:r>
                              </m:den>
                            </m:f>
                            <m:r>
                              <a:rPr lang="en-US" altLang="zh-CN" sz="1600" b="0" i="1" smtClean="0">
                                <a:solidFill>
                                  <a:srgbClr val="0070C0"/>
                                </a:solidFill>
                                <a:latin typeface="Cambria Math" panose="02040503050406030204" pitchFamily="18" charset="0"/>
                                <a:ea typeface="微软雅黑" panose="020B0503020204020204" pitchFamily="34" charset="-122"/>
                              </a:rPr>
                              <m:t>𝑦</m:t>
                            </m:r>
                          </m:e>
                        </m:d>
                      </m:e>
                      <m:sup>
                        <m:r>
                          <a:rPr lang="en-US" altLang="zh-CN" sz="1600" b="0" i="1" smtClean="0">
                            <a:solidFill>
                              <a:srgbClr val="0070C0"/>
                            </a:solidFill>
                            <a:latin typeface="Cambria Math" panose="02040503050406030204" pitchFamily="18" charset="0"/>
                            <a:ea typeface="微软雅黑" panose="020B0503020204020204" pitchFamily="34" charset="-122"/>
                          </a:rPr>
                          <m:t>−</m:t>
                        </m:r>
                        <m:f>
                          <m:fPr>
                            <m:ctrlPr>
                              <a:rPr lang="en-US" altLang="zh-CN" sz="1600" b="0" i="1" smtClean="0">
                                <a:solidFill>
                                  <a:srgbClr val="0070C0"/>
                                </a:solidFill>
                                <a:latin typeface="Cambria Math" panose="02040503050406030204" pitchFamily="18" charset="0"/>
                                <a:ea typeface="微软雅黑" panose="020B0503020204020204" pitchFamily="34" charset="-122"/>
                              </a:rPr>
                            </m:ctrlPr>
                          </m:fPr>
                          <m:num>
                            <m:r>
                              <a:rPr lang="en-US" altLang="zh-CN" sz="1600" b="0" i="1" smtClean="0">
                                <a:solidFill>
                                  <a:srgbClr val="0070C0"/>
                                </a:solidFill>
                                <a:latin typeface="Cambria Math" panose="02040503050406030204" pitchFamily="18" charset="0"/>
                                <a:ea typeface="微软雅黑" panose="020B0503020204020204" pitchFamily="34" charset="-122"/>
                              </a:rPr>
                              <m:t>𝑚</m:t>
                            </m:r>
                            <m:r>
                              <a:rPr lang="en-US" altLang="zh-CN" sz="1600" b="0" i="1" smtClean="0">
                                <a:solidFill>
                                  <a:srgbClr val="0070C0"/>
                                </a:solidFill>
                                <a:latin typeface="Cambria Math" panose="02040503050406030204" pitchFamily="18" charset="0"/>
                                <a:ea typeface="微软雅黑" panose="020B0503020204020204" pitchFamily="34" charset="-122"/>
                              </a:rPr>
                              <m:t>+</m:t>
                            </m:r>
                            <m:r>
                              <a:rPr lang="en-US" altLang="zh-CN" sz="1600" b="0" i="1" smtClean="0">
                                <a:solidFill>
                                  <a:srgbClr val="0070C0"/>
                                </a:solidFill>
                                <a:latin typeface="Cambria Math" panose="02040503050406030204" pitchFamily="18" charset="0"/>
                                <a:ea typeface="微软雅黑" panose="020B0503020204020204" pitchFamily="34" charset="-122"/>
                              </a:rPr>
                              <m:t>𝑛</m:t>
                            </m:r>
                          </m:num>
                          <m:den>
                            <m:r>
                              <a:rPr lang="en-US" altLang="zh-CN" sz="1600" b="0" i="1" smtClean="0">
                                <a:solidFill>
                                  <a:srgbClr val="0070C0"/>
                                </a:solidFill>
                                <a:latin typeface="Cambria Math" panose="02040503050406030204" pitchFamily="18" charset="0"/>
                                <a:ea typeface="微软雅黑" panose="020B0503020204020204" pitchFamily="34" charset="-122"/>
                              </a:rPr>
                              <m:t>2</m:t>
                            </m:r>
                          </m:den>
                        </m:f>
                      </m:sup>
                    </m:sSup>
                  </m:oMath>
                </a14:m>
                <a:r>
                  <a:rPr lang="en-US" altLang="zh-CN" sz="1600" dirty="0">
                    <a:solidFill>
                      <a:srgbClr val="0070C0"/>
                    </a:solidFill>
                    <a:latin typeface="微软雅黑" panose="020B0503020204020204" pitchFamily="34" charset="-122"/>
                    <a:ea typeface="微软雅黑" panose="020B0503020204020204" pitchFamily="34" charset="-122"/>
                  </a:rPr>
                  <a:t>  </a:t>
                </a:r>
              </a:p>
              <a:p>
                <a:pPr>
                  <a:lnSpc>
                    <a:spcPct val="150000"/>
                  </a:lnSpc>
                </a:pPr>
                <a14:m>
                  <m:oMathPara xmlns:m="http://schemas.openxmlformats.org/officeDocument/2006/math">
                    <m:oMathParaPr>
                      <m:jc m:val="left"/>
                    </m:oMathParaPr>
                    <m:oMath xmlns:m="http://schemas.openxmlformats.org/officeDocument/2006/math">
                      <m:r>
                        <a:rPr lang="en-US" altLang="zh-CN" sz="1600" b="0" i="1" smtClean="0">
                          <a:solidFill>
                            <a:srgbClr val="0070C0"/>
                          </a:solidFill>
                          <a:latin typeface="Cambria Math" panose="02040503050406030204" pitchFamily="18" charset="0"/>
                          <a:ea typeface="微软雅黑" panose="020B0503020204020204" pitchFamily="34" charset="-122"/>
                        </a:rPr>
                        <m:t>𝐶𝑎𝑢𝑐h𝑦</m:t>
                      </m:r>
                      <m:d>
                        <m:dPr>
                          <m:ctrlPr>
                            <a:rPr lang="en-US" altLang="zh-CN" sz="1600" b="0" i="1" smtClean="0">
                              <a:solidFill>
                                <a:srgbClr val="0070C0"/>
                              </a:solidFill>
                              <a:latin typeface="Cambria Math" panose="02040503050406030204" pitchFamily="18" charset="0"/>
                              <a:ea typeface="微软雅黑" panose="020B0503020204020204" pitchFamily="34" charset="-122"/>
                            </a:rPr>
                          </m:ctrlPr>
                        </m:dPr>
                        <m:e>
                          <m:r>
                            <a:rPr lang="en-US" altLang="zh-CN" sz="1600" b="0" i="1" smtClean="0">
                              <a:solidFill>
                                <a:srgbClr val="0070C0"/>
                              </a:solidFill>
                              <a:latin typeface="Cambria Math" panose="02040503050406030204" pitchFamily="18" charset="0"/>
                              <a:ea typeface="微软雅黑" panose="020B0503020204020204" pitchFamily="34" charset="-122"/>
                            </a:rPr>
                            <m:t>𝑦</m:t>
                          </m:r>
                        </m:e>
                      </m:d>
                      <m:r>
                        <a:rPr lang="en-US" altLang="zh-CN" sz="1600" b="0" i="1" smtClean="0">
                          <a:solidFill>
                            <a:srgbClr val="0070C0"/>
                          </a:solidFill>
                          <a:latin typeface="Cambria Math" panose="02040503050406030204" pitchFamily="18" charset="0"/>
                          <a:ea typeface="微软雅黑" panose="020B0503020204020204" pitchFamily="34" charset="-122"/>
                        </a:rPr>
                        <m:t>=</m:t>
                      </m:r>
                      <m:f>
                        <m:fPr>
                          <m:ctrlPr>
                            <a:rPr lang="en-US" altLang="zh-CN" sz="1600" b="0" i="1" smtClean="0">
                              <a:solidFill>
                                <a:srgbClr val="0070C0"/>
                              </a:solidFill>
                              <a:latin typeface="Cambria Math" panose="02040503050406030204" pitchFamily="18" charset="0"/>
                              <a:ea typeface="微软雅黑" panose="020B0503020204020204" pitchFamily="34" charset="-122"/>
                            </a:rPr>
                          </m:ctrlPr>
                        </m:fPr>
                        <m:num>
                          <m:r>
                            <a:rPr lang="en-US" altLang="zh-CN" sz="1600" b="0" i="1" smtClean="0">
                              <a:solidFill>
                                <a:srgbClr val="0070C0"/>
                              </a:solidFill>
                              <a:latin typeface="Cambria Math" panose="02040503050406030204" pitchFamily="18" charset="0"/>
                              <a:ea typeface="微软雅黑" panose="020B0503020204020204" pitchFamily="34" charset="-122"/>
                            </a:rPr>
                            <m:t>𝑧</m:t>
                          </m:r>
                        </m:num>
                        <m:den>
                          <m:sSup>
                            <m:sSupPr>
                              <m:ctrlPr>
                                <a:rPr lang="en-US" altLang="zh-CN" sz="1600" b="0" i="1" smtClean="0">
                                  <a:solidFill>
                                    <a:srgbClr val="0070C0"/>
                                  </a:solidFill>
                                  <a:latin typeface="Cambria Math" panose="02040503050406030204" pitchFamily="18" charset="0"/>
                                  <a:ea typeface="微软雅黑" panose="020B0503020204020204" pitchFamily="34" charset="-122"/>
                                </a:rPr>
                              </m:ctrlPr>
                            </m:sSupPr>
                            <m:e>
                              <m:r>
                                <a:rPr lang="en-US" altLang="zh-CN" sz="1600" b="0" i="1" smtClean="0">
                                  <a:solidFill>
                                    <a:srgbClr val="0070C0"/>
                                  </a:solidFill>
                                  <a:latin typeface="Cambria Math" panose="02040503050406030204" pitchFamily="18" charset="0"/>
                                  <a:ea typeface="微软雅黑" panose="020B0503020204020204" pitchFamily="34" charset="-122"/>
                                </a:rPr>
                                <m:t>𝑧</m:t>
                              </m:r>
                            </m:e>
                            <m:sup>
                              <m:r>
                                <a:rPr lang="en-US" altLang="zh-CN" sz="1600" b="0" i="1" smtClean="0">
                                  <a:solidFill>
                                    <a:srgbClr val="0070C0"/>
                                  </a:solidFill>
                                  <a:latin typeface="Cambria Math" panose="02040503050406030204" pitchFamily="18" charset="0"/>
                                  <a:ea typeface="微软雅黑" panose="020B0503020204020204" pitchFamily="34" charset="-122"/>
                                </a:rPr>
                                <m:t>′</m:t>
                              </m:r>
                            </m:sup>
                          </m:sSup>
                        </m:den>
                      </m:f>
                      <m:r>
                        <a:rPr lang="en-US" altLang="zh-CN" sz="1600" b="0" i="1" smtClean="0">
                          <a:solidFill>
                            <a:srgbClr val="0070C0"/>
                          </a:solidFill>
                          <a:latin typeface="Cambria Math" panose="02040503050406030204" pitchFamily="18" charset="0"/>
                          <a:ea typeface="微软雅黑" panose="020B0503020204020204" pitchFamily="34" charset="-122"/>
                        </a:rPr>
                        <m:t>=</m:t>
                      </m:r>
                      <m:f>
                        <m:fPr>
                          <m:ctrlPr>
                            <a:rPr lang="en-US" altLang="zh-CN" sz="1600" b="0" i="1" smtClean="0">
                              <a:solidFill>
                                <a:srgbClr val="0070C0"/>
                              </a:solidFill>
                              <a:latin typeface="Cambria Math" panose="02040503050406030204" pitchFamily="18" charset="0"/>
                              <a:ea typeface="微软雅黑" panose="020B0503020204020204" pitchFamily="34" charset="-122"/>
                            </a:rPr>
                          </m:ctrlPr>
                        </m:fPr>
                        <m:num>
                          <m:r>
                            <a:rPr lang="en-US" altLang="zh-CN" sz="1600" b="0" i="1" smtClean="0">
                              <a:solidFill>
                                <a:srgbClr val="0070C0"/>
                              </a:solidFill>
                              <a:latin typeface="Cambria Math" panose="02040503050406030204" pitchFamily="18" charset="0"/>
                              <a:ea typeface="微软雅黑" panose="020B0503020204020204" pitchFamily="34" charset="-122"/>
                            </a:rPr>
                            <m:t>1</m:t>
                          </m:r>
                        </m:num>
                        <m:den>
                          <m:r>
                            <a:rPr lang="en-US" altLang="zh-CN" sz="1600" b="0" i="1" smtClean="0">
                              <a:solidFill>
                                <a:srgbClr val="0070C0"/>
                              </a:solidFill>
                              <a:latin typeface="Cambria Math" panose="02040503050406030204" pitchFamily="18" charset="0"/>
                              <a:ea typeface="微软雅黑" panose="020B0503020204020204" pitchFamily="34" charset="-122"/>
                            </a:rPr>
                            <m:t>𝜋</m:t>
                          </m:r>
                          <m:d>
                            <m:dPr>
                              <m:ctrlPr>
                                <a:rPr lang="en-US" altLang="zh-CN" sz="1600" b="0" i="1" smtClean="0">
                                  <a:solidFill>
                                    <a:srgbClr val="0070C0"/>
                                  </a:solidFill>
                                  <a:latin typeface="Cambria Math" panose="02040503050406030204" pitchFamily="18" charset="0"/>
                                  <a:ea typeface="微软雅黑" panose="020B0503020204020204" pitchFamily="34" charset="-122"/>
                                </a:rPr>
                              </m:ctrlPr>
                            </m:dPr>
                            <m:e>
                              <m:sSup>
                                <m:sSupPr>
                                  <m:ctrlPr>
                                    <a:rPr lang="en-US" altLang="zh-CN" sz="1600" b="0" i="1" smtClean="0">
                                      <a:solidFill>
                                        <a:srgbClr val="0070C0"/>
                                      </a:solidFill>
                                      <a:latin typeface="Cambria Math" panose="02040503050406030204" pitchFamily="18" charset="0"/>
                                      <a:ea typeface="微软雅黑" panose="020B0503020204020204" pitchFamily="34" charset="-122"/>
                                    </a:rPr>
                                  </m:ctrlPr>
                                </m:sSupPr>
                                <m:e>
                                  <m:r>
                                    <a:rPr lang="en-US" altLang="zh-CN" sz="1600" b="0" i="1" smtClean="0">
                                      <a:solidFill>
                                        <a:srgbClr val="0070C0"/>
                                      </a:solidFill>
                                      <a:latin typeface="Cambria Math" panose="02040503050406030204" pitchFamily="18" charset="0"/>
                                      <a:ea typeface="微软雅黑" panose="020B0503020204020204" pitchFamily="34" charset="-122"/>
                                    </a:rPr>
                                    <m:t>𝑦</m:t>
                                  </m:r>
                                </m:e>
                                <m:sup>
                                  <m:r>
                                    <a:rPr lang="en-US" altLang="zh-CN" sz="1600" b="0" i="1" smtClean="0">
                                      <a:solidFill>
                                        <a:srgbClr val="0070C0"/>
                                      </a:solidFill>
                                      <a:latin typeface="Cambria Math" panose="02040503050406030204" pitchFamily="18" charset="0"/>
                                      <a:ea typeface="微软雅黑" panose="020B0503020204020204" pitchFamily="34" charset="-122"/>
                                    </a:rPr>
                                    <m:t>2</m:t>
                                  </m:r>
                                </m:sup>
                              </m:sSup>
                              <m:r>
                                <a:rPr lang="en-US" altLang="zh-CN" sz="1600" b="0" i="1" smtClean="0">
                                  <a:solidFill>
                                    <a:srgbClr val="0070C0"/>
                                  </a:solidFill>
                                  <a:latin typeface="Cambria Math" panose="02040503050406030204" pitchFamily="18" charset="0"/>
                                  <a:ea typeface="微软雅黑" panose="020B0503020204020204" pitchFamily="34" charset="-122"/>
                                </a:rPr>
                                <m:t>+1</m:t>
                              </m:r>
                            </m:e>
                          </m:d>
                        </m:den>
                      </m:f>
                      <m:r>
                        <a:rPr lang="en-US" altLang="zh-CN" sz="1600" b="0" i="1" smtClean="0">
                          <a:solidFill>
                            <a:srgbClr val="0070C0"/>
                          </a:solidFill>
                          <a:latin typeface="Cambria Math" panose="02040503050406030204" pitchFamily="18" charset="0"/>
                          <a:ea typeface="微软雅黑" panose="020B0503020204020204" pitchFamily="34" charset="-122"/>
                        </a:rPr>
                        <m:t>=</m:t>
                      </m:r>
                      <m:r>
                        <a:rPr lang="en-US" altLang="zh-CN" sz="1600" b="0" i="1" smtClean="0">
                          <a:solidFill>
                            <a:srgbClr val="0070C0"/>
                          </a:solidFill>
                          <a:latin typeface="Cambria Math" panose="02040503050406030204" pitchFamily="18" charset="0"/>
                          <a:ea typeface="微软雅黑" panose="020B0503020204020204" pitchFamily="34" charset="-122"/>
                        </a:rPr>
                        <m:t>𝑡</m:t>
                      </m:r>
                      <m:r>
                        <a:rPr lang="en-US" altLang="zh-CN" sz="1600" b="0" i="1" smtClean="0">
                          <a:solidFill>
                            <a:srgbClr val="0070C0"/>
                          </a:solidFill>
                          <a:latin typeface="Cambria Math" panose="02040503050406030204" pitchFamily="18" charset="0"/>
                          <a:ea typeface="微软雅黑" panose="020B0503020204020204" pitchFamily="34" charset="-122"/>
                        </a:rPr>
                        <m:t>(</m:t>
                      </m:r>
                      <m:r>
                        <a:rPr lang="en-US" altLang="zh-CN" sz="1600" b="0" i="1" smtClean="0">
                          <a:solidFill>
                            <a:srgbClr val="0070C0"/>
                          </a:solidFill>
                          <a:latin typeface="Cambria Math" panose="02040503050406030204" pitchFamily="18" charset="0"/>
                          <a:ea typeface="微软雅黑" panose="020B0503020204020204" pitchFamily="34" charset="-122"/>
                        </a:rPr>
                        <m:t>𝑦</m:t>
                      </m:r>
                      <m:r>
                        <a:rPr lang="en-US" altLang="zh-CN" sz="1600" b="0" i="1" smtClean="0">
                          <a:solidFill>
                            <a:srgbClr val="0070C0"/>
                          </a:solidFill>
                          <a:latin typeface="Cambria Math" panose="02040503050406030204" pitchFamily="18" charset="0"/>
                          <a:ea typeface="微软雅黑" panose="020B0503020204020204" pitchFamily="34" charset="-122"/>
                        </a:rPr>
                        <m:t>,1)</m:t>
                      </m:r>
                    </m:oMath>
                  </m:oMathPara>
                </a14:m>
                <a:endParaRPr lang="en-US" altLang="zh-CN" sz="1600" dirty="0">
                  <a:solidFill>
                    <a:srgbClr val="0070C0"/>
                  </a:solidFill>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left"/>
                    </m:oMathParaPr>
                    <m:oMath xmlns:m="http://schemas.openxmlformats.org/officeDocument/2006/math">
                      <m:r>
                        <a:rPr lang="en-US" altLang="zh-CN" sz="1600" b="0" i="1" smtClean="0">
                          <a:solidFill>
                            <a:srgbClr val="0070C0"/>
                          </a:solidFill>
                          <a:latin typeface="Cambria Math" panose="02040503050406030204" pitchFamily="18" charset="0"/>
                          <a:ea typeface="微软雅黑" panose="020B0503020204020204" pitchFamily="34" charset="-122"/>
                        </a:rPr>
                        <m:t>𝐶𝑎</m:t>
                      </m:r>
                      <m:d>
                        <m:dPr>
                          <m:ctrlPr>
                            <a:rPr lang="en-US" altLang="zh-CN" sz="1600" b="0" i="1" smtClean="0">
                              <a:solidFill>
                                <a:srgbClr val="0070C0"/>
                              </a:solidFill>
                              <a:latin typeface="Cambria Math" panose="02040503050406030204" pitchFamily="18" charset="0"/>
                              <a:ea typeface="微软雅黑" panose="020B0503020204020204" pitchFamily="34" charset="-122"/>
                            </a:rPr>
                          </m:ctrlPr>
                        </m:dPr>
                        <m:e>
                          <m:r>
                            <a:rPr lang="en-US" altLang="zh-CN" sz="1600" b="0" i="1" smtClean="0">
                              <a:solidFill>
                                <a:srgbClr val="0070C0"/>
                              </a:solidFill>
                              <a:latin typeface="Cambria Math" panose="02040503050406030204" pitchFamily="18" charset="0"/>
                              <a:ea typeface="微软雅黑" panose="020B0503020204020204" pitchFamily="34" charset="-122"/>
                            </a:rPr>
                            <m:t>𝑦</m:t>
                          </m:r>
                          <m:r>
                            <a:rPr lang="en-US" altLang="zh-CN" sz="1600" b="0" i="1" smtClean="0">
                              <a:solidFill>
                                <a:srgbClr val="0070C0"/>
                              </a:solidFill>
                              <a:latin typeface="Cambria Math" panose="02040503050406030204" pitchFamily="18" charset="0"/>
                              <a:ea typeface="微软雅黑" panose="020B0503020204020204" pitchFamily="34" charset="-122"/>
                            </a:rPr>
                            <m:t>;</m:t>
                          </m:r>
                          <m:r>
                            <a:rPr lang="en-US" altLang="zh-CN" sz="1600" b="0" i="1" smtClean="0">
                              <a:solidFill>
                                <a:srgbClr val="0070C0"/>
                              </a:solidFill>
                              <a:latin typeface="Cambria Math" panose="02040503050406030204" pitchFamily="18" charset="0"/>
                              <a:ea typeface="微软雅黑" panose="020B0503020204020204" pitchFamily="34" charset="-122"/>
                            </a:rPr>
                            <m:t>𝑎</m:t>
                          </m:r>
                          <m:r>
                            <a:rPr lang="en-US" altLang="zh-CN" sz="1600" b="0" i="1" smtClean="0">
                              <a:solidFill>
                                <a:srgbClr val="0070C0"/>
                              </a:solidFill>
                              <a:latin typeface="Cambria Math" panose="02040503050406030204" pitchFamily="18" charset="0"/>
                              <a:ea typeface="微软雅黑" panose="020B0503020204020204" pitchFamily="34" charset="-122"/>
                            </a:rPr>
                            <m:t>,</m:t>
                          </m:r>
                          <m:r>
                            <a:rPr lang="en-US" altLang="zh-CN" sz="1600" b="0" i="1" smtClean="0">
                              <a:solidFill>
                                <a:srgbClr val="0070C0"/>
                              </a:solidFill>
                              <a:latin typeface="Cambria Math" panose="02040503050406030204" pitchFamily="18" charset="0"/>
                              <a:ea typeface="微软雅黑" panose="020B0503020204020204" pitchFamily="34" charset="-122"/>
                            </a:rPr>
                            <m:t>𝑏</m:t>
                          </m:r>
                        </m:e>
                      </m:d>
                      <m:r>
                        <a:rPr lang="en-US" altLang="zh-CN" sz="1600" b="0" i="1" smtClean="0">
                          <a:solidFill>
                            <a:srgbClr val="0070C0"/>
                          </a:solidFill>
                          <a:latin typeface="Cambria Math" panose="02040503050406030204" pitchFamily="18" charset="0"/>
                          <a:ea typeface="微软雅黑" panose="020B0503020204020204" pitchFamily="34" charset="-122"/>
                        </a:rPr>
                        <m:t>=</m:t>
                      </m:r>
                      <m:r>
                        <a:rPr lang="en-US" altLang="zh-CN" sz="1600" i="1">
                          <a:solidFill>
                            <a:srgbClr val="0070C0"/>
                          </a:solidFill>
                          <a:latin typeface="Cambria Math" panose="02040503050406030204" pitchFamily="18" charset="0"/>
                          <a:ea typeface="微软雅黑" panose="020B0503020204020204" pitchFamily="34" charset="-122"/>
                        </a:rPr>
                        <m:t>𝐶𝑎𝑢𝑐h𝑦</m:t>
                      </m:r>
                      <m:r>
                        <a:rPr lang="en-US" altLang="zh-CN" sz="1600" i="1">
                          <a:solidFill>
                            <a:srgbClr val="0070C0"/>
                          </a:solidFill>
                          <a:latin typeface="Cambria Math" panose="02040503050406030204" pitchFamily="18" charset="0"/>
                          <a:ea typeface="微软雅黑" panose="020B0503020204020204" pitchFamily="34" charset="-122"/>
                        </a:rPr>
                        <m:t>(</m:t>
                      </m:r>
                      <m:r>
                        <a:rPr lang="en-US" altLang="zh-CN" sz="1600" i="1">
                          <a:solidFill>
                            <a:srgbClr val="0070C0"/>
                          </a:solidFill>
                          <a:latin typeface="Cambria Math" panose="02040503050406030204" pitchFamily="18" charset="0"/>
                          <a:ea typeface="微软雅黑" panose="020B0503020204020204" pitchFamily="34" charset="-122"/>
                        </a:rPr>
                        <m:t>𝑦</m:t>
                      </m:r>
                      <m:r>
                        <a:rPr lang="en-US" altLang="zh-CN" sz="1600" i="1">
                          <a:solidFill>
                            <a:srgbClr val="0070C0"/>
                          </a:solidFill>
                          <a:latin typeface="Cambria Math" panose="02040503050406030204" pitchFamily="18" charset="0"/>
                          <a:ea typeface="微软雅黑" panose="020B0503020204020204" pitchFamily="34" charset="-122"/>
                        </a:rPr>
                        <m:t>)=</m:t>
                      </m:r>
                      <m:f>
                        <m:fPr>
                          <m:ctrlPr>
                            <a:rPr lang="en-US" altLang="zh-CN" sz="1600" i="1">
                              <a:solidFill>
                                <a:srgbClr val="0070C0"/>
                              </a:solidFill>
                              <a:latin typeface="Cambria Math" panose="02040503050406030204" pitchFamily="18" charset="0"/>
                              <a:ea typeface="微软雅黑" panose="020B0503020204020204" pitchFamily="34" charset="-122"/>
                            </a:rPr>
                          </m:ctrlPr>
                        </m:fPr>
                        <m:num>
                          <m:r>
                            <a:rPr lang="en-US" altLang="zh-CN" sz="1600" i="1">
                              <a:solidFill>
                                <a:srgbClr val="0070C0"/>
                              </a:solidFill>
                              <a:latin typeface="Cambria Math" panose="02040503050406030204" pitchFamily="18" charset="0"/>
                              <a:ea typeface="微软雅黑" panose="020B0503020204020204" pitchFamily="34" charset="-122"/>
                            </a:rPr>
                            <m:t>1</m:t>
                          </m:r>
                        </m:num>
                        <m:den>
                          <m:r>
                            <a:rPr lang="en-US" altLang="zh-CN" sz="1600" i="1">
                              <a:solidFill>
                                <a:srgbClr val="0070C0"/>
                              </a:solidFill>
                              <a:latin typeface="Cambria Math" panose="02040503050406030204" pitchFamily="18" charset="0"/>
                              <a:ea typeface="微软雅黑" panose="020B0503020204020204" pitchFamily="34" charset="-122"/>
                            </a:rPr>
                            <m:t>𝜋</m:t>
                          </m:r>
                          <m:r>
                            <a:rPr lang="en-US" altLang="zh-CN" sz="1600" b="0" i="1" smtClean="0">
                              <a:solidFill>
                                <a:srgbClr val="0070C0"/>
                              </a:solidFill>
                              <a:latin typeface="Cambria Math" panose="02040503050406030204" pitchFamily="18" charset="0"/>
                              <a:ea typeface="微软雅黑" panose="020B0503020204020204" pitchFamily="34" charset="-122"/>
                            </a:rPr>
                            <m:t>[</m:t>
                          </m:r>
                          <m:d>
                            <m:dPr>
                              <m:ctrlPr>
                                <a:rPr lang="en-US" altLang="zh-CN" sz="1600" i="1">
                                  <a:solidFill>
                                    <a:srgbClr val="0070C0"/>
                                  </a:solidFill>
                                  <a:latin typeface="Cambria Math" panose="02040503050406030204" pitchFamily="18" charset="0"/>
                                  <a:ea typeface="微软雅黑" panose="020B0503020204020204" pitchFamily="34" charset="-122"/>
                                </a:rPr>
                              </m:ctrlPr>
                            </m:dPr>
                            <m:e>
                              <m:sSup>
                                <m:sSupPr>
                                  <m:ctrlPr>
                                    <a:rPr lang="en-US" altLang="zh-CN" sz="1600" i="1">
                                      <a:solidFill>
                                        <a:srgbClr val="0070C0"/>
                                      </a:solidFill>
                                      <a:latin typeface="Cambria Math" panose="02040503050406030204" pitchFamily="18" charset="0"/>
                                      <a:ea typeface="微软雅黑" panose="020B0503020204020204" pitchFamily="34" charset="-122"/>
                                    </a:rPr>
                                  </m:ctrlPr>
                                </m:sSupPr>
                                <m:e>
                                  <m:r>
                                    <a:rPr lang="en-US" altLang="zh-CN" sz="1600" i="1">
                                      <a:solidFill>
                                        <a:srgbClr val="0070C0"/>
                                      </a:solidFill>
                                      <a:latin typeface="Cambria Math" panose="02040503050406030204" pitchFamily="18" charset="0"/>
                                      <a:ea typeface="微软雅黑" panose="020B0503020204020204" pitchFamily="34" charset="-122"/>
                                    </a:rPr>
                                    <m:t>𝑦</m:t>
                                  </m:r>
                                  <m:r>
                                    <a:rPr lang="en-US" altLang="zh-CN" sz="1600" b="0" i="1" smtClean="0">
                                      <a:solidFill>
                                        <a:srgbClr val="0070C0"/>
                                      </a:solidFill>
                                      <a:latin typeface="Cambria Math" panose="02040503050406030204" pitchFamily="18" charset="0"/>
                                      <a:ea typeface="微软雅黑" panose="020B0503020204020204" pitchFamily="34" charset="-122"/>
                                    </a:rPr>
                                    <m:t>−</m:t>
                                  </m:r>
                                  <m:r>
                                    <a:rPr lang="en-US" altLang="zh-CN" sz="1600" b="0" i="1" smtClean="0">
                                      <a:solidFill>
                                        <a:srgbClr val="0070C0"/>
                                      </a:solidFill>
                                      <a:latin typeface="Cambria Math" panose="02040503050406030204" pitchFamily="18" charset="0"/>
                                      <a:ea typeface="微软雅黑" panose="020B0503020204020204" pitchFamily="34" charset="-122"/>
                                    </a:rPr>
                                    <m:t>𝑎</m:t>
                                  </m:r>
                                  <m:r>
                                    <a:rPr lang="en-US" altLang="zh-CN" sz="1600" b="0" i="1" smtClean="0">
                                      <a:solidFill>
                                        <a:srgbClr val="0070C0"/>
                                      </a:solidFill>
                                      <a:latin typeface="Cambria Math" panose="02040503050406030204" pitchFamily="18" charset="0"/>
                                      <a:ea typeface="微软雅黑" panose="020B0503020204020204" pitchFamily="34" charset="-122"/>
                                    </a:rPr>
                                    <m:t>)</m:t>
                                  </m:r>
                                </m:e>
                                <m:sup>
                                  <m:r>
                                    <a:rPr lang="en-US" altLang="zh-CN" sz="1600" i="1">
                                      <a:solidFill>
                                        <a:srgbClr val="0070C0"/>
                                      </a:solidFill>
                                      <a:latin typeface="Cambria Math" panose="02040503050406030204" pitchFamily="18" charset="0"/>
                                      <a:ea typeface="微软雅黑" panose="020B0503020204020204" pitchFamily="34" charset="-122"/>
                                    </a:rPr>
                                    <m:t>2</m:t>
                                  </m:r>
                                </m:sup>
                              </m:sSup>
                              <m:r>
                                <a:rPr lang="en-US" altLang="zh-CN" sz="1600" i="1">
                                  <a:solidFill>
                                    <a:srgbClr val="0070C0"/>
                                  </a:solidFill>
                                  <a:latin typeface="Cambria Math" panose="02040503050406030204" pitchFamily="18" charset="0"/>
                                  <a:ea typeface="微软雅黑" panose="020B0503020204020204" pitchFamily="34" charset="-122"/>
                                </a:rPr>
                                <m:t>+</m:t>
                              </m:r>
                              <m:sSup>
                                <m:sSupPr>
                                  <m:ctrlPr>
                                    <a:rPr lang="en-US" altLang="zh-CN" sz="1600" b="0" i="1" smtClean="0">
                                      <a:solidFill>
                                        <a:srgbClr val="0070C0"/>
                                      </a:solidFill>
                                      <a:latin typeface="Cambria Math" panose="02040503050406030204" pitchFamily="18" charset="0"/>
                                      <a:ea typeface="微软雅黑" panose="020B0503020204020204" pitchFamily="34" charset="-122"/>
                                    </a:rPr>
                                  </m:ctrlPr>
                                </m:sSupPr>
                                <m:e>
                                  <m:r>
                                    <a:rPr lang="en-US" altLang="zh-CN" sz="1600" b="0" i="1" smtClean="0">
                                      <a:solidFill>
                                        <a:srgbClr val="0070C0"/>
                                      </a:solidFill>
                                      <a:latin typeface="Cambria Math" panose="02040503050406030204" pitchFamily="18" charset="0"/>
                                      <a:ea typeface="微软雅黑" panose="020B0503020204020204" pitchFamily="34" charset="-122"/>
                                    </a:rPr>
                                    <m:t>𝑏</m:t>
                                  </m:r>
                                </m:e>
                                <m:sup>
                                  <m:r>
                                    <a:rPr lang="en-US" altLang="zh-CN" sz="1600" b="0" i="1" smtClean="0">
                                      <a:solidFill>
                                        <a:srgbClr val="0070C0"/>
                                      </a:solidFill>
                                      <a:latin typeface="Cambria Math" panose="02040503050406030204" pitchFamily="18" charset="0"/>
                                      <a:ea typeface="微软雅黑" panose="020B0503020204020204" pitchFamily="34" charset="-122"/>
                                    </a:rPr>
                                    <m:t>2</m:t>
                                  </m:r>
                                </m:sup>
                              </m:sSup>
                            </m:e>
                          </m:d>
                          <m:r>
                            <a:rPr lang="en-US" altLang="zh-CN" sz="1600" b="0" i="1" smtClean="0">
                              <a:solidFill>
                                <a:srgbClr val="0070C0"/>
                              </a:solidFill>
                              <a:latin typeface="Cambria Math" panose="02040503050406030204" pitchFamily="18" charset="0"/>
                              <a:ea typeface="微软雅黑" panose="020B0503020204020204" pitchFamily="34" charset="-122"/>
                            </a:rPr>
                            <m:t>]</m:t>
                          </m:r>
                        </m:den>
                      </m:f>
                    </m:oMath>
                  </m:oMathPara>
                </a14:m>
                <a:endParaRPr lang="en-US" altLang="zh-CN" sz="1600" dirty="0">
                  <a:solidFill>
                    <a:srgbClr val="0070C0"/>
                  </a:solidFill>
                  <a:latin typeface="微软雅黑" panose="020B0503020204020204" pitchFamily="34" charset="-122"/>
                  <a:ea typeface="微软雅黑" panose="020B0503020204020204" pitchFamily="34" charset="-122"/>
                </a:endParaRPr>
              </a:p>
              <a:p>
                <a:pPr>
                  <a:lnSpc>
                    <a:spcPct val="150000"/>
                  </a:lnSpc>
                </a:pPr>
                <a:endParaRPr lang="en-US" altLang="zh-CN" sz="1600" b="0" dirty="0">
                  <a:solidFill>
                    <a:srgbClr val="0070C0"/>
                  </a:solidFill>
                  <a:latin typeface="微软雅黑" panose="020B0503020204020204" pitchFamily="34" charset="-122"/>
                  <a:ea typeface="微软雅黑" panose="020B0503020204020204" pitchFamily="34" charset="-122"/>
                  <a:cs typeface="+mj-cs"/>
                </a:endParaRPr>
              </a:p>
            </p:txBody>
          </p:sp>
        </mc:Choice>
        <mc:Fallback xmlns="">
          <p:sp>
            <p:nvSpPr>
              <p:cNvPr id="5" name="文本框 1"/>
              <p:cNvSpPr txBox="1">
                <a:spLocks noRot="1" noChangeAspect="1" noMove="1" noResize="1" noEditPoints="1" noAdjustHandles="1" noChangeArrowheads="1" noChangeShapeType="1" noTextEdit="1"/>
              </p:cNvSpPr>
              <p:nvPr/>
            </p:nvSpPr>
            <p:spPr>
              <a:xfrm>
                <a:off x="2609488" y="834014"/>
                <a:ext cx="6206708" cy="6320513"/>
              </a:xfrm>
              <a:prstGeom prst="rect">
                <a:avLst/>
              </a:prstGeom>
              <a:blipFill rotWithShape="0">
                <a:blip r:embed="rId2"/>
                <a:stretch>
                  <a:fillRect/>
                </a:stretch>
              </a:blipFill>
            </p:spPr>
            <p:txBody>
              <a:bodyPr/>
              <a:lstStyle/>
              <a:p>
                <a:r>
                  <a:rPr lang="zh-CN" altLang="en-US">
                    <a:noFill/>
                  </a:rPr>
                  <a:t> </a:t>
                </a:r>
                <a:endParaRPr lang="zh-CN" altLang="en-US">
                  <a:noFill/>
                </a:endParaRPr>
              </a:p>
            </p:txBody>
          </p:sp>
        </mc:Fallback>
      </mc:AlternateContent>
      <p:sp>
        <p:nvSpPr>
          <p:cNvPr id="6" name="矩形 5"/>
          <p:cNvSpPr/>
          <p:nvPr/>
        </p:nvSpPr>
        <p:spPr>
          <a:xfrm>
            <a:off x="586057" y="1041411"/>
            <a:ext cx="1536041" cy="646331"/>
          </a:xfrm>
          <a:prstGeom prst="rect">
            <a:avLst/>
          </a:prstGeom>
        </p:spPr>
        <p:txBody>
          <a:bodyPr wrap="square">
            <a:spAutoFit/>
          </a:bodyPr>
          <a:lstStyle/>
          <a:p>
            <a:pPr algn="ctr"/>
            <a:r>
              <a:rPr lang="zh-CN" altLang="en-US" b="1" dirty="0">
                <a:latin typeface="+mn-ea"/>
              </a:rPr>
              <a:t>正态分布</a:t>
            </a:r>
            <a:endParaRPr lang="en-US" altLang="zh-CN" b="1" dirty="0">
              <a:latin typeface="+mn-ea"/>
            </a:endParaRPr>
          </a:p>
          <a:p>
            <a:pPr algn="ctr"/>
            <a:r>
              <a:rPr lang="zh-CN" altLang="en-US" b="1" dirty="0">
                <a:latin typeface="+mn-ea"/>
              </a:rPr>
              <a:t>高斯分布</a:t>
            </a:r>
            <a:endParaRPr lang="zh-CN" altLang="en-US" dirty="0">
              <a:latin typeface="+mn-ea"/>
            </a:endParaRPr>
          </a:p>
        </p:txBody>
      </p:sp>
      <p:sp>
        <p:nvSpPr>
          <p:cNvPr id="8" name="矩形 7"/>
          <p:cNvSpPr/>
          <p:nvPr/>
        </p:nvSpPr>
        <p:spPr>
          <a:xfrm>
            <a:off x="797403" y="2718192"/>
            <a:ext cx="1523103" cy="369332"/>
          </a:xfrm>
          <a:prstGeom prst="rect">
            <a:avLst/>
          </a:prstGeom>
        </p:spPr>
        <p:txBody>
          <a:bodyPr wrap="square">
            <a:spAutoFit/>
          </a:bodyPr>
          <a:lstStyle/>
          <a:p>
            <a:r>
              <a:rPr lang="zh-CN" altLang="en-US" b="1" dirty="0">
                <a:latin typeface="+mn-ea"/>
              </a:rPr>
              <a:t>卡方分布：</a:t>
            </a:r>
            <a:endParaRPr lang="en-US" altLang="zh-CN" b="1" dirty="0">
              <a:latin typeface="+mn-ea"/>
            </a:endParaRPr>
          </a:p>
        </p:txBody>
      </p:sp>
      <p:sp>
        <p:nvSpPr>
          <p:cNvPr id="9" name="矩形 8"/>
          <p:cNvSpPr/>
          <p:nvPr/>
        </p:nvSpPr>
        <p:spPr>
          <a:xfrm>
            <a:off x="866414" y="3492074"/>
            <a:ext cx="1117662" cy="369332"/>
          </a:xfrm>
          <a:prstGeom prst="rect">
            <a:avLst/>
          </a:prstGeom>
        </p:spPr>
        <p:txBody>
          <a:bodyPr wrap="square">
            <a:spAutoFit/>
          </a:bodyPr>
          <a:lstStyle/>
          <a:p>
            <a:r>
              <a:rPr lang="en-US" altLang="zh-CN" b="1" dirty="0">
                <a:latin typeface="+mn-ea"/>
              </a:rPr>
              <a:t>t</a:t>
            </a:r>
            <a:r>
              <a:rPr lang="zh-CN" altLang="en-US" b="1" dirty="0">
                <a:latin typeface="+mn-ea"/>
              </a:rPr>
              <a:t>分布</a:t>
            </a:r>
            <a:endParaRPr lang="en-US" altLang="zh-CN" b="1" dirty="0">
              <a:latin typeface="+mn-ea"/>
            </a:endParaRPr>
          </a:p>
        </p:txBody>
      </p:sp>
      <p:sp>
        <p:nvSpPr>
          <p:cNvPr id="10" name="矩形 9"/>
          <p:cNvSpPr/>
          <p:nvPr/>
        </p:nvSpPr>
        <p:spPr>
          <a:xfrm>
            <a:off x="866414" y="4408796"/>
            <a:ext cx="1117662" cy="369332"/>
          </a:xfrm>
          <a:prstGeom prst="rect">
            <a:avLst/>
          </a:prstGeom>
        </p:spPr>
        <p:txBody>
          <a:bodyPr wrap="square">
            <a:spAutoFit/>
          </a:bodyPr>
          <a:lstStyle/>
          <a:p>
            <a:r>
              <a:rPr lang="en-US" altLang="zh-CN" b="1" dirty="0">
                <a:latin typeface="+mn-ea"/>
              </a:rPr>
              <a:t>F</a:t>
            </a:r>
            <a:r>
              <a:rPr lang="zh-CN" altLang="en-US" b="1" dirty="0">
                <a:latin typeface="+mn-ea"/>
              </a:rPr>
              <a:t>分布</a:t>
            </a:r>
            <a:endParaRPr lang="en-US" altLang="zh-CN" b="1" dirty="0">
              <a:latin typeface="+mn-ea"/>
            </a:endParaRPr>
          </a:p>
        </p:txBody>
      </p:sp>
      <p:sp>
        <p:nvSpPr>
          <p:cNvPr id="11" name="矩形 10"/>
          <p:cNvSpPr/>
          <p:nvPr/>
        </p:nvSpPr>
        <p:spPr>
          <a:xfrm>
            <a:off x="797403" y="5176453"/>
            <a:ext cx="1117662" cy="369332"/>
          </a:xfrm>
          <a:prstGeom prst="rect">
            <a:avLst/>
          </a:prstGeom>
        </p:spPr>
        <p:txBody>
          <a:bodyPr wrap="square">
            <a:spAutoFit/>
          </a:bodyPr>
          <a:lstStyle/>
          <a:p>
            <a:r>
              <a:rPr lang="zh-CN" altLang="en-US" b="1" dirty="0">
                <a:latin typeface="+mn-ea"/>
              </a:rPr>
              <a:t>柯西分布</a:t>
            </a:r>
            <a:endParaRPr lang="en-US" altLang="zh-CN" b="1"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77999" y="65033"/>
            <a:ext cx="9144000" cy="646331"/>
          </a:xfrm>
          <a:prstGeom prst="rect">
            <a:avLst/>
          </a:prstGeom>
        </p:spPr>
        <p:txBody>
          <a:bodyPr wrap="square">
            <a:spAutoFit/>
          </a:bodyPr>
          <a:lstStyle/>
          <a:p>
            <a:pPr algn="ctr"/>
            <a:r>
              <a:rPr lang="zh-CN" altLang="en-US" sz="3600" b="1" dirty="0">
                <a:latin typeface="微软雅黑" panose="020B0503020204020204" pitchFamily="34" charset="-122"/>
                <a:ea typeface="微软雅黑" panose="020B0503020204020204" pitchFamily="34" charset="-122"/>
              </a:rPr>
              <a:t>随机向量及其线性变换的方差</a:t>
            </a:r>
            <a:endParaRPr lang="en-US" altLang="zh-CN" sz="3600" b="1" dirty="0">
              <a:latin typeface="微软雅黑" panose="020B0503020204020204" pitchFamily="34" charset="-122"/>
              <a:ea typeface="微软雅黑" panose="020B0503020204020204" pitchFamily="34" charset="-122"/>
            </a:endParaRPr>
          </a:p>
        </p:txBody>
      </p:sp>
      <p:graphicFrame>
        <p:nvGraphicFramePr>
          <p:cNvPr id="3" name="对象 2"/>
          <p:cNvGraphicFramePr>
            <a:graphicFrameLocks noChangeAspect="1"/>
          </p:cNvGraphicFramePr>
          <p:nvPr/>
        </p:nvGraphicFramePr>
        <p:xfrm>
          <a:off x="2282984" y="1762931"/>
          <a:ext cx="3998913" cy="377825"/>
        </p:xfrm>
        <a:graphic>
          <a:graphicData uri="http://schemas.openxmlformats.org/presentationml/2006/ole">
            <mc:AlternateContent xmlns:mc="http://schemas.openxmlformats.org/markup-compatibility/2006">
              <mc:Choice xmlns:v="urn:schemas-microsoft-com:vml" Requires="v">
                <p:oleObj spid="_x0000_s952507" name="公式" r:id="rId3" imgW="51816000" imgH="4876800" progId="Equation.3">
                  <p:embed/>
                </p:oleObj>
              </mc:Choice>
              <mc:Fallback>
                <p:oleObj name="公式" r:id="rId3" imgW="51816000" imgH="4876800" progId="Equation.3">
                  <p:embed/>
                  <p:pic>
                    <p:nvPicPr>
                      <p:cNvPr id="0" name="图片 952488"/>
                      <p:cNvPicPr/>
                      <p:nvPr/>
                    </p:nvPicPr>
                    <p:blipFill>
                      <a:blip r:embed="rId4"/>
                      <a:stretch>
                        <a:fillRect/>
                      </a:stretch>
                    </p:blipFill>
                    <p:spPr>
                      <a:xfrm>
                        <a:off x="2282984" y="1762931"/>
                        <a:ext cx="3998913" cy="377825"/>
                      </a:xfrm>
                      <a:prstGeom prst="rect">
                        <a:avLst/>
                      </a:prstGeom>
                      <a:solidFill>
                        <a:srgbClr val="FFC000"/>
                      </a:solidFill>
                    </p:spPr>
                  </p:pic>
                </p:oleObj>
              </mc:Fallback>
            </mc:AlternateContent>
          </a:graphicData>
        </a:graphic>
      </p:graphicFrame>
      <p:graphicFrame>
        <p:nvGraphicFramePr>
          <p:cNvPr id="13" name="对象 12"/>
          <p:cNvGraphicFramePr>
            <a:graphicFrameLocks noChangeAspect="1"/>
          </p:cNvGraphicFramePr>
          <p:nvPr/>
        </p:nvGraphicFramePr>
        <p:xfrm>
          <a:off x="791568" y="845446"/>
          <a:ext cx="1081087" cy="1376363"/>
        </p:xfrm>
        <a:graphic>
          <a:graphicData uri="http://schemas.openxmlformats.org/presentationml/2006/ole">
            <mc:AlternateContent xmlns:mc="http://schemas.openxmlformats.org/markup-compatibility/2006">
              <mc:Choice xmlns:v="urn:schemas-microsoft-com:vml" Requires="v">
                <p:oleObj spid="_x0000_s952508" name="公式" r:id="rId5" imgW="13411200" imgH="17068800" progId="Equation.3">
                  <p:embed/>
                </p:oleObj>
              </mc:Choice>
              <mc:Fallback>
                <p:oleObj name="公式" r:id="rId5" imgW="13411200" imgH="17068800" progId="Equation.3">
                  <p:embed/>
                  <p:pic>
                    <p:nvPicPr>
                      <p:cNvPr id="0" name="图片 952489"/>
                      <p:cNvPicPr/>
                      <p:nvPr/>
                    </p:nvPicPr>
                    <p:blipFill>
                      <a:blip r:embed="rId6"/>
                      <a:stretch>
                        <a:fillRect/>
                      </a:stretch>
                    </p:blipFill>
                    <p:spPr>
                      <a:xfrm>
                        <a:off x="791568" y="845446"/>
                        <a:ext cx="1081087" cy="1376363"/>
                      </a:xfrm>
                      <a:prstGeom prst="rect">
                        <a:avLst/>
                      </a:prstGeom>
                    </p:spPr>
                  </p:pic>
                </p:oleObj>
              </mc:Fallback>
            </mc:AlternateContent>
          </a:graphicData>
        </a:graphic>
      </p:graphicFrame>
      <p:graphicFrame>
        <p:nvGraphicFramePr>
          <p:cNvPr id="16" name="对象 15"/>
          <p:cNvGraphicFramePr>
            <a:graphicFrameLocks noChangeAspect="1"/>
          </p:cNvGraphicFramePr>
          <p:nvPr/>
        </p:nvGraphicFramePr>
        <p:xfrm>
          <a:off x="2214308" y="4114366"/>
          <a:ext cx="5505450" cy="2490787"/>
        </p:xfrm>
        <a:graphic>
          <a:graphicData uri="http://schemas.openxmlformats.org/presentationml/2006/ole">
            <mc:AlternateContent xmlns:mc="http://schemas.openxmlformats.org/markup-compatibility/2006">
              <mc:Choice xmlns:v="urn:schemas-microsoft-com:vml" Requires="v">
                <p:oleObj spid="_x0000_s952509" name="公式" r:id="rId7" imgW="71323200" imgH="32308800" progId="Equation.3">
                  <p:embed/>
                </p:oleObj>
              </mc:Choice>
              <mc:Fallback>
                <p:oleObj name="公式" r:id="rId7" imgW="71323200" imgH="32308800" progId="Equation.3">
                  <p:embed/>
                  <p:pic>
                    <p:nvPicPr>
                      <p:cNvPr id="0" name="图片 952490"/>
                      <p:cNvPicPr/>
                      <p:nvPr/>
                    </p:nvPicPr>
                    <p:blipFill>
                      <a:blip r:embed="rId8"/>
                      <a:stretch>
                        <a:fillRect/>
                      </a:stretch>
                    </p:blipFill>
                    <p:spPr>
                      <a:xfrm>
                        <a:off x="2214308" y="4114366"/>
                        <a:ext cx="5505450" cy="2490787"/>
                      </a:xfrm>
                      <a:prstGeom prst="rect">
                        <a:avLst/>
                      </a:prstGeom>
                      <a:solidFill>
                        <a:srgbClr val="FFC000"/>
                      </a:solidFill>
                    </p:spPr>
                  </p:pic>
                </p:oleObj>
              </mc:Fallback>
            </mc:AlternateContent>
          </a:graphicData>
        </a:graphic>
      </p:graphicFrame>
      <p:sp>
        <p:nvSpPr>
          <p:cNvPr id="8" name="矩形 7"/>
          <p:cNvSpPr/>
          <p:nvPr/>
        </p:nvSpPr>
        <p:spPr>
          <a:xfrm>
            <a:off x="2601613" y="3103453"/>
            <a:ext cx="5835020" cy="646331"/>
          </a:xfrm>
          <a:prstGeom prst="rect">
            <a:avLst/>
          </a:prstGeom>
        </p:spPr>
        <p:txBody>
          <a:bodyPr wrap="square">
            <a:spAutoFit/>
          </a:bodyPr>
          <a:lstStyle/>
          <a:p>
            <a:pPr>
              <a:lnSpc>
                <a:spcPct val="150000"/>
              </a:lnSpc>
            </a:pPr>
            <a:r>
              <a:rPr lang="zh-CN" altLang="en-US" sz="2400" b="1" dirty="0">
                <a:solidFill>
                  <a:srgbClr val="FF0000"/>
                </a:solidFill>
                <a:latin typeface="黑体" panose="02010609060101010101" pitchFamily="49" charset="-122"/>
                <a:ea typeface="黑体" panose="02010609060101010101" pitchFamily="49" charset="-122"/>
              </a:rPr>
              <a:t>随机向量</a:t>
            </a:r>
            <a:r>
              <a:rPr lang="en-US" altLang="zh-CN" sz="2400" b="1" dirty="0">
                <a:solidFill>
                  <a:srgbClr val="FF0000"/>
                </a:solidFill>
                <a:latin typeface="黑体" panose="02010609060101010101" pitchFamily="49" charset="-122"/>
                <a:ea typeface="黑体" panose="02010609060101010101" pitchFamily="49" charset="-122"/>
              </a:rPr>
              <a:t>y</a:t>
            </a:r>
            <a:r>
              <a:rPr lang="zh-CN" altLang="en-US" sz="2400" b="1" dirty="0">
                <a:solidFill>
                  <a:srgbClr val="FF0000"/>
                </a:solidFill>
                <a:latin typeface="黑体" panose="02010609060101010101" pitchFamily="49" charset="-122"/>
                <a:ea typeface="黑体" panose="02010609060101010101" pitchFamily="49" charset="-122"/>
              </a:rPr>
              <a:t>线性变换后的均值和方差为</a:t>
            </a:r>
          </a:p>
        </p:txBody>
      </p:sp>
      <p:sp>
        <p:nvSpPr>
          <p:cNvPr id="9" name="矩形 8"/>
          <p:cNvSpPr/>
          <p:nvPr/>
        </p:nvSpPr>
        <p:spPr>
          <a:xfrm>
            <a:off x="2282984" y="937431"/>
            <a:ext cx="3600229" cy="559769"/>
          </a:xfrm>
          <a:prstGeom prst="rect">
            <a:avLst/>
          </a:prstGeom>
        </p:spPr>
        <p:txBody>
          <a:bodyPr wrap="square">
            <a:spAutoFit/>
          </a:bodyPr>
          <a:lstStyle/>
          <a:p>
            <a:pPr>
              <a:lnSpc>
                <a:spcPct val="150000"/>
              </a:lnSpc>
            </a:pPr>
            <a:r>
              <a:rPr lang="zh-CN" altLang="en-US" sz="2400" b="1" dirty="0">
                <a:solidFill>
                  <a:srgbClr val="FF0000"/>
                </a:solidFill>
                <a:latin typeface="黑体" panose="02010609060101010101" pitchFamily="49" charset="-122"/>
                <a:ea typeface="黑体" panose="02010609060101010101" pitchFamily="49" charset="-122"/>
              </a:rPr>
              <a:t>随机向量</a:t>
            </a:r>
            <a:r>
              <a:rPr lang="en-US" altLang="zh-CN" sz="2400" b="1" dirty="0">
                <a:solidFill>
                  <a:srgbClr val="FF0000"/>
                </a:solidFill>
                <a:latin typeface="黑体" panose="02010609060101010101" pitchFamily="49" charset="-122"/>
                <a:ea typeface="黑体" panose="02010609060101010101" pitchFamily="49" charset="-122"/>
              </a:rPr>
              <a:t>x</a:t>
            </a:r>
            <a:r>
              <a:rPr lang="zh-CN" altLang="en-US" sz="2400" b="1" dirty="0">
                <a:solidFill>
                  <a:srgbClr val="FF0000"/>
                </a:solidFill>
                <a:latin typeface="黑体" panose="02010609060101010101" pitchFamily="49" charset="-122"/>
                <a:ea typeface="黑体" panose="02010609060101010101" pitchFamily="49" charset="-122"/>
              </a:rPr>
              <a:t>的方差阵</a:t>
            </a:r>
          </a:p>
        </p:txBody>
      </p:sp>
      <p:graphicFrame>
        <p:nvGraphicFramePr>
          <p:cNvPr id="10" name="对象 9"/>
          <p:cNvGraphicFramePr>
            <a:graphicFrameLocks noChangeAspect="1"/>
          </p:cNvGraphicFramePr>
          <p:nvPr/>
        </p:nvGraphicFramePr>
        <p:xfrm>
          <a:off x="628889" y="2738437"/>
          <a:ext cx="1817688" cy="1376362"/>
        </p:xfrm>
        <a:graphic>
          <a:graphicData uri="http://schemas.openxmlformats.org/presentationml/2006/ole">
            <mc:AlternateContent xmlns:mc="http://schemas.openxmlformats.org/markup-compatibility/2006">
              <mc:Choice xmlns:v="urn:schemas-microsoft-com:vml" Requires="v">
                <p:oleObj spid="_x0000_s952510" name="公式" r:id="rId9" imgW="22555200" imgH="17068800" progId="Equation.3">
                  <p:embed/>
                </p:oleObj>
              </mc:Choice>
              <mc:Fallback>
                <p:oleObj name="公式" r:id="rId9" imgW="22555200" imgH="17068800" progId="Equation.3">
                  <p:embed/>
                  <p:pic>
                    <p:nvPicPr>
                      <p:cNvPr id="0" name="图片 952491"/>
                      <p:cNvPicPr/>
                      <p:nvPr/>
                    </p:nvPicPr>
                    <p:blipFill>
                      <a:blip r:embed="rId10"/>
                      <a:stretch>
                        <a:fillRect/>
                      </a:stretch>
                    </p:blipFill>
                    <p:spPr>
                      <a:xfrm>
                        <a:off x="628889" y="2738437"/>
                        <a:ext cx="1817688" cy="1376362"/>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77999" y="65033"/>
            <a:ext cx="9144000" cy="646331"/>
          </a:xfrm>
          <a:prstGeom prst="rect">
            <a:avLst/>
          </a:prstGeom>
        </p:spPr>
        <p:txBody>
          <a:bodyPr wrap="square">
            <a:spAutoFit/>
          </a:bodyPr>
          <a:lstStyle/>
          <a:p>
            <a:pPr algn="ctr"/>
            <a:r>
              <a:rPr lang="zh-CN" altLang="en-US" sz="3600" b="1" dirty="0">
                <a:latin typeface="微软雅黑" panose="020B0503020204020204" pitchFamily="34" charset="-122"/>
                <a:ea typeface="微软雅黑" panose="020B0503020204020204" pitchFamily="34" charset="-122"/>
              </a:rPr>
              <a:t>实对称阵分解</a:t>
            </a:r>
            <a:endParaRPr lang="en-US" altLang="zh-CN" sz="3600" b="1" dirty="0">
              <a:latin typeface="微软雅黑" panose="020B0503020204020204" pitchFamily="34" charset="-122"/>
              <a:ea typeface="微软雅黑" panose="020B0503020204020204" pitchFamily="34" charset="-122"/>
            </a:endParaRPr>
          </a:p>
        </p:txBody>
      </p:sp>
      <p:graphicFrame>
        <p:nvGraphicFramePr>
          <p:cNvPr id="12" name="对象 11"/>
          <p:cNvGraphicFramePr>
            <a:graphicFrameLocks noChangeAspect="1"/>
          </p:cNvGraphicFramePr>
          <p:nvPr/>
        </p:nvGraphicFramePr>
        <p:xfrm>
          <a:off x="812784" y="1769245"/>
          <a:ext cx="3446463" cy="1355725"/>
        </p:xfrm>
        <a:graphic>
          <a:graphicData uri="http://schemas.openxmlformats.org/presentationml/2006/ole">
            <mc:AlternateContent xmlns:mc="http://schemas.openxmlformats.org/markup-compatibility/2006">
              <mc:Choice xmlns:v="urn:schemas-microsoft-com:vml" Requires="v">
                <p:oleObj spid="_x0000_s953544" name="公式" r:id="rId3" imgW="55778400" imgH="22555200" progId="Equation.3">
                  <p:embed/>
                </p:oleObj>
              </mc:Choice>
              <mc:Fallback>
                <p:oleObj name="公式" r:id="rId3" imgW="55778400" imgH="22555200" progId="Equation.3">
                  <p:embed/>
                  <p:pic>
                    <p:nvPicPr>
                      <p:cNvPr id="0" name="图片 953525"/>
                      <p:cNvPicPr>
                        <a:picLocks noChangeAspect="1" noChangeArrowheads="1"/>
                      </p:cNvPicPr>
                      <p:nvPr/>
                    </p:nvPicPr>
                    <p:blipFill>
                      <a:blip r:embed="rId4"/>
                      <a:srcRect/>
                      <a:stretch>
                        <a:fillRect/>
                      </a:stretch>
                    </p:blipFill>
                    <p:spPr bwMode="auto">
                      <a:xfrm>
                        <a:off x="812784" y="1769245"/>
                        <a:ext cx="3446463" cy="1355725"/>
                      </a:xfrm>
                      <a:prstGeom prst="rect">
                        <a:avLst/>
                      </a:prstGeom>
                      <a:noFill/>
                    </p:spPr>
                  </p:pic>
                </p:oleObj>
              </mc:Fallback>
            </mc:AlternateContent>
          </a:graphicData>
        </a:graphic>
      </p:graphicFrame>
      <p:graphicFrame>
        <p:nvGraphicFramePr>
          <p:cNvPr id="20" name="对象 19"/>
          <p:cNvGraphicFramePr>
            <a:graphicFrameLocks noChangeAspect="1"/>
          </p:cNvGraphicFramePr>
          <p:nvPr/>
        </p:nvGraphicFramePr>
        <p:xfrm>
          <a:off x="3711126" y="4557708"/>
          <a:ext cx="5432874" cy="1576090"/>
        </p:xfrm>
        <a:graphic>
          <a:graphicData uri="http://schemas.openxmlformats.org/presentationml/2006/ole">
            <mc:AlternateContent xmlns:mc="http://schemas.openxmlformats.org/markup-compatibility/2006">
              <mc:Choice xmlns:v="urn:schemas-microsoft-com:vml" Requires="v">
                <p:oleObj spid="_x0000_s953545" name="公式" r:id="rId5" imgW="99060000" imgH="28041600" progId="Equation.3">
                  <p:embed/>
                </p:oleObj>
              </mc:Choice>
              <mc:Fallback>
                <p:oleObj name="公式" r:id="rId5" imgW="99060000" imgH="28041600" progId="Equation.3">
                  <p:embed/>
                  <p:pic>
                    <p:nvPicPr>
                      <p:cNvPr id="0" name="图片 953526"/>
                      <p:cNvPicPr>
                        <a:picLocks noChangeAspect="1" noChangeArrowheads="1"/>
                      </p:cNvPicPr>
                      <p:nvPr/>
                    </p:nvPicPr>
                    <p:blipFill>
                      <a:blip r:embed="rId6"/>
                      <a:srcRect/>
                      <a:stretch>
                        <a:fillRect/>
                      </a:stretch>
                    </p:blipFill>
                    <p:spPr bwMode="auto">
                      <a:xfrm>
                        <a:off x="3711126" y="4557708"/>
                        <a:ext cx="5432874" cy="1576090"/>
                      </a:xfrm>
                      <a:prstGeom prst="rect">
                        <a:avLst/>
                      </a:prstGeom>
                      <a:noFill/>
                    </p:spPr>
                  </p:pic>
                </p:oleObj>
              </mc:Fallback>
            </mc:AlternateContent>
          </a:graphicData>
        </a:graphic>
      </p:graphicFrame>
      <p:graphicFrame>
        <p:nvGraphicFramePr>
          <p:cNvPr id="4" name="对象 3"/>
          <p:cNvGraphicFramePr>
            <a:graphicFrameLocks noChangeAspect="1"/>
          </p:cNvGraphicFramePr>
          <p:nvPr/>
        </p:nvGraphicFramePr>
        <p:xfrm>
          <a:off x="5659199" y="2237276"/>
          <a:ext cx="1681880" cy="338712"/>
        </p:xfrm>
        <a:graphic>
          <a:graphicData uri="http://schemas.openxmlformats.org/presentationml/2006/ole">
            <mc:AlternateContent xmlns:mc="http://schemas.openxmlformats.org/markup-compatibility/2006">
              <mc:Choice xmlns:v="urn:schemas-microsoft-com:vml" Requires="v">
                <p:oleObj spid="_x0000_s953546" name="公式" r:id="rId7" imgW="1384300" imgH="228600" progId="Equation.3">
                  <p:embed/>
                </p:oleObj>
              </mc:Choice>
              <mc:Fallback>
                <p:oleObj name="公式" r:id="rId7" imgW="1384300" imgH="228600"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59199" y="2237276"/>
                        <a:ext cx="1681880" cy="338712"/>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8" name="Rectangle 13"/>
              <p:cNvSpPr>
                <a:spLocks noChangeArrowheads="1"/>
              </p:cNvSpPr>
              <p:nvPr/>
            </p:nvSpPr>
            <p:spPr bwMode="auto">
              <a:xfrm>
                <a:off x="349279" y="832540"/>
                <a:ext cx="7819936" cy="70788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定理</a:t>
                </a:r>
                <a:r>
                  <a:rPr kumimoji="0" lang="zh-CN" altLang="en-US" sz="20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：设</a:t>
                </a:r>
                <a:r>
                  <a:rPr kumimoji="0" lang="en-US" altLang="zh-CN" sz="2000" b="1" i="1" u="none" strike="noStrike" cap="none" normalizeH="0" baseline="0" dirty="0">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rPr>
                  <a:t>A</a:t>
                </a:r>
                <a:r>
                  <a:rPr kumimoji="0" lang="zh-CN" altLang="en-US" sz="20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为</a:t>
                </a:r>
                <a:r>
                  <a:rPr kumimoji="0" lang="en-US" altLang="zh-CN" sz="2000" b="0" i="0" u="none" strike="noStrike" cap="none" normalizeH="0" baseline="0" dirty="0">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rPr>
                  <a:t>n</a:t>
                </a:r>
                <a:r>
                  <a:rPr kumimoji="0" lang="zh-CN" altLang="en-US" sz="20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阶实对称阵，则其特征值是实数，设由</a:t>
                </a:r>
                <a:r>
                  <a:rPr kumimoji="0" lang="en-US" altLang="zh-CN" sz="20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a:t>
                </a:r>
                <a:r>
                  <a:rPr kumimoji="0" lang="zh-CN" altLang="en-US" sz="20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的</a:t>
                </a:r>
                <a:r>
                  <a:rPr kumimoji="0" lang="en-US" altLang="zh-CN" sz="20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n</a:t>
                </a:r>
                <a:r>
                  <a:rPr kumimoji="0" lang="zh-CN" altLang="en-US" sz="20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个特征值所组成的</a:t>
                </a:r>
                <a:r>
                  <a:rPr kumimoji="0" lang="en-US" altLang="zh-CN" sz="2000" b="0" i="0" u="none" strike="noStrike" cap="none" normalizeH="0" baseline="0" dirty="0">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rPr>
                  <a:t>n</a:t>
                </a:r>
                <a:r>
                  <a:rPr kumimoji="0" lang="zh-CN" altLang="en-US" sz="20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阶对角阵为</a:t>
                </a:r>
                <a14:m>
                  <m:oMath xmlns:m="http://schemas.openxmlformats.org/officeDocument/2006/math">
                    <m:r>
                      <m:rPr>
                        <m:sty m:val="p"/>
                      </m:rPr>
                      <a:rPr kumimoji="0" lang="en-US" altLang="zh-CN" sz="2000" b="0" i="0" u="none" strike="noStrike" cap="none" normalizeH="0" baseline="0" smtClean="0">
                        <a:ln>
                          <a:noFill/>
                        </a:ln>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Λ</m:t>
                    </m:r>
                    <m:r>
                      <a:rPr kumimoji="0" lang="en-US" altLang="zh-CN" sz="2000" b="0"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oMath>
                </a14:m>
                <a:r>
                  <a:rPr kumimoji="0" lang="zh-CN" altLang="en-US" sz="2000" b="0" i="0" u="none" strike="noStrike" cap="none" normalizeH="0" baseline="0" dirty="0">
                    <a:ln>
                      <a:noFill/>
                    </a:ln>
                    <a:solidFill>
                      <a:schemeClr val="tx1"/>
                    </a:solidFill>
                    <a:effectLst/>
                    <a:latin typeface="Arial" panose="020B0604020202020204" pitchFamily="34" charset="0"/>
                  </a:rPr>
                  <a:t>则存在正交阵</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rPr>
                      <m:t>𝐻</m:t>
                    </m:r>
                  </m:oMath>
                </a14:m>
                <a:r>
                  <a:rPr kumimoji="0" lang="zh-CN" altLang="en-US" sz="2000" b="0" i="0" u="none" strike="noStrike" cap="none" normalizeH="0" baseline="0" dirty="0">
                    <a:ln>
                      <a:noFill/>
                    </a:ln>
                    <a:solidFill>
                      <a:schemeClr val="tx1"/>
                    </a:solidFill>
                    <a:effectLst/>
                    <a:latin typeface="Arial" panose="020B0604020202020204" pitchFamily="34" charset="0"/>
                  </a:rPr>
                  <a:t>，使得</a:t>
                </a:r>
              </a:p>
            </p:txBody>
          </p:sp>
        </mc:Choice>
        <mc:Fallback xmlns="">
          <p:sp>
            <p:nvSpPr>
              <p:cNvPr id="8" name="Rectangle 13"/>
              <p:cNvSpPr>
                <a:spLocks noRot="1" noChangeAspect="1" noMove="1" noResize="1" noEditPoints="1" noAdjustHandles="1" noChangeArrowheads="1" noChangeShapeType="1" noTextEdit="1"/>
              </p:cNvSpPr>
              <p:nvPr/>
            </p:nvSpPr>
            <p:spPr bwMode="auto">
              <a:xfrm>
                <a:off x="349279" y="832540"/>
                <a:ext cx="7819936" cy="707886"/>
              </a:xfrm>
              <a:prstGeom prst="rect">
                <a:avLst/>
              </a:prstGeom>
              <a:blipFill rotWithShape="0">
                <a:blip r:embed="rId9"/>
                <a:stretch>
                  <a:fillRect l="-779" t="-6034" b="-1465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p:sp>
        <p:nvSpPr>
          <p:cNvPr id="17" name="矩形 16"/>
          <p:cNvSpPr/>
          <p:nvPr/>
        </p:nvSpPr>
        <p:spPr>
          <a:xfrm>
            <a:off x="349279" y="3316561"/>
            <a:ext cx="3909968" cy="1198726"/>
          </a:xfrm>
          <a:prstGeom prst="rect">
            <a:avLst/>
          </a:prstGeom>
        </p:spPr>
        <p:txBody>
          <a:bodyPr wrap="square">
            <a:spAutoFit/>
          </a:bodyPr>
          <a:lstStyle/>
          <a:p>
            <a:pPr>
              <a:lnSpc>
                <a:spcPct val="105000"/>
              </a:lnSpc>
              <a:spcAft>
                <a:spcPts val="1000"/>
              </a:spcAft>
            </a:pPr>
            <a:r>
              <a:rPr lang="zh-CN" altLang="zh-CN" kern="100" dirty="0">
                <a:latin typeface="Times New Roman" panose="02020603050405020304" pitchFamily="18" charset="0"/>
                <a:cs typeface="Times New Roman" panose="02020603050405020304" pitchFamily="18" charset="0"/>
              </a:rPr>
              <a:t>实对称阵</a:t>
            </a:r>
            <a:r>
              <a:rPr lang="en-US" altLang="zh-CN" kern="100" dirty="0">
                <a:latin typeface="Times New Roman" panose="02020603050405020304" pitchFamily="18" charset="0"/>
                <a:cs typeface="Times New Roman" panose="02020603050405020304" pitchFamily="18" charset="0"/>
              </a:rPr>
              <a:t>A</a:t>
            </a:r>
            <a:r>
              <a:rPr lang="zh-CN" altLang="zh-CN" kern="100" dirty="0">
                <a:latin typeface="Times New Roman" panose="02020603050405020304" pitchFamily="18" charset="0"/>
                <a:cs typeface="Times New Roman" panose="02020603050405020304" pitchFamily="18" charset="0"/>
              </a:rPr>
              <a:t>迹为其特征值的和，</a:t>
            </a:r>
            <a:endParaRPr lang="en-US" altLang="zh-CN" kern="100" dirty="0">
              <a:latin typeface="Times New Roman" panose="02020603050405020304" pitchFamily="18" charset="0"/>
              <a:cs typeface="Times New Roman" panose="02020603050405020304" pitchFamily="18" charset="0"/>
            </a:endParaRPr>
          </a:p>
          <a:p>
            <a:pPr>
              <a:lnSpc>
                <a:spcPct val="105000"/>
              </a:lnSpc>
              <a:spcAft>
                <a:spcPts val="1000"/>
              </a:spcAft>
            </a:pPr>
            <a:r>
              <a:rPr lang="zh-CN" altLang="zh-CN" kern="100" dirty="0">
                <a:latin typeface="Times New Roman" panose="02020603050405020304" pitchFamily="18" charset="0"/>
                <a:cs typeface="Times New Roman" panose="02020603050405020304" pitchFamily="18" charset="0"/>
              </a:rPr>
              <a:t>行列式为其特征值和连乘积，</a:t>
            </a:r>
            <a:endParaRPr lang="en-US" altLang="zh-CN" kern="100" dirty="0">
              <a:latin typeface="Times New Roman" panose="02020603050405020304" pitchFamily="18" charset="0"/>
              <a:cs typeface="Times New Roman" panose="02020603050405020304" pitchFamily="18" charset="0"/>
            </a:endParaRPr>
          </a:p>
          <a:p>
            <a:pPr>
              <a:lnSpc>
                <a:spcPct val="105000"/>
              </a:lnSpc>
              <a:spcAft>
                <a:spcPts val="1000"/>
              </a:spcAft>
            </a:pPr>
            <a:r>
              <a:rPr lang="zh-CN" altLang="zh-CN" kern="100" dirty="0">
                <a:latin typeface="Times New Roman" panose="02020603050405020304" pitchFamily="18" charset="0"/>
                <a:cs typeface="Times New Roman" panose="02020603050405020304" pitchFamily="18" charset="0"/>
              </a:rPr>
              <a:t>秩为非零特征值的个数。</a:t>
            </a:r>
            <a:endParaRPr lang="zh-CN" altLang="zh-CN" sz="1600" kern="100" dirty="0">
              <a:latin typeface="Cambria" panose="02040503050406030204" pitchFamily="18" charset="0"/>
              <a:cs typeface="Times New Roman" panose="02020603050405020304" pitchFamily="18" charset="0"/>
            </a:endParaRPr>
          </a:p>
        </p:txBody>
      </p:sp>
      <p:graphicFrame>
        <p:nvGraphicFramePr>
          <p:cNvPr id="19" name="对象 18"/>
          <p:cNvGraphicFramePr>
            <a:graphicFrameLocks noChangeAspect="1"/>
          </p:cNvGraphicFramePr>
          <p:nvPr/>
        </p:nvGraphicFramePr>
        <p:xfrm>
          <a:off x="349279" y="4765558"/>
          <a:ext cx="2713076" cy="1420640"/>
        </p:xfrm>
        <a:graphic>
          <a:graphicData uri="http://schemas.openxmlformats.org/presentationml/2006/ole">
            <mc:AlternateContent xmlns:mc="http://schemas.openxmlformats.org/markup-compatibility/2006">
              <mc:Choice xmlns:v="urn:schemas-microsoft-com:vml" Requires="v">
                <p:oleObj spid="_x0000_s953547" name="公式" r:id="rId10" imgW="40233600" imgH="21640800" progId="Equation.3">
                  <p:embed/>
                </p:oleObj>
              </mc:Choice>
              <mc:Fallback>
                <p:oleObj name="公式" r:id="rId10" imgW="40233600" imgH="21640800" progId="Equation.3">
                  <p:embed/>
                  <p:pic>
                    <p:nvPicPr>
                      <p:cNvPr id="0" name="图片 953528"/>
                      <p:cNvPicPr>
                        <a:picLocks noChangeAspect="1" noChangeArrowheads="1"/>
                      </p:cNvPicPr>
                      <p:nvPr/>
                    </p:nvPicPr>
                    <p:blipFill>
                      <a:blip r:embed="rId11"/>
                      <a:srcRect/>
                      <a:stretch>
                        <a:fillRect/>
                      </a:stretch>
                    </p:blipFill>
                    <p:spPr bwMode="auto">
                      <a:xfrm>
                        <a:off x="349279" y="4765558"/>
                        <a:ext cx="2713076" cy="1420640"/>
                      </a:xfrm>
                      <a:prstGeom prst="rect">
                        <a:avLst/>
                      </a:prstGeom>
                      <a:noFill/>
                    </p:spPr>
                  </p:pic>
                </p:oleObj>
              </mc:Fallback>
            </mc:AlternateContent>
          </a:graphicData>
        </a:graphic>
      </p:graphicFrame>
      <p:sp>
        <p:nvSpPr>
          <p:cNvPr id="21" name="矩形 20"/>
          <p:cNvSpPr/>
          <p:nvPr/>
        </p:nvSpPr>
        <p:spPr>
          <a:xfrm>
            <a:off x="4890211" y="3915924"/>
            <a:ext cx="3909968" cy="383182"/>
          </a:xfrm>
          <a:prstGeom prst="rect">
            <a:avLst/>
          </a:prstGeom>
        </p:spPr>
        <p:txBody>
          <a:bodyPr wrap="square">
            <a:spAutoFit/>
          </a:bodyPr>
          <a:lstStyle/>
          <a:p>
            <a:pPr>
              <a:lnSpc>
                <a:spcPct val="105000"/>
              </a:lnSpc>
              <a:spcAft>
                <a:spcPts val="1000"/>
              </a:spcAft>
            </a:pPr>
            <a:r>
              <a:rPr lang="zh-CN" altLang="en-US" kern="100" dirty="0">
                <a:latin typeface="Times New Roman" panose="02020603050405020304" pitchFamily="18" charset="0"/>
                <a:cs typeface="Times New Roman" panose="02020603050405020304" pitchFamily="18" charset="0"/>
              </a:rPr>
              <a:t>若所有的特征值非零，则方阵可逆</a:t>
            </a:r>
            <a:endParaRPr lang="zh-CN" altLang="zh-CN" sz="1600" kern="100" dirty="0">
              <a:latin typeface="Cambria" panose="02040503050406030204" pitchFamily="18" charset="0"/>
              <a:cs typeface="Times New Roman" panose="02020603050405020304" pitchFamily="18" charset="0"/>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77999" y="65033"/>
            <a:ext cx="9144000" cy="646331"/>
          </a:xfrm>
          <a:prstGeom prst="rect">
            <a:avLst/>
          </a:prstGeom>
        </p:spPr>
        <p:txBody>
          <a:bodyPr wrap="square">
            <a:spAutoFit/>
          </a:bodyPr>
          <a:lstStyle/>
          <a:p>
            <a:pPr algn="ctr"/>
            <a:r>
              <a:rPr lang="zh-CN" altLang="en-US" sz="3600" b="1" dirty="0">
                <a:latin typeface="微软雅黑" panose="020B0503020204020204" pitchFamily="34" charset="-122"/>
                <a:ea typeface="微软雅黑" panose="020B0503020204020204" pitchFamily="34" charset="-122"/>
              </a:rPr>
              <a:t>方差阵、逆方差阵和平方根阵</a:t>
            </a:r>
            <a:endParaRPr lang="en-US" altLang="zh-CN" sz="3600" b="1" dirty="0">
              <a:latin typeface="微软雅黑" panose="020B0503020204020204" pitchFamily="34" charset="-122"/>
              <a:ea typeface="微软雅黑" panose="020B0503020204020204" pitchFamily="34" charset="-122"/>
            </a:endParaRPr>
          </a:p>
        </p:txBody>
      </p:sp>
      <p:graphicFrame>
        <p:nvGraphicFramePr>
          <p:cNvPr id="22" name="对象 21"/>
          <p:cNvGraphicFramePr>
            <a:graphicFrameLocks noChangeAspect="1"/>
          </p:cNvGraphicFramePr>
          <p:nvPr/>
        </p:nvGraphicFramePr>
        <p:xfrm>
          <a:off x="444858" y="4132324"/>
          <a:ext cx="3750987" cy="1664628"/>
        </p:xfrm>
        <a:graphic>
          <a:graphicData uri="http://schemas.openxmlformats.org/presentationml/2006/ole">
            <mc:AlternateContent xmlns:mc="http://schemas.openxmlformats.org/markup-compatibility/2006">
              <mc:Choice xmlns:v="urn:schemas-microsoft-com:vml" Requires="v">
                <p:oleObj spid="_x0000_s954552" name="公式" r:id="rId3" imgW="66446400" imgH="29260800" progId="Equation.3">
                  <p:embed/>
                </p:oleObj>
              </mc:Choice>
              <mc:Fallback>
                <p:oleObj name="公式" r:id="rId3" imgW="66446400" imgH="29260800" progId="Equation.3">
                  <p:embed/>
                  <p:pic>
                    <p:nvPicPr>
                      <p:cNvPr id="0" name="图片 954533"/>
                      <p:cNvPicPr>
                        <a:picLocks noChangeAspect="1" noChangeArrowheads="1"/>
                      </p:cNvPicPr>
                      <p:nvPr/>
                    </p:nvPicPr>
                    <p:blipFill>
                      <a:blip r:embed="rId4"/>
                      <a:srcRect/>
                      <a:stretch>
                        <a:fillRect/>
                      </a:stretch>
                    </p:blipFill>
                    <p:spPr bwMode="auto">
                      <a:xfrm>
                        <a:off x="444858" y="4132324"/>
                        <a:ext cx="3750987" cy="1664628"/>
                      </a:xfrm>
                      <a:prstGeom prst="rect">
                        <a:avLst/>
                      </a:prstGeom>
                      <a:solidFill>
                        <a:schemeClr val="bg1"/>
                      </a:solidFill>
                    </p:spPr>
                  </p:pic>
                </p:oleObj>
              </mc:Fallback>
            </mc:AlternateContent>
          </a:graphicData>
        </a:graphic>
      </p:graphicFrame>
      <mc:AlternateContent xmlns:mc="http://schemas.openxmlformats.org/markup-compatibility/2006" xmlns:a14="http://schemas.microsoft.com/office/drawing/2010/main">
        <mc:Choice Requires="a14">
          <p:sp>
            <p:nvSpPr>
              <p:cNvPr id="23" name="矩形 22"/>
              <p:cNvSpPr/>
              <p:nvPr/>
            </p:nvSpPr>
            <p:spPr>
              <a:xfrm>
                <a:off x="281156" y="2492106"/>
                <a:ext cx="4078393" cy="1127296"/>
              </a:xfrm>
              <a:prstGeom prst="rect">
                <a:avLst/>
              </a:prstGeom>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r>
                        <a:rPr lang="zh-CN" altLang="en-US" sz="2400" b="1" i="1" smtClean="0">
                          <a:solidFill>
                            <a:srgbClr val="FF0000"/>
                          </a:solidFill>
                          <a:latin typeface="Cambria Math" panose="02040503050406030204" pitchFamily="18" charset="0"/>
                          <a:ea typeface="黑体" panose="02010609060101010101" pitchFamily="49" charset="-122"/>
                        </a:rPr>
                        <m:t>若所有特征值非负，</m:t>
                      </m:r>
                    </m:oMath>
                  </m:oMathPara>
                </a14:m>
                <a:endParaRPr lang="en-US" altLang="zh-CN" sz="2400" b="1" i="1" dirty="0">
                  <a:solidFill>
                    <a:srgbClr val="FF0000"/>
                  </a:solidFill>
                  <a:latin typeface="Cambria Math" panose="02040503050406030204" pitchFamily="18" charset="0"/>
                  <a:ea typeface="黑体" panose="02010609060101010101" pitchFamily="49" charset="-122"/>
                </a:endParaRPr>
              </a:p>
              <a:p>
                <a:pPr>
                  <a:lnSpc>
                    <a:spcPct val="150000"/>
                  </a:lnSpc>
                </a:pPr>
                <a14:m>
                  <m:oMath xmlns:m="http://schemas.openxmlformats.org/officeDocument/2006/math">
                    <m:r>
                      <a:rPr lang="en-US" altLang="zh-CN" sz="2400" b="1" i="0" smtClean="0">
                        <a:solidFill>
                          <a:srgbClr val="FF0000"/>
                        </a:solidFill>
                        <a:latin typeface="Cambria Math" panose="02040503050406030204" pitchFamily="18" charset="0"/>
                        <a:ea typeface="黑体" panose="02010609060101010101" pitchFamily="49" charset="-122"/>
                      </a:rPr>
                      <m:t>𝐀</m:t>
                    </m:r>
                  </m:oMath>
                </a14:m>
                <a:r>
                  <a:rPr lang="zh-CN" altLang="en-US" sz="2400" b="1" dirty="0">
                    <a:solidFill>
                      <a:srgbClr val="FF0000"/>
                    </a:solidFill>
                    <a:latin typeface="黑体" panose="02010609060101010101" pitchFamily="49" charset="-122"/>
                    <a:ea typeface="黑体" panose="02010609060101010101" pitchFamily="49" charset="-122"/>
                  </a:rPr>
                  <a:t>为半正定</a:t>
                </a:r>
                <a:r>
                  <a:rPr lang="en-US" altLang="zh-CN" sz="2400" b="1" dirty="0">
                    <a:solidFill>
                      <a:srgbClr val="FF0000"/>
                    </a:solidFill>
                    <a:latin typeface="黑体" panose="02010609060101010101" pitchFamily="49" charset="-122"/>
                    <a:ea typeface="黑体" panose="02010609060101010101" pitchFamily="49" charset="-122"/>
                  </a:rPr>
                  <a:t>,</a:t>
                </a:r>
                <a:r>
                  <a:rPr lang="zh-CN" altLang="en-US" sz="2400" b="1" dirty="0">
                    <a:solidFill>
                      <a:srgbClr val="FF0000"/>
                    </a:solidFill>
                    <a:latin typeface="黑体" panose="02010609060101010101" pitchFamily="49" charset="-122"/>
                    <a:ea typeface="黑体" panose="02010609060101010101" pitchFamily="49" charset="-122"/>
                  </a:rPr>
                  <a:t>其平方根阵为</a:t>
                </a:r>
              </a:p>
            </p:txBody>
          </p:sp>
        </mc:Choice>
        <mc:Fallback xmlns="">
          <p:sp>
            <p:nvSpPr>
              <p:cNvPr id="23" name="矩形 22"/>
              <p:cNvSpPr>
                <a:spLocks noRot="1" noChangeAspect="1" noMove="1" noResize="1" noEditPoints="1" noAdjustHandles="1" noChangeArrowheads="1" noChangeShapeType="1" noTextEdit="1"/>
              </p:cNvSpPr>
              <p:nvPr/>
            </p:nvSpPr>
            <p:spPr>
              <a:xfrm>
                <a:off x="281156" y="2492106"/>
                <a:ext cx="4078393" cy="1127296"/>
              </a:xfrm>
              <a:prstGeom prst="rect">
                <a:avLst/>
              </a:prstGeom>
              <a:blipFill rotWithShape="0">
                <a:blip r:embed="rId5"/>
                <a:stretch>
                  <a:fillRect l="-299" b="-10270"/>
                </a:stretch>
              </a:blipFill>
            </p:spPr>
            <p:txBody>
              <a:bodyPr/>
              <a:lstStyle/>
              <a:p>
                <a:r>
                  <a:rPr lang="zh-CN" altLang="en-US">
                    <a:noFill/>
                  </a:rPr>
                  <a:t> </a:t>
                </a:r>
                <a:endParaRPr lang="zh-CN" altLang="en-US">
                  <a:noFill/>
                </a:endParaRPr>
              </a:p>
            </p:txBody>
          </p:sp>
        </mc:Fallback>
      </mc:AlternateContent>
      <p:graphicFrame>
        <p:nvGraphicFramePr>
          <p:cNvPr id="25" name="对象 24"/>
          <p:cNvGraphicFramePr>
            <a:graphicFrameLocks noChangeAspect="1"/>
          </p:cNvGraphicFramePr>
          <p:nvPr/>
        </p:nvGraphicFramePr>
        <p:xfrm>
          <a:off x="5108137" y="3975191"/>
          <a:ext cx="3654698" cy="1821761"/>
        </p:xfrm>
        <a:graphic>
          <a:graphicData uri="http://schemas.openxmlformats.org/presentationml/2006/ole">
            <mc:AlternateContent xmlns:mc="http://schemas.openxmlformats.org/markup-compatibility/2006">
              <mc:Choice xmlns:v="urn:schemas-microsoft-com:vml" Requires="v">
                <p:oleObj spid="_x0000_s954553" name="公式" r:id="rId6" imgW="3111500" imgH="1549400" progId="Equation.3">
                  <p:embed/>
                </p:oleObj>
              </mc:Choice>
              <mc:Fallback>
                <p:oleObj name="公式" r:id="rId6" imgW="3111500" imgH="1549400" progId="Equation.3">
                  <p:embed/>
                  <p:pic>
                    <p:nvPicPr>
                      <p:cNvPr id="0" name="图片 95453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08137" y="3975191"/>
                        <a:ext cx="3654698" cy="1821761"/>
                      </a:xfrm>
                      <a:prstGeom prst="rect">
                        <a:avLst/>
                      </a:prstGeom>
                      <a:noFill/>
                    </p:spPr>
                  </p:pic>
                </p:oleObj>
              </mc:Fallback>
            </mc:AlternateContent>
          </a:graphicData>
        </a:graphic>
      </p:graphicFrame>
      <p:graphicFrame>
        <p:nvGraphicFramePr>
          <p:cNvPr id="8" name="对象 7"/>
          <p:cNvGraphicFramePr>
            <a:graphicFrameLocks noChangeAspect="1"/>
          </p:cNvGraphicFramePr>
          <p:nvPr/>
        </p:nvGraphicFramePr>
        <p:xfrm>
          <a:off x="597124" y="1024238"/>
          <a:ext cx="3446463" cy="1355725"/>
        </p:xfrm>
        <a:graphic>
          <a:graphicData uri="http://schemas.openxmlformats.org/presentationml/2006/ole">
            <mc:AlternateContent xmlns:mc="http://schemas.openxmlformats.org/markup-compatibility/2006">
              <mc:Choice xmlns:v="urn:schemas-microsoft-com:vml" Requires="v">
                <p:oleObj spid="_x0000_s954554" name="公式" r:id="rId8" imgW="55778400" imgH="22555200" progId="Equation.3">
                  <p:embed/>
                </p:oleObj>
              </mc:Choice>
              <mc:Fallback>
                <p:oleObj name="公式" r:id="rId8" imgW="55778400" imgH="22555200" progId="Equation.3">
                  <p:embed/>
                  <p:pic>
                    <p:nvPicPr>
                      <p:cNvPr id="0" name="图片 954535"/>
                      <p:cNvPicPr>
                        <a:picLocks noChangeAspect="1" noChangeArrowheads="1"/>
                      </p:cNvPicPr>
                      <p:nvPr/>
                    </p:nvPicPr>
                    <p:blipFill>
                      <a:blip r:embed="rId9"/>
                      <a:srcRect/>
                      <a:stretch>
                        <a:fillRect/>
                      </a:stretch>
                    </p:blipFill>
                    <p:spPr bwMode="auto">
                      <a:xfrm>
                        <a:off x="597124" y="1024238"/>
                        <a:ext cx="3446463" cy="1355725"/>
                      </a:xfrm>
                      <a:prstGeom prst="rect">
                        <a:avLst/>
                      </a:prstGeom>
                      <a:noFill/>
                    </p:spPr>
                  </p:pic>
                </p:oleObj>
              </mc:Fallback>
            </mc:AlternateContent>
          </a:graphicData>
        </a:graphic>
      </p:graphicFrame>
      <p:graphicFrame>
        <p:nvGraphicFramePr>
          <p:cNvPr id="9" name="对象 8"/>
          <p:cNvGraphicFramePr>
            <a:graphicFrameLocks noChangeAspect="1"/>
          </p:cNvGraphicFramePr>
          <p:nvPr/>
        </p:nvGraphicFramePr>
        <p:xfrm>
          <a:off x="5084913" y="1113138"/>
          <a:ext cx="3443288" cy="1266825"/>
        </p:xfrm>
        <a:graphic>
          <a:graphicData uri="http://schemas.openxmlformats.org/presentationml/2006/ole">
            <mc:AlternateContent xmlns:mc="http://schemas.openxmlformats.org/markup-compatibility/2006">
              <mc:Choice xmlns:v="urn:schemas-microsoft-com:vml" Requires="v">
                <p:oleObj spid="_x0000_s954555" name="公式" r:id="rId10" imgW="62788800" imgH="22555200" progId="Equation.3">
                  <p:embed/>
                </p:oleObj>
              </mc:Choice>
              <mc:Fallback>
                <p:oleObj name="公式" r:id="rId10" imgW="62788800" imgH="22555200" progId="Equation.3">
                  <p:embed/>
                  <p:pic>
                    <p:nvPicPr>
                      <p:cNvPr id="0" name="图片 954536"/>
                      <p:cNvPicPr>
                        <a:picLocks noChangeAspect="1" noChangeArrowheads="1"/>
                      </p:cNvPicPr>
                      <p:nvPr/>
                    </p:nvPicPr>
                    <p:blipFill>
                      <a:blip r:embed="rId11"/>
                      <a:srcRect/>
                      <a:stretch>
                        <a:fillRect/>
                      </a:stretch>
                    </p:blipFill>
                    <p:spPr bwMode="auto">
                      <a:xfrm>
                        <a:off x="5084913" y="1113138"/>
                        <a:ext cx="3443288" cy="1266825"/>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0" name="矩形 9"/>
              <p:cNvSpPr/>
              <p:nvPr/>
            </p:nvSpPr>
            <p:spPr>
              <a:xfrm>
                <a:off x="4991181" y="2492106"/>
                <a:ext cx="4078393" cy="1127296"/>
              </a:xfrm>
              <a:prstGeom prst="rect">
                <a:avLst/>
              </a:prstGeom>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r>
                        <a:rPr lang="zh-CN" altLang="en-US" sz="2400" b="1" i="1" smtClean="0">
                          <a:solidFill>
                            <a:srgbClr val="FF0000"/>
                          </a:solidFill>
                          <a:latin typeface="Cambria Math" panose="02040503050406030204" pitchFamily="18" charset="0"/>
                          <a:ea typeface="黑体" panose="02010609060101010101" pitchFamily="49" charset="-122"/>
                        </a:rPr>
                        <m:t>若所有特征值大于</m:t>
                      </m:r>
                      <m:r>
                        <a:rPr lang="en-US" altLang="zh-CN" sz="2400" b="1" i="1" smtClean="0">
                          <a:solidFill>
                            <a:srgbClr val="FF0000"/>
                          </a:solidFill>
                          <a:latin typeface="Cambria Math" panose="02040503050406030204" pitchFamily="18" charset="0"/>
                          <a:ea typeface="黑体" panose="02010609060101010101" pitchFamily="49" charset="-122"/>
                        </a:rPr>
                        <m:t>𝟎</m:t>
                      </m:r>
                      <m:r>
                        <a:rPr lang="zh-CN" altLang="en-US" sz="2400" b="1" i="1" smtClean="0">
                          <a:solidFill>
                            <a:srgbClr val="FF0000"/>
                          </a:solidFill>
                          <a:latin typeface="Cambria Math" panose="02040503050406030204" pitchFamily="18" charset="0"/>
                          <a:ea typeface="黑体" panose="02010609060101010101" pitchFamily="49" charset="-122"/>
                        </a:rPr>
                        <m:t>，</m:t>
                      </m:r>
                    </m:oMath>
                  </m:oMathPara>
                </a14:m>
                <a:endParaRPr lang="en-US" altLang="zh-CN" sz="2400" b="1" i="1" dirty="0">
                  <a:solidFill>
                    <a:srgbClr val="FF0000"/>
                  </a:solidFill>
                  <a:latin typeface="Cambria Math" panose="02040503050406030204" pitchFamily="18" charset="0"/>
                  <a:ea typeface="黑体" panose="02010609060101010101" pitchFamily="49" charset="-122"/>
                </a:endParaRPr>
              </a:p>
              <a:p>
                <a:pPr>
                  <a:lnSpc>
                    <a:spcPct val="150000"/>
                  </a:lnSpc>
                </a:pPr>
                <a14:m>
                  <m:oMath xmlns:m="http://schemas.openxmlformats.org/officeDocument/2006/math">
                    <m:r>
                      <a:rPr lang="en-US" altLang="zh-CN" sz="2400" b="1" i="0" smtClean="0">
                        <a:solidFill>
                          <a:srgbClr val="FF0000"/>
                        </a:solidFill>
                        <a:latin typeface="Cambria Math" panose="02040503050406030204" pitchFamily="18" charset="0"/>
                        <a:ea typeface="黑体" panose="02010609060101010101" pitchFamily="49" charset="-122"/>
                      </a:rPr>
                      <m:t>𝐀</m:t>
                    </m:r>
                  </m:oMath>
                </a14:m>
                <a:r>
                  <a:rPr lang="zh-CN" altLang="en-US" sz="2400" b="1" dirty="0">
                    <a:solidFill>
                      <a:srgbClr val="FF0000"/>
                    </a:solidFill>
                    <a:latin typeface="黑体" panose="02010609060101010101" pitchFamily="49" charset="-122"/>
                    <a:ea typeface="黑体" panose="02010609060101010101" pitchFamily="49" charset="-122"/>
                  </a:rPr>
                  <a:t>为正定阵</a:t>
                </a:r>
                <a:r>
                  <a:rPr lang="en-US" altLang="zh-CN" sz="2400" b="1" dirty="0">
                    <a:solidFill>
                      <a:srgbClr val="FF0000"/>
                    </a:solidFill>
                    <a:latin typeface="黑体" panose="02010609060101010101" pitchFamily="49" charset="-122"/>
                    <a:ea typeface="黑体" panose="02010609060101010101" pitchFamily="49" charset="-122"/>
                  </a:rPr>
                  <a:t>,</a:t>
                </a:r>
                <a:r>
                  <a:rPr lang="zh-CN" altLang="en-US" sz="2400" b="1" dirty="0">
                    <a:solidFill>
                      <a:srgbClr val="FF0000"/>
                    </a:solidFill>
                    <a:latin typeface="黑体" panose="02010609060101010101" pitchFamily="49" charset="-122"/>
                    <a:ea typeface="黑体" panose="02010609060101010101" pitchFamily="49" charset="-122"/>
                  </a:rPr>
                  <a:t>其平方根阵为</a:t>
                </a:r>
              </a:p>
            </p:txBody>
          </p:sp>
        </mc:Choice>
        <mc:Fallback xmlns="">
          <p:sp>
            <p:nvSpPr>
              <p:cNvPr id="10" name="矩形 9"/>
              <p:cNvSpPr>
                <a:spLocks noRot="1" noChangeAspect="1" noMove="1" noResize="1" noEditPoints="1" noAdjustHandles="1" noChangeArrowheads="1" noChangeShapeType="1" noTextEdit="1"/>
              </p:cNvSpPr>
              <p:nvPr/>
            </p:nvSpPr>
            <p:spPr>
              <a:xfrm>
                <a:off x="4991181" y="2492106"/>
                <a:ext cx="4078393" cy="1127296"/>
              </a:xfrm>
              <a:prstGeom prst="rect">
                <a:avLst/>
              </a:prstGeom>
              <a:blipFill rotWithShape="0">
                <a:blip r:embed="rId12"/>
                <a:stretch>
                  <a:fillRect l="-448" b="-10270"/>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0" grpId="0"/>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77999" y="65033"/>
            <a:ext cx="9144000" cy="646331"/>
          </a:xfrm>
          <a:prstGeom prst="rect">
            <a:avLst/>
          </a:prstGeom>
        </p:spPr>
        <p:txBody>
          <a:bodyPr wrap="square">
            <a:spAutoFit/>
          </a:bodyPr>
          <a:lstStyle/>
          <a:p>
            <a:pPr algn="ctr"/>
            <a:r>
              <a:rPr lang="zh-CN" altLang="en-US" sz="3600" b="1" dirty="0">
                <a:latin typeface="微软雅黑" panose="020B0503020204020204" pitchFamily="34" charset="-122"/>
                <a:ea typeface="微软雅黑" panose="020B0503020204020204" pitchFamily="34" charset="-122"/>
              </a:rPr>
              <a:t>幂等对称阵与卡方分布</a:t>
            </a:r>
            <a:endParaRPr lang="en-US" altLang="zh-CN" sz="3600" b="1" dirty="0">
              <a:latin typeface="微软雅黑" panose="020B0503020204020204" pitchFamily="34" charset="-122"/>
              <a:ea typeface="微软雅黑" panose="020B0503020204020204" pitchFamily="34" charset="-122"/>
            </a:endParaRPr>
          </a:p>
        </p:txBody>
      </p:sp>
      <p:sp>
        <p:nvSpPr>
          <p:cNvPr id="23" name="矩形 22"/>
          <p:cNvSpPr/>
          <p:nvPr/>
        </p:nvSpPr>
        <p:spPr>
          <a:xfrm>
            <a:off x="277568" y="853024"/>
            <a:ext cx="8167692" cy="553998"/>
          </a:xfrm>
          <a:prstGeom prst="rect">
            <a:avLst/>
          </a:prstGeom>
        </p:spPr>
        <p:txBody>
          <a:bodyPr wrap="square">
            <a:spAutoFit/>
          </a:bodyPr>
          <a:lstStyle/>
          <a:p>
            <a:pPr>
              <a:lnSpc>
                <a:spcPct val="150000"/>
              </a:lnSpc>
            </a:pPr>
            <a:r>
              <a:rPr lang="zh-CN" altLang="en-US" sz="2000" dirty="0"/>
              <a:t>若</a:t>
            </a:r>
            <a:r>
              <a:rPr lang="en-US" altLang="zh-CN" sz="2000" dirty="0"/>
              <a:t>A</a:t>
            </a:r>
            <a:r>
              <a:rPr lang="zh-CN" altLang="zh-CN" sz="2000" dirty="0"/>
              <a:t>是秩为</a:t>
            </a:r>
            <a:r>
              <a:rPr lang="en-US" altLang="zh-CN" sz="2000" dirty="0"/>
              <a:t>r</a:t>
            </a:r>
            <a:r>
              <a:rPr lang="zh-CN" altLang="zh-CN" sz="2000" dirty="0"/>
              <a:t>的幂等对称阵，则</a:t>
            </a:r>
            <a:r>
              <a:rPr lang="en-US" altLang="zh-CN" sz="2000" dirty="0"/>
              <a:t>A</a:t>
            </a:r>
            <a:r>
              <a:rPr lang="zh-CN" altLang="zh-CN" sz="2000" dirty="0"/>
              <a:t>的所有特征值只能是</a:t>
            </a:r>
            <a:r>
              <a:rPr lang="en-US" altLang="zh-CN" sz="2000" dirty="0"/>
              <a:t>0</a:t>
            </a:r>
            <a:r>
              <a:rPr lang="zh-CN" altLang="zh-CN" sz="2000" dirty="0"/>
              <a:t>或</a:t>
            </a:r>
            <a:r>
              <a:rPr lang="en-US" altLang="zh-CN" sz="2000" dirty="0"/>
              <a:t>1</a:t>
            </a:r>
            <a:r>
              <a:rPr lang="zh-CN" altLang="zh-CN" sz="2000" dirty="0"/>
              <a:t>，且秩等于迹</a:t>
            </a:r>
            <a:endParaRPr lang="zh-CN" altLang="en-US" sz="2000" b="1" dirty="0">
              <a:solidFill>
                <a:srgbClr val="FF0000"/>
              </a:solidFill>
              <a:latin typeface="黑体" panose="02010609060101010101" pitchFamily="49" charset="-122"/>
              <a:ea typeface="黑体" panose="02010609060101010101" pitchFamily="49" charset="-122"/>
            </a:endParaRPr>
          </a:p>
        </p:txBody>
      </p:sp>
      <p:graphicFrame>
        <p:nvGraphicFramePr>
          <p:cNvPr id="3" name="对象 2"/>
          <p:cNvGraphicFramePr>
            <a:graphicFrameLocks noChangeAspect="1"/>
          </p:cNvGraphicFramePr>
          <p:nvPr/>
        </p:nvGraphicFramePr>
        <p:xfrm>
          <a:off x="505272" y="1633666"/>
          <a:ext cx="4312056" cy="1764269"/>
        </p:xfrm>
        <a:graphic>
          <a:graphicData uri="http://schemas.openxmlformats.org/presentationml/2006/ole">
            <mc:AlternateContent xmlns:mc="http://schemas.openxmlformats.org/markup-compatibility/2006">
              <mc:Choice xmlns:v="urn:schemas-microsoft-com:vml" Requires="v">
                <p:oleObj spid="_x0000_s955528" name="公式" r:id="rId3" imgW="66446400" imgH="27736800" progId="Equation.3">
                  <p:embed/>
                </p:oleObj>
              </mc:Choice>
              <mc:Fallback>
                <p:oleObj name="公式" r:id="rId3" imgW="66446400" imgH="27736800" progId="Equation.3">
                  <p:embed/>
                  <p:pic>
                    <p:nvPicPr>
                      <p:cNvPr id="0" name="图片 955513"/>
                      <p:cNvPicPr>
                        <a:picLocks noChangeAspect="1" noChangeArrowheads="1"/>
                      </p:cNvPicPr>
                      <p:nvPr/>
                    </p:nvPicPr>
                    <p:blipFill>
                      <a:blip r:embed="rId4"/>
                      <a:srcRect/>
                      <a:stretch>
                        <a:fillRect/>
                      </a:stretch>
                    </p:blipFill>
                    <p:spPr bwMode="auto">
                      <a:xfrm>
                        <a:off x="505272" y="1633666"/>
                        <a:ext cx="4312056" cy="1764269"/>
                      </a:xfrm>
                      <a:prstGeom prst="rect">
                        <a:avLst/>
                      </a:prstGeom>
                      <a:noFill/>
                    </p:spPr>
                  </p:pic>
                </p:oleObj>
              </mc:Fallback>
            </mc:AlternateContent>
          </a:graphicData>
        </a:graphic>
      </p:graphicFrame>
      <p:graphicFrame>
        <p:nvGraphicFramePr>
          <p:cNvPr id="5" name="对象 4"/>
          <p:cNvGraphicFramePr>
            <a:graphicFrameLocks noChangeAspect="1"/>
          </p:cNvGraphicFramePr>
          <p:nvPr/>
        </p:nvGraphicFramePr>
        <p:xfrm>
          <a:off x="410657" y="5716079"/>
          <a:ext cx="7711734" cy="738248"/>
        </p:xfrm>
        <a:graphic>
          <a:graphicData uri="http://schemas.openxmlformats.org/presentationml/2006/ole">
            <mc:AlternateContent xmlns:mc="http://schemas.openxmlformats.org/markup-compatibility/2006">
              <mc:Choice xmlns:v="urn:schemas-microsoft-com:vml" Requires="v">
                <p:oleObj spid="_x0000_s955529" name="公式" r:id="rId5" imgW="114604800" imgH="10972800" progId="Equation.3">
                  <p:embed/>
                </p:oleObj>
              </mc:Choice>
              <mc:Fallback>
                <p:oleObj name="公式" r:id="rId5" imgW="114604800" imgH="10972800" progId="Equation.3">
                  <p:embed/>
                  <p:pic>
                    <p:nvPicPr>
                      <p:cNvPr id="0" name="图片 955514"/>
                      <p:cNvPicPr>
                        <a:picLocks noChangeAspect="1" noChangeArrowheads="1"/>
                      </p:cNvPicPr>
                      <p:nvPr/>
                    </p:nvPicPr>
                    <p:blipFill>
                      <a:blip r:embed="rId6"/>
                      <a:srcRect/>
                      <a:stretch>
                        <a:fillRect/>
                      </a:stretch>
                    </p:blipFill>
                    <p:spPr bwMode="auto">
                      <a:xfrm>
                        <a:off x="410657" y="5716079"/>
                        <a:ext cx="7711734" cy="738248"/>
                      </a:xfrm>
                      <a:prstGeom prst="rect">
                        <a:avLst/>
                      </a:prstGeom>
                      <a:solidFill>
                        <a:schemeClr val="bg1"/>
                      </a:solidFill>
                    </p:spPr>
                  </p:pic>
                </p:oleObj>
              </mc:Fallback>
            </mc:AlternateContent>
          </a:graphicData>
        </a:graphic>
      </p:graphicFrame>
      <p:graphicFrame>
        <p:nvGraphicFramePr>
          <p:cNvPr id="10" name="对象 9"/>
          <p:cNvGraphicFramePr>
            <a:graphicFrameLocks noChangeAspect="1"/>
          </p:cNvGraphicFramePr>
          <p:nvPr/>
        </p:nvGraphicFramePr>
        <p:xfrm>
          <a:off x="410657" y="3701208"/>
          <a:ext cx="3165475" cy="1319213"/>
        </p:xfrm>
        <a:graphic>
          <a:graphicData uri="http://schemas.openxmlformats.org/presentationml/2006/ole">
            <mc:AlternateContent xmlns:mc="http://schemas.openxmlformats.org/markup-compatibility/2006">
              <mc:Choice xmlns:v="urn:schemas-microsoft-com:vml" Requires="v">
                <p:oleObj spid="_x0000_s955530" name="公式" r:id="rId7" imgW="51206400" imgH="21945600" progId="Equation.3">
                  <p:embed/>
                </p:oleObj>
              </mc:Choice>
              <mc:Fallback>
                <p:oleObj name="公式" r:id="rId7" imgW="51206400" imgH="21945600" progId="Equation.3">
                  <p:embed/>
                  <p:pic>
                    <p:nvPicPr>
                      <p:cNvPr id="0" name="图片 955515"/>
                      <p:cNvPicPr>
                        <a:picLocks noChangeAspect="1" noChangeArrowheads="1"/>
                      </p:cNvPicPr>
                      <p:nvPr/>
                    </p:nvPicPr>
                    <p:blipFill>
                      <a:blip r:embed="rId8"/>
                      <a:srcRect/>
                      <a:stretch>
                        <a:fillRect/>
                      </a:stretch>
                    </p:blipFill>
                    <p:spPr bwMode="auto">
                      <a:xfrm>
                        <a:off x="410657" y="3701208"/>
                        <a:ext cx="3165475" cy="1319213"/>
                      </a:xfrm>
                      <a:prstGeom prst="rect">
                        <a:avLst/>
                      </a:prstGeom>
                      <a:noFill/>
                    </p:spPr>
                  </p:pic>
                </p:oleObj>
              </mc:Fallback>
            </mc:AlternateContent>
          </a:graphicData>
        </a:graphic>
      </p:graphicFrame>
      <p:sp>
        <p:nvSpPr>
          <p:cNvPr id="11" name="矩形 10"/>
          <p:cNvSpPr/>
          <p:nvPr/>
        </p:nvSpPr>
        <p:spPr>
          <a:xfrm>
            <a:off x="410657" y="5020421"/>
            <a:ext cx="8167692" cy="481863"/>
          </a:xfrm>
          <a:prstGeom prst="rect">
            <a:avLst/>
          </a:prstGeom>
        </p:spPr>
        <p:txBody>
          <a:bodyPr wrap="square">
            <a:spAutoFit/>
          </a:bodyPr>
          <a:lstStyle/>
          <a:p>
            <a:pPr>
              <a:lnSpc>
                <a:spcPct val="150000"/>
              </a:lnSpc>
            </a:pPr>
            <a:r>
              <a:rPr lang="zh-CN" altLang="en-US" sz="2000" dirty="0"/>
              <a:t>含</a:t>
            </a:r>
            <a:r>
              <a:rPr lang="zh-CN" altLang="zh-CN" sz="2000" dirty="0"/>
              <a:t>幂等对称阵</a:t>
            </a:r>
            <a:r>
              <a:rPr lang="zh-CN" altLang="en-US" sz="2000" dirty="0"/>
              <a:t>的二次型实际上是平方和</a:t>
            </a:r>
            <a:endParaRPr lang="zh-CN" altLang="en-US" sz="2000" b="1" dirty="0">
              <a:solidFill>
                <a:srgbClr val="FF000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1" grpId="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77999" y="65033"/>
            <a:ext cx="8595065" cy="646331"/>
          </a:xfrm>
          <a:prstGeom prst="rect">
            <a:avLst/>
          </a:prstGeom>
        </p:spPr>
        <p:txBody>
          <a:bodyPr wrap="square">
            <a:spAutoFit/>
          </a:bodyPr>
          <a:lstStyle/>
          <a:p>
            <a:pPr algn="ctr"/>
            <a:r>
              <a:rPr lang="zh-CN" altLang="en-US" sz="3600" b="1" dirty="0">
                <a:latin typeface="微软雅黑" panose="020B0503020204020204" pitchFamily="34" charset="-122"/>
                <a:ea typeface="微软雅黑" panose="020B0503020204020204" pitchFamily="34" charset="-122"/>
              </a:rPr>
              <a:t>残差平方和服从卡方分布</a:t>
            </a:r>
            <a:endParaRPr lang="en-US" altLang="zh-CN" sz="3600" b="1" dirty="0">
              <a:latin typeface="微软雅黑" panose="020B0503020204020204" pitchFamily="34" charset="-122"/>
              <a:ea typeface="微软雅黑" panose="020B0503020204020204" pitchFamily="34" charset="-122"/>
            </a:endParaRPr>
          </a:p>
        </p:txBody>
      </p:sp>
      <p:sp>
        <p:nvSpPr>
          <p:cNvPr id="23" name="矩形 22"/>
          <p:cNvSpPr/>
          <p:nvPr/>
        </p:nvSpPr>
        <p:spPr>
          <a:xfrm>
            <a:off x="277568" y="853024"/>
            <a:ext cx="8167692" cy="481863"/>
          </a:xfrm>
          <a:prstGeom prst="rect">
            <a:avLst/>
          </a:prstGeom>
        </p:spPr>
        <p:txBody>
          <a:bodyPr wrap="square">
            <a:spAutoFit/>
          </a:bodyPr>
          <a:lstStyle/>
          <a:p>
            <a:pPr>
              <a:lnSpc>
                <a:spcPct val="150000"/>
              </a:lnSpc>
            </a:pPr>
            <a:r>
              <a:rPr lang="zh-CN" altLang="en-US" sz="2000" dirty="0"/>
              <a:t>残差是误差的线性组合</a:t>
            </a:r>
            <a:endParaRPr lang="zh-CN" altLang="en-US" sz="2000" b="1" dirty="0">
              <a:solidFill>
                <a:srgbClr val="FF0000"/>
              </a:solidFill>
              <a:latin typeface="黑体" panose="02010609060101010101" pitchFamily="49" charset="-122"/>
              <a:ea typeface="黑体" panose="02010609060101010101" pitchFamily="49" charset="-122"/>
            </a:endParaRPr>
          </a:p>
        </p:txBody>
      </p:sp>
      <p:graphicFrame>
        <p:nvGraphicFramePr>
          <p:cNvPr id="13" name="对象 12"/>
          <p:cNvGraphicFramePr>
            <a:graphicFrameLocks noChangeAspect="1"/>
          </p:cNvGraphicFramePr>
          <p:nvPr/>
        </p:nvGraphicFramePr>
        <p:xfrm>
          <a:off x="659293" y="1587090"/>
          <a:ext cx="2252752" cy="1996937"/>
        </p:xfrm>
        <a:graphic>
          <a:graphicData uri="http://schemas.openxmlformats.org/presentationml/2006/ole">
            <mc:AlternateContent xmlns:mc="http://schemas.openxmlformats.org/markup-compatibility/2006">
              <mc:Choice xmlns:v="urn:schemas-microsoft-com:vml" Requires="v">
                <p:oleObj spid="_x0000_s956646" name="公式" r:id="rId3" imgW="32918400" imgH="28956000" progId="Equation.3">
                  <p:embed/>
                </p:oleObj>
              </mc:Choice>
              <mc:Fallback>
                <p:oleObj name="公式" r:id="rId3" imgW="32918400" imgH="28956000" progId="Equation.3">
                  <p:embed/>
                  <p:pic>
                    <p:nvPicPr>
                      <p:cNvPr id="0" name="图片 956623"/>
                      <p:cNvPicPr>
                        <a:picLocks noChangeAspect="1" noChangeArrowheads="1"/>
                      </p:cNvPicPr>
                      <p:nvPr/>
                    </p:nvPicPr>
                    <p:blipFill>
                      <a:blip r:embed="rId4"/>
                      <a:srcRect/>
                      <a:stretch>
                        <a:fillRect/>
                      </a:stretch>
                    </p:blipFill>
                    <p:spPr bwMode="auto">
                      <a:xfrm>
                        <a:off x="659293" y="1587090"/>
                        <a:ext cx="2252752" cy="1996937"/>
                      </a:xfrm>
                      <a:prstGeom prst="rect">
                        <a:avLst/>
                      </a:prstGeom>
                      <a:noFill/>
                    </p:spPr>
                  </p:pic>
                </p:oleObj>
              </mc:Fallback>
            </mc:AlternateContent>
          </a:graphicData>
        </a:graphic>
      </p:graphicFrame>
      <p:graphicFrame>
        <p:nvGraphicFramePr>
          <p:cNvPr id="11" name="对象 10"/>
          <p:cNvGraphicFramePr>
            <a:graphicFrameLocks noChangeAspect="1"/>
          </p:cNvGraphicFramePr>
          <p:nvPr/>
        </p:nvGraphicFramePr>
        <p:xfrm>
          <a:off x="659293" y="4738039"/>
          <a:ext cx="4089529" cy="1516362"/>
        </p:xfrm>
        <a:graphic>
          <a:graphicData uri="http://schemas.openxmlformats.org/presentationml/2006/ole">
            <mc:AlternateContent xmlns:mc="http://schemas.openxmlformats.org/markup-compatibility/2006">
              <mc:Choice xmlns:v="urn:schemas-microsoft-com:vml" Requires="v">
                <p:oleObj spid="_x0000_s956647" name="公式" r:id="rId5" imgW="53035200" imgH="19507200" progId="Equation.3">
                  <p:embed/>
                </p:oleObj>
              </mc:Choice>
              <mc:Fallback>
                <p:oleObj name="公式" r:id="rId5" imgW="53035200" imgH="19507200" progId="Equation.3">
                  <p:embed/>
                  <p:pic>
                    <p:nvPicPr>
                      <p:cNvPr id="0" name="图片 956624"/>
                      <p:cNvPicPr>
                        <a:picLocks noChangeAspect="1" noChangeArrowheads="1"/>
                      </p:cNvPicPr>
                      <p:nvPr/>
                    </p:nvPicPr>
                    <p:blipFill>
                      <a:blip r:embed="rId6"/>
                      <a:srcRect/>
                      <a:stretch>
                        <a:fillRect/>
                      </a:stretch>
                    </p:blipFill>
                    <p:spPr bwMode="auto">
                      <a:xfrm>
                        <a:off x="659293" y="4738039"/>
                        <a:ext cx="4089529" cy="1516362"/>
                      </a:xfrm>
                      <a:prstGeom prst="rect">
                        <a:avLst/>
                      </a:prstGeom>
                      <a:solidFill>
                        <a:schemeClr val="bg1"/>
                      </a:solidFill>
                    </p:spPr>
                  </p:pic>
                </p:oleObj>
              </mc:Fallback>
            </mc:AlternateContent>
          </a:graphicData>
        </a:graphic>
      </p:graphicFrame>
      <p:graphicFrame>
        <p:nvGraphicFramePr>
          <p:cNvPr id="3" name="对象 2"/>
          <p:cNvGraphicFramePr>
            <a:graphicFrameLocks noChangeAspect="1"/>
          </p:cNvGraphicFramePr>
          <p:nvPr/>
        </p:nvGraphicFramePr>
        <p:xfrm>
          <a:off x="3381787" y="2633862"/>
          <a:ext cx="3326034" cy="1183642"/>
        </p:xfrm>
        <a:graphic>
          <a:graphicData uri="http://schemas.openxmlformats.org/presentationml/2006/ole">
            <mc:AlternateContent xmlns:mc="http://schemas.openxmlformats.org/markup-compatibility/2006">
              <mc:Choice xmlns:v="urn:schemas-microsoft-com:vml" Requires="v">
                <p:oleObj spid="_x0000_s956648" name="公式" r:id="rId7" imgW="2679700" imgH="939800" progId="Equation.3">
                  <p:embed/>
                </p:oleObj>
              </mc:Choice>
              <mc:Fallback>
                <p:oleObj name="公式" r:id="rId7" imgW="2679700" imgH="9398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81787" y="2633862"/>
                        <a:ext cx="3326034" cy="1183642"/>
                      </a:xfrm>
                      <a:prstGeom prst="rect">
                        <a:avLst/>
                      </a:prstGeom>
                      <a:noFill/>
                    </p:spPr>
                  </p:pic>
                </p:oleObj>
              </mc:Fallback>
            </mc:AlternateContent>
          </a:graphicData>
        </a:graphic>
      </p:graphicFrame>
      <p:graphicFrame>
        <p:nvGraphicFramePr>
          <p:cNvPr id="5" name="对象 4"/>
          <p:cNvGraphicFramePr>
            <a:graphicFrameLocks noChangeAspect="1"/>
          </p:cNvGraphicFramePr>
          <p:nvPr/>
        </p:nvGraphicFramePr>
        <p:xfrm>
          <a:off x="3381787" y="1244464"/>
          <a:ext cx="2605221" cy="1124721"/>
        </p:xfrm>
        <a:graphic>
          <a:graphicData uri="http://schemas.openxmlformats.org/presentationml/2006/ole">
            <mc:AlternateContent xmlns:mc="http://schemas.openxmlformats.org/markup-compatibility/2006">
              <mc:Choice xmlns:v="urn:schemas-microsoft-com:vml" Requires="v">
                <p:oleObj spid="_x0000_s956649" name="公式" r:id="rId9" imgW="2159000" imgH="939800" progId="Equation.3">
                  <p:embed/>
                </p:oleObj>
              </mc:Choice>
              <mc:Fallback>
                <p:oleObj name="公式" r:id="rId9" imgW="2159000" imgH="939800"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81787" y="1244464"/>
                        <a:ext cx="2605221" cy="1124721"/>
                      </a:xfrm>
                      <a:prstGeom prst="rect">
                        <a:avLst/>
                      </a:prstGeom>
                      <a:noFill/>
                    </p:spPr>
                  </p:pic>
                </p:oleObj>
              </mc:Fallback>
            </mc:AlternateContent>
          </a:graphicData>
        </a:graphic>
      </p:graphicFrame>
      <p:graphicFrame>
        <p:nvGraphicFramePr>
          <p:cNvPr id="10" name="对象 9"/>
          <p:cNvGraphicFramePr>
            <a:graphicFrameLocks noChangeAspect="1"/>
          </p:cNvGraphicFramePr>
          <p:nvPr/>
        </p:nvGraphicFramePr>
        <p:xfrm>
          <a:off x="7002854" y="1205331"/>
          <a:ext cx="804052" cy="1176076"/>
        </p:xfrm>
        <a:graphic>
          <a:graphicData uri="http://schemas.openxmlformats.org/presentationml/2006/ole">
            <mc:AlternateContent xmlns:mc="http://schemas.openxmlformats.org/markup-compatibility/2006">
              <mc:Choice xmlns:v="urn:schemas-microsoft-com:vml" Requires="v">
                <p:oleObj spid="_x0000_s956650" name="公式" r:id="rId11" imgW="635000" imgH="939165" progId="Equation.3">
                  <p:embed/>
                </p:oleObj>
              </mc:Choice>
              <mc:Fallback>
                <p:oleObj name="公式" r:id="rId11" imgW="635000" imgH="939165" progId="Equation.3">
                  <p:embed/>
                  <p:pic>
                    <p:nvPicPr>
                      <p:cNvPr id="0"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02854" y="1205331"/>
                        <a:ext cx="804052" cy="1176076"/>
                      </a:xfrm>
                      <a:prstGeom prst="rect">
                        <a:avLst/>
                      </a:prstGeom>
                      <a:noFill/>
                    </p:spPr>
                  </p:pic>
                </p:oleObj>
              </mc:Fallback>
            </mc:AlternateContent>
          </a:graphicData>
        </a:graphic>
      </p:graphicFrame>
      <p:sp>
        <p:nvSpPr>
          <p:cNvPr id="15" name="矩形 14"/>
          <p:cNvSpPr/>
          <p:nvPr/>
        </p:nvSpPr>
        <p:spPr>
          <a:xfrm>
            <a:off x="469323" y="4000772"/>
            <a:ext cx="8167692" cy="553998"/>
          </a:xfrm>
          <a:prstGeom prst="rect">
            <a:avLst/>
          </a:prstGeom>
        </p:spPr>
        <p:txBody>
          <a:bodyPr wrap="square">
            <a:spAutoFit/>
          </a:bodyPr>
          <a:lstStyle/>
          <a:p>
            <a:pPr>
              <a:lnSpc>
                <a:spcPct val="150000"/>
              </a:lnSpc>
            </a:pPr>
            <a:r>
              <a:rPr lang="zh-CN" altLang="en-US" sz="2000" dirty="0"/>
              <a:t>若误差服从正态分布，则残差平方和服从自由度为</a:t>
            </a:r>
            <a:r>
              <a:rPr lang="en-US" altLang="zh-CN" sz="2000" dirty="0"/>
              <a:t>n-k</a:t>
            </a:r>
            <a:r>
              <a:rPr lang="zh-CN" altLang="en-US" sz="2000" dirty="0"/>
              <a:t>的卡方分布</a:t>
            </a:r>
            <a:endParaRPr lang="zh-CN" altLang="en-US" sz="2000" b="1" dirty="0">
              <a:solidFill>
                <a:srgbClr val="FF000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5" grpId="0"/>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77999" y="65033"/>
            <a:ext cx="8595065" cy="645160"/>
          </a:xfrm>
          <a:prstGeom prst="rect">
            <a:avLst/>
          </a:prstGeom>
        </p:spPr>
        <p:txBody>
          <a:bodyPr wrap="square">
            <a:spAutoFit/>
          </a:bodyPr>
          <a:lstStyle/>
          <a:p>
            <a:pPr algn="ctr"/>
            <a:r>
              <a:rPr lang="zh-CN" altLang="en-US" sz="3600" b="1" dirty="0">
                <a:latin typeface="微软雅黑" panose="020B0503020204020204" pitchFamily="34" charset="-122"/>
                <a:ea typeface="微软雅黑" panose="020B0503020204020204" pitchFamily="34" charset="-122"/>
              </a:rPr>
              <a:t>误差方差</a:t>
            </a:r>
            <a:endParaRPr lang="en-US" altLang="zh-CN" sz="3600" b="1" dirty="0">
              <a:latin typeface="微软雅黑" panose="020B0503020204020204" pitchFamily="34" charset="-122"/>
              <a:ea typeface="微软雅黑" panose="020B0503020204020204" pitchFamily="34" charset="-122"/>
            </a:endParaRPr>
          </a:p>
        </p:txBody>
      </p:sp>
      <p:sp>
        <p:nvSpPr>
          <p:cNvPr id="23" name="矩形 22"/>
          <p:cNvSpPr/>
          <p:nvPr/>
        </p:nvSpPr>
        <p:spPr>
          <a:xfrm>
            <a:off x="277568" y="853024"/>
            <a:ext cx="8167692" cy="481863"/>
          </a:xfrm>
          <a:prstGeom prst="rect">
            <a:avLst/>
          </a:prstGeom>
        </p:spPr>
        <p:txBody>
          <a:bodyPr wrap="square">
            <a:spAutoFit/>
          </a:bodyPr>
          <a:lstStyle/>
          <a:p>
            <a:pPr>
              <a:lnSpc>
                <a:spcPct val="150000"/>
              </a:lnSpc>
            </a:pPr>
            <a:r>
              <a:rPr lang="zh-CN" altLang="en-US" sz="2000" b="1" dirty="0">
                <a:solidFill>
                  <a:srgbClr val="FF0000"/>
                </a:solidFill>
                <a:latin typeface="黑体" panose="02010609060101010101" pitchFamily="49" charset="-122"/>
                <a:ea typeface="黑体" panose="02010609060101010101" pitchFamily="49" charset="-122"/>
              </a:rPr>
              <a:t>独立同分布假设，条件同方差</a:t>
            </a:r>
          </a:p>
        </p:txBody>
      </p:sp>
      <p:graphicFrame>
        <p:nvGraphicFramePr>
          <p:cNvPr id="13" name="对象 12"/>
          <p:cNvGraphicFramePr>
            <a:graphicFrameLocks noChangeAspect="1"/>
          </p:cNvGraphicFramePr>
          <p:nvPr/>
        </p:nvGraphicFramePr>
        <p:xfrm>
          <a:off x="661278" y="1456819"/>
          <a:ext cx="1168400" cy="336550"/>
        </p:xfrm>
        <a:graphic>
          <a:graphicData uri="http://schemas.openxmlformats.org/presentationml/2006/ole">
            <mc:AlternateContent xmlns:mc="http://schemas.openxmlformats.org/markup-compatibility/2006">
              <mc:Choice xmlns:v="urn:schemas-microsoft-com:vml" Requires="v">
                <p:oleObj spid="_x0000_s957705" name="公式" r:id="rId3" imgW="17068800" imgH="4876800" progId="Equation.3">
                  <p:embed/>
                </p:oleObj>
              </mc:Choice>
              <mc:Fallback>
                <p:oleObj name="公式" r:id="rId3" imgW="17068800" imgH="4876800" progId="Equation.3">
                  <p:embed/>
                  <p:pic>
                    <p:nvPicPr>
                      <p:cNvPr id="0" name="图片 957678"/>
                      <p:cNvPicPr>
                        <a:picLocks noChangeAspect="1" noChangeArrowheads="1"/>
                      </p:cNvPicPr>
                      <p:nvPr/>
                    </p:nvPicPr>
                    <p:blipFill>
                      <a:blip r:embed="rId4"/>
                      <a:srcRect/>
                      <a:stretch>
                        <a:fillRect/>
                      </a:stretch>
                    </p:blipFill>
                    <p:spPr bwMode="auto">
                      <a:xfrm>
                        <a:off x="661278" y="1456819"/>
                        <a:ext cx="1168400" cy="336550"/>
                      </a:xfrm>
                      <a:prstGeom prst="rect">
                        <a:avLst/>
                      </a:prstGeom>
                      <a:noFill/>
                    </p:spPr>
                  </p:pic>
                </p:oleObj>
              </mc:Fallback>
            </mc:AlternateContent>
          </a:graphicData>
        </a:graphic>
      </p:graphicFrame>
      <p:graphicFrame>
        <p:nvGraphicFramePr>
          <p:cNvPr id="3" name="对象 2"/>
          <p:cNvGraphicFramePr>
            <a:graphicFrameLocks noChangeAspect="1"/>
          </p:cNvGraphicFramePr>
          <p:nvPr/>
        </p:nvGraphicFramePr>
        <p:xfrm>
          <a:off x="535069" y="2633861"/>
          <a:ext cx="3326034" cy="1183642"/>
        </p:xfrm>
        <a:graphic>
          <a:graphicData uri="http://schemas.openxmlformats.org/presentationml/2006/ole">
            <mc:AlternateContent xmlns:mc="http://schemas.openxmlformats.org/markup-compatibility/2006">
              <mc:Choice xmlns:v="urn:schemas-microsoft-com:vml" Requires="v">
                <p:oleObj spid="_x0000_s957706" name="公式" r:id="rId5" imgW="2679700" imgH="939800" progId="Equation.3">
                  <p:embed/>
                </p:oleObj>
              </mc:Choice>
              <mc:Fallback>
                <p:oleObj name="公式" r:id="rId5" imgW="2679700" imgH="939800" progId="Equation.3">
                  <p:embed/>
                  <p:pic>
                    <p:nvPicPr>
                      <p:cNvPr id="0" name="图片 95767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5069" y="2633861"/>
                        <a:ext cx="3326034" cy="1183642"/>
                      </a:xfrm>
                      <a:prstGeom prst="rect">
                        <a:avLst/>
                      </a:prstGeom>
                      <a:noFill/>
                    </p:spPr>
                  </p:pic>
                </p:oleObj>
              </mc:Fallback>
            </mc:AlternateContent>
          </a:graphicData>
        </a:graphic>
      </p:graphicFrame>
      <p:graphicFrame>
        <p:nvGraphicFramePr>
          <p:cNvPr id="10" name="对象 9"/>
          <p:cNvGraphicFramePr>
            <a:graphicFrameLocks noChangeAspect="1"/>
          </p:cNvGraphicFramePr>
          <p:nvPr/>
        </p:nvGraphicFramePr>
        <p:xfrm>
          <a:off x="2525744" y="1274516"/>
          <a:ext cx="804052" cy="1176076"/>
        </p:xfrm>
        <a:graphic>
          <a:graphicData uri="http://schemas.openxmlformats.org/presentationml/2006/ole">
            <mc:AlternateContent xmlns:mc="http://schemas.openxmlformats.org/markup-compatibility/2006">
              <mc:Choice xmlns:v="urn:schemas-microsoft-com:vml" Requires="v">
                <p:oleObj spid="_x0000_s957707" name="公式" r:id="rId7" imgW="635000" imgH="939165" progId="Equation.3">
                  <p:embed/>
                </p:oleObj>
              </mc:Choice>
              <mc:Fallback>
                <p:oleObj name="公式" r:id="rId7" imgW="635000" imgH="939165" progId="Equation.3">
                  <p:embed/>
                  <p:pic>
                    <p:nvPicPr>
                      <p:cNvPr id="0" name="图片 95768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25744" y="1274516"/>
                        <a:ext cx="804052" cy="1176076"/>
                      </a:xfrm>
                      <a:prstGeom prst="rect">
                        <a:avLst/>
                      </a:prstGeom>
                      <a:noFill/>
                    </p:spPr>
                  </p:pic>
                </p:oleObj>
              </mc:Fallback>
            </mc:AlternateContent>
          </a:graphicData>
        </a:graphic>
      </p:graphicFrame>
      <p:sp>
        <p:nvSpPr>
          <p:cNvPr id="15" name="矩形 14"/>
          <p:cNvSpPr/>
          <p:nvPr/>
        </p:nvSpPr>
        <p:spPr>
          <a:xfrm>
            <a:off x="469323" y="4000772"/>
            <a:ext cx="8167692" cy="481863"/>
          </a:xfrm>
          <a:prstGeom prst="rect">
            <a:avLst/>
          </a:prstGeom>
        </p:spPr>
        <p:txBody>
          <a:bodyPr wrap="square">
            <a:spAutoFit/>
          </a:bodyPr>
          <a:lstStyle/>
          <a:p>
            <a:pPr>
              <a:lnSpc>
                <a:spcPct val="150000"/>
              </a:lnSpc>
            </a:pPr>
            <a:r>
              <a:rPr lang="zh-CN" altLang="en-US" sz="2000" b="1" dirty="0">
                <a:solidFill>
                  <a:srgbClr val="FF0000"/>
                </a:solidFill>
                <a:latin typeface="黑体" panose="02010609060101010101" pitchFamily="49" charset="-122"/>
                <a:ea typeface="黑体" panose="02010609060101010101" pitchFamily="49" charset="-122"/>
              </a:rPr>
              <a:t>独立不同分布且序列相关假设</a:t>
            </a:r>
          </a:p>
        </p:txBody>
      </p:sp>
      <p:graphicFrame>
        <p:nvGraphicFramePr>
          <p:cNvPr id="4" name="对象 3"/>
          <p:cNvGraphicFramePr>
            <a:graphicFrameLocks noChangeAspect="1"/>
          </p:cNvGraphicFramePr>
          <p:nvPr/>
        </p:nvGraphicFramePr>
        <p:xfrm>
          <a:off x="535069" y="4848045"/>
          <a:ext cx="3309439" cy="1199072"/>
        </p:xfrm>
        <a:graphic>
          <a:graphicData uri="http://schemas.openxmlformats.org/presentationml/2006/ole">
            <mc:AlternateContent xmlns:mc="http://schemas.openxmlformats.org/markup-compatibility/2006">
              <mc:Choice xmlns:v="urn:schemas-microsoft-com:vml" Requires="v">
                <p:oleObj spid="_x0000_s957708" name="公式" r:id="rId9" imgW="2628900" imgH="939800" progId="Equation.3">
                  <p:embed/>
                </p:oleObj>
              </mc:Choice>
              <mc:Fallback>
                <p:oleObj name="公式" r:id="rId9" imgW="2628900" imgH="939800" progId="Equation.3">
                  <p:embed/>
                  <p:pic>
                    <p:nvPicPr>
                      <p:cNvPr id="0" name="Object 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5069" y="4848045"/>
                        <a:ext cx="3309439" cy="1199072"/>
                      </a:xfrm>
                      <a:prstGeom prst="rect">
                        <a:avLst/>
                      </a:prstGeom>
                      <a:noFill/>
                    </p:spPr>
                  </p:pic>
                </p:oleObj>
              </mc:Fallback>
            </mc:AlternateContent>
          </a:graphicData>
        </a:graphic>
      </p:graphicFrame>
      <p:graphicFrame>
        <p:nvGraphicFramePr>
          <p:cNvPr id="8" name="对象 7"/>
          <p:cNvGraphicFramePr>
            <a:graphicFrameLocks noChangeAspect="1"/>
          </p:cNvGraphicFramePr>
          <p:nvPr/>
        </p:nvGraphicFramePr>
        <p:xfrm>
          <a:off x="5680075" y="2063750"/>
          <a:ext cx="2319338" cy="1089025"/>
        </p:xfrm>
        <a:graphic>
          <a:graphicData uri="http://schemas.openxmlformats.org/presentationml/2006/ole">
            <mc:AlternateContent xmlns:mc="http://schemas.openxmlformats.org/markup-compatibility/2006">
              <mc:Choice xmlns:v="urn:schemas-microsoft-com:vml" Requires="v">
                <p:oleObj spid="_x0000_s957709" name="公式" r:id="rId11" imgW="48768000" imgH="22555200" progId="Equation.3">
                  <p:embed/>
                </p:oleObj>
              </mc:Choice>
              <mc:Fallback>
                <p:oleObj name="公式" r:id="rId11" imgW="48768000" imgH="22555200" progId="Equation.3">
                  <p:embed/>
                  <p:pic>
                    <p:nvPicPr>
                      <p:cNvPr id="0" name="Object 7"/>
                      <p:cNvPicPr>
                        <a:picLocks noChangeAspect="1" noChangeArrowheads="1"/>
                      </p:cNvPicPr>
                      <p:nvPr/>
                    </p:nvPicPr>
                    <p:blipFill>
                      <a:blip r:embed="rId12"/>
                      <a:srcRect/>
                      <a:stretch>
                        <a:fillRect/>
                      </a:stretch>
                    </p:blipFill>
                    <p:spPr bwMode="auto">
                      <a:xfrm>
                        <a:off x="5680075" y="2063750"/>
                        <a:ext cx="2319338" cy="1089025"/>
                      </a:xfrm>
                      <a:prstGeom prst="rect">
                        <a:avLst/>
                      </a:prstGeom>
                      <a:noFill/>
                    </p:spPr>
                  </p:pic>
                </p:oleObj>
              </mc:Fallback>
            </mc:AlternateContent>
          </a:graphicData>
        </a:graphic>
      </p:graphicFrame>
      <p:sp>
        <p:nvSpPr>
          <p:cNvPr id="14" name="矩形 13"/>
          <p:cNvSpPr/>
          <p:nvPr/>
        </p:nvSpPr>
        <p:spPr>
          <a:xfrm>
            <a:off x="5481436" y="988768"/>
            <a:ext cx="3403772" cy="553998"/>
          </a:xfrm>
          <a:prstGeom prst="rect">
            <a:avLst/>
          </a:prstGeom>
        </p:spPr>
        <p:txBody>
          <a:bodyPr wrap="square">
            <a:spAutoFit/>
          </a:bodyPr>
          <a:lstStyle/>
          <a:p>
            <a:pPr>
              <a:lnSpc>
                <a:spcPct val="150000"/>
              </a:lnSpc>
            </a:pPr>
            <a:r>
              <a:rPr lang="zh-CN" altLang="en-US" sz="2000" b="1" dirty="0">
                <a:solidFill>
                  <a:srgbClr val="FF0000"/>
                </a:solidFill>
                <a:latin typeface="黑体" panose="02010609060101010101" pitchFamily="49" charset="-122"/>
                <a:ea typeface="黑体" panose="02010609060101010101" pitchFamily="49" charset="-122"/>
              </a:rPr>
              <a:t>独立不同分布假设</a:t>
            </a:r>
          </a:p>
        </p:txBody>
      </p:sp>
      <p:graphicFrame>
        <p:nvGraphicFramePr>
          <p:cNvPr id="12" name="对象 11"/>
          <p:cNvGraphicFramePr>
            <a:graphicFrameLocks noChangeAspect="1"/>
          </p:cNvGraphicFramePr>
          <p:nvPr/>
        </p:nvGraphicFramePr>
        <p:xfrm>
          <a:off x="4856671" y="4665903"/>
          <a:ext cx="3847665" cy="1381213"/>
        </p:xfrm>
        <a:graphic>
          <a:graphicData uri="http://schemas.openxmlformats.org/presentationml/2006/ole">
            <mc:AlternateContent xmlns:mc="http://schemas.openxmlformats.org/markup-compatibility/2006">
              <mc:Choice xmlns:v="urn:schemas-microsoft-com:vml" Requires="v">
                <p:oleObj spid="_x0000_s957710" name="公式" r:id="rId13" imgW="2603500" imgH="939800" progId="Equation.3">
                  <p:embed/>
                </p:oleObj>
              </mc:Choice>
              <mc:Fallback>
                <p:oleObj name="公式" r:id="rId13" imgW="2603500" imgH="939800" progId="Equation.3">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56671" y="4665903"/>
                        <a:ext cx="3847665" cy="1381213"/>
                      </a:xfrm>
                      <a:prstGeom prst="rect">
                        <a:avLst/>
                      </a:prstGeom>
                      <a:noFill/>
                    </p:spPr>
                  </p:pic>
                </p:oleObj>
              </mc:Fallback>
            </mc:AlternateContent>
          </a:graphicData>
        </a:graphic>
      </p:graphicFrame>
      <p:sp>
        <p:nvSpPr>
          <p:cNvPr id="17" name="矩形 16"/>
          <p:cNvSpPr/>
          <p:nvPr/>
        </p:nvSpPr>
        <p:spPr>
          <a:xfrm>
            <a:off x="5153632" y="3834343"/>
            <a:ext cx="3731576" cy="481863"/>
          </a:xfrm>
          <a:prstGeom prst="rect">
            <a:avLst/>
          </a:prstGeom>
        </p:spPr>
        <p:txBody>
          <a:bodyPr wrap="square">
            <a:spAutoFit/>
          </a:bodyPr>
          <a:lstStyle/>
          <a:p>
            <a:pPr>
              <a:lnSpc>
                <a:spcPct val="150000"/>
              </a:lnSpc>
            </a:pPr>
            <a:r>
              <a:rPr lang="zh-CN" altLang="en-US" sz="2000" b="1" dirty="0">
                <a:solidFill>
                  <a:srgbClr val="FF0000"/>
                </a:solidFill>
                <a:latin typeface="黑体" panose="02010609060101010101" pitchFamily="49" charset="-122"/>
                <a:ea typeface="黑体" panose="02010609060101010101" pitchFamily="49" charset="-122"/>
              </a:rPr>
              <a:t>协方差平稳时的谱带矩阵</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5" grpId="0"/>
      <p:bldP spid="14" grpId="0"/>
      <p:bldP spid="17" grpId="0"/>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77999" y="65033"/>
            <a:ext cx="8595065" cy="646331"/>
          </a:xfrm>
          <a:prstGeom prst="rect">
            <a:avLst/>
          </a:prstGeom>
        </p:spPr>
        <p:txBody>
          <a:bodyPr wrap="square">
            <a:spAutoFit/>
          </a:bodyPr>
          <a:lstStyle/>
          <a:p>
            <a:pPr algn="ctr"/>
            <a:r>
              <a:rPr lang="zh-CN" altLang="en-US" sz="3600" b="1" dirty="0">
                <a:latin typeface="微软雅黑" panose="020B0503020204020204" pitchFamily="34" charset="-122"/>
                <a:ea typeface="微软雅黑" panose="020B0503020204020204" pitchFamily="34" charset="-122"/>
              </a:rPr>
              <a:t>面板数据和分层数据的误差方差阵</a:t>
            </a:r>
            <a:endParaRPr lang="en-US" altLang="zh-CN" sz="3600" b="1" dirty="0">
              <a:latin typeface="微软雅黑" panose="020B0503020204020204" pitchFamily="34" charset="-122"/>
              <a:ea typeface="微软雅黑" panose="020B0503020204020204" pitchFamily="34" charset="-122"/>
            </a:endParaRPr>
          </a:p>
        </p:txBody>
      </p:sp>
      <p:sp>
        <p:nvSpPr>
          <p:cNvPr id="23" name="矩形 22"/>
          <p:cNvSpPr/>
          <p:nvPr/>
        </p:nvSpPr>
        <p:spPr>
          <a:xfrm>
            <a:off x="177998" y="835772"/>
            <a:ext cx="8595065" cy="707886"/>
          </a:xfrm>
          <a:prstGeom prst="rect">
            <a:avLst/>
          </a:prstGeom>
        </p:spPr>
        <p:txBody>
          <a:bodyPr wrap="square">
            <a:spAutoFit/>
          </a:bodyPr>
          <a:lstStyle/>
          <a:p>
            <a:r>
              <a:rPr lang="zh-CN" altLang="en-US" sz="2000" b="1" dirty="0">
                <a:latin typeface="+mn-ea"/>
              </a:rPr>
              <a:t>有</a:t>
            </a:r>
            <a:r>
              <a:rPr lang="en-US" altLang="zh-CN" sz="2000" b="1" dirty="0">
                <a:latin typeface="+mn-ea"/>
              </a:rPr>
              <a:t>N</a:t>
            </a:r>
            <a:r>
              <a:rPr lang="zh-CN" altLang="en-US" sz="2000" b="1" dirty="0">
                <a:latin typeface="+mn-ea"/>
              </a:rPr>
              <a:t>个对象（如</a:t>
            </a:r>
            <a:r>
              <a:rPr lang="en-US" altLang="zh-CN" sz="2000" b="1" dirty="0">
                <a:latin typeface="+mn-ea"/>
              </a:rPr>
              <a:t>31</a:t>
            </a:r>
            <a:r>
              <a:rPr lang="zh-CN" altLang="en-US" sz="2000" b="1" dirty="0">
                <a:latin typeface="+mn-ea"/>
              </a:rPr>
              <a:t>省），每个对象有</a:t>
            </a:r>
            <a:r>
              <a:rPr lang="en-US" altLang="zh-CN" sz="2000" b="1" dirty="0">
                <a:latin typeface="+mn-ea"/>
              </a:rPr>
              <a:t>T</a:t>
            </a:r>
            <a:r>
              <a:rPr lang="zh-CN" altLang="en-US" sz="2000" b="1" dirty="0">
                <a:latin typeface="+mn-ea"/>
              </a:rPr>
              <a:t>期数据（如</a:t>
            </a:r>
            <a:r>
              <a:rPr lang="en-US" altLang="zh-CN" sz="2000" b="1" dirty="0">
                <a:latin typeface="+mn-ea"/>
              </a:rPr>
              <a:t>10</a:t>
            </a:r>
            <a:r>
              <a:rPr lang="zh-CN" altLang="en-US" sz="2000" b="1" dirty="0">
                <a:latin typeface="+mn-ea"/>
              </a:rPr>
              <a:t>年数据），共</a:t>
            </a:r>
            <a:r>
              <a:rPr lang="en-US" altLang="zh-CN" sz="2000" b="1" dirty="0">
                <a:latin typeface="+mn-ea"/>
              </a:rPr>
              <a:t>NT</a:t>
            </a:r>
            <a:r>
              <a:rPr lang="zh-CN" altLang="en-US" sz="2000" b="1" dirty="0">
                <a:latin typeface="+mn-ea"/>
              </a:rPr>
              <a:t>（</a:t>
            </a:r>
            <a:r>
              <a:rPr lang="en-US" altLang="zh-CN" sz="2000" b="1" dirty="0">
                <a:latin typeface="+mn-ea"/>
              </a:rPr>
              <a:t>=310</a:t>
            </a:r>
            <a:r>
              <a:rPr lang="zh-CN" altLang="en-US" sz="2000" b="1" dirty="0">
                <a:latin typeface="+mn-ea"/>
              </a:rPr>
              <a:t>）个数据。又如抽取</a:t>
            </a:r>
            <a:r>
              <a:rPr lang="en-US" altLang="zh-CN" sz="2000" b="1" dirty="0">
                <a:latin typeface="+mn-ea"/>
              </a:rPr>
              <a:t>N</a:t>
            </a:r>
            <a:r>
              <a:rPr lang="zh-CN" altLang="en-US" sz="2000" b="1" dirty="0">
                <a:latin typeface="+mn-ea"/>
              </a:rPr>
              <a:t>个班级，每班有</a:t>
            </a:r>
            <a:r>
              <a:rPr lang="en-US" altLang="zh-CN" sz="2000" b="1" dirty="0">
                <a:latin typeface="+mn-ea"/>
              </a:rPr>
              <a:t>T</a:t>
            </a:r>
            <a:r>
              <a:rPr lang="zh-CN" altLang="en-US" sz="2000" b="1" dirty="0">
                <a:latin typeface="+mn-ea"/>
              </a:rPr>
              <a:t>位学生，共得到</a:t>
            </a:r>
            <a:r>
              <a:rPr lang="en-US" altLang="zh-CN" sz="2000" b="1" dirty="0">
                <a:latin typeface="+mn-ea"/>
              </a:rPr>
              <a:t>NT</a:t>
            </a:r>
            <a:r>
              <a:rPr lang="zh-CN" altLang="en-US" sz="2000" b="1" dirty="0">
                <a:latin typeface="+mn-ea"/>
              </a:rPr>
              <a:t>个观察值。</a:t>
            </a:r>
          </a:p>
        </p:txBody>
      </p:sp>
      <p:sp>
        <p:nvSpPr>
          <p:cNvPr id="7" name="Rectangle 4"/>
          <p:cNvSpPr>
            <a:spLocks noChangeArrowheads="1"/>
          </p:cNvSpPr>
          <p:nvPr/>
        </p:nvSpPr>
        <p:spPr bwMode="auto">
          <a:xfrm>
            <a:off x="552091" y="133488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9" name="对象 8"/>
          <p:cNvGraphicFramePr>
            <a:graphicFrameLocks noChangeAspect="1"/>
          </p:cNvGraphicFramePr>
          <p:nvPr/>
        </p:nvGraphicFramePr>
        <p:xfrm>
          <a:off x="552091" y="2887781"/>
          <a:ext cx="6430316" cy="3116203"/>
        </p:xfrm>
        <a:graphic>
          <a:graphicData uri="http://schemas.openxmlformats.org/presentationml/2006/ole">
            <mc:AlternateContent xmlns:mc="http://schemas.openxmlformats.org/markup-compatibility/2006">
              <mc:Choice xmlns:v="urn:schemas-microsoft-com:vml" Requires="v">
                <p:oleObj spid="_x0000_s959578" name="公式" r:id="rId3" imgW="140512800" imgH="69189600" progId="Equation.3">
                  <p:embed/>
                </p:oleObj>
              </mc:Choice>
              <mc:Fallback>
                <p:oleObj name="公式" r:id="rId3" imgW="140512800" imgH="69189600" progId="Equation.3">
                  <p:embed/>
                  <p:pic>
                    <p:nvPicPr>
                      <p:cNvPr id="0" name="图片 959567"/>
                      <p:cNvPicPr>
                        <a:picLocks noChangeAspect="1" noChangeArrowheads="1"/>
                      </p:cNvPicPr>
                      <p:nvPr/>
                    </p:nvPicPr>
                    <p:blipFill>
                      <a:blip r:embed="rId4"/>
                      <a:srcRect/>
                      <a:stretch>
                        <a:fillRect/>
                      </a:stretch>
                    </p:blipFill>
                    <p:spPr bwMode="auto">
                      <a:xfrm>
                        <a:off x="552091" y="2887781"/>
                        <a:ext cx="6430316" cy="3116203"/>
                      </a:xfrm>
                      <a:prstGeom prst="rect">
                        <a:avLst/>
                      </a:prstGeom>
                      <a:noFill/>
                    </p:spPr>
                  </p:pic>
                </p:oleObj>
              </mc:Fallback>
            </mc:AlternateContent>
          </a:graphicData>
        </a:graphic>
      </p:graphicFrame>
      <p:sp>
        <p:nvSpPr>
          <p:cNvPr id="8" name="矩形 7"/>
          <p:cNvSpPr/>
          <p:nvPr/>
        </p:nvSpPr>
        <p:spPr>
          <a:xfrm>
            <a:off x="281515" y="2090559"/>
            <a:ext cx="8595065" cy="481863"/>
          </a:xfrm>
          <a:prstGeom prst="rect">
            <a:avLst/>
          </a:prstGeom>
        </p:spPr>
        <p:txBody>
          <a:bodyPr wrap="square">
            <a:spAutoFit/>
          </a:bodyPr>
          <a:lstStyle/>
          <a:p>
            <a:pPr>
              <a:lnSpc>
                <a:spcPct val="150000"/>
              </a:lnSpc>
            </a:pPr>
            <a:r>
              <a:rPr lang="zh-CN" altLang="en-US" sz="2000" b="1" dirty="0">
                <a:latin typeface="黑体" panose="02010609060101010101" pitchFamily="49" charset="-122"/>
                <a:ea typeface="黑体" panose="02010609060101010101" pitchFamily="49" charset="-122"/>
              </a:rPr>
              <a:t>若假设个体间独立，但同一个体内不同时期相关。则方差为</a:t>
            </a:r>
          </a:p>
        </p:txBody>
      </p:sp>
      <p:graphicFrame>
        <p:nvGraphicFramePr>
          <p:cNvPr id="10" name="对象 9"/>
          <p:cNvGraphicFramePr>
            <a:graphicFrameLocks noChangeAspect="1"/>
          </p:cNvGraphicFramePr>
          <p:nvPr/>
        </p:nvGraphicFramePr>
        <p:xfrm>
          <a:off x="940939" y="1575323"/>
          <a:ext cx="1919288" cy="466725"/>
        </p:xfrm>
        <a:graphic>
          <a:graphicData uri="http://schemas.openxmlformats.org/presentationml/2006/ole">
            <mc:AlternateContent xmlns:mc="http://schemas.openxmlformats.org/markup-compatibility/2006">
              <mc:Choice xmlns:v="urn:schemas-microsoft-com:vml" Requires="v">
                <p:oleObj spid="_x0000_s959579" name="公式" r:id="rId5" imgW="21336000" imgH="5486400" progId="Equation.3">
                  <p:embed/>
                </p:oleObj>
              </mc:Choice>
              <mc:Fallback>
                <p:oleObj name="公式" r:id="rId5" imgW="21336000" imgH="5486400" progId="Equation.3">
                  <p:embed/>
                  <p:pic>
                    <p:nvPicPr>
                      <p:cNvPr id="0" name="图片 959568"/>
                      <p:cNvPicPr>
                        <a:picLocks noChangeAspect="1" noChangeArrowheads="1"/>
                      </p:cNvPicPr>
                      <p:nvPr/>
                    </p:nvPicPr>
                    <p:blipFill>
                      <a:blip r:embed="rId6"/>
                      <a:srcRect/>
                      <a:stretch>
                        <a:fillRect/>
                      </a:stretch>
                    </p:blipFill>
                    <p:spPr bwMode="auto">
                      <a:xfrm>
                        <a:off x="940939" y="1575323"/>
                        <a:ext cx="1919288" cy="466725"/>
                      </a:xfrm>
                      <a:prstGeom prst="rect">
                        <a:avLst/>
                      </a:prstGeom>
                      <a:no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8" grpId="0"/>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74467" y="74405"/>
            <a:ext cx="8595065" cy="646331"/>
          </a:xfrm>
          <a:prstGeom prst="rect">
            <a:avLst/>
          </a:prstGeom>
        </p:spPr>
        <p:txBody>
          <a:bodyPr wrap="square">
            <a:spAutoFit/>
          </a:bodyPr>
          <a:lstStyle/>
          <a:p>
            <a:pPr algn="ctr"/>
            <a:r>
              <a:rPr lang="zh-CN" altLang="en-US" sz="3600" b="1" dirty="0">
                <a:latin typeface="微软雅黑" panose="020B0503020204020204" pitchFamily="34" charset="-122"/>
                <a:ea typeface="微软雅黑" panose="020B0503020204020204" pitchFamily="34" charset="-122"/>
              </a:rPr>
              <a:t>随机效应</a:t>
            </a:r>
            <a:endParaRPr lang="en-US" altLang="zh-CN" sz="3600" b="1" dirty="0">
              <a:latin typeface="微软雅黑" panose="020B0503020204020204" pitchFamily="34" charset="-122"/>
              <a:ea typeface="微软雅黑" panose="020B0503020204020204" pitchFamily="34" charset="-122"/>
            </a:endParaRPr>
          </a:p>
        </p:txBody>
      </p:sp>
      <p:sp>
        <p:nvSpPr>
          <p:cNvPr id="23" name="矩形 22"/>
          <p:cNvSpPr/>
          <p:nvPr/>
        </p:nvSpPr>
        <p:spPr>
          <a:xfrm>
            <a:off x="681485" y="861243"/>
            <a:ext cx="8595065" cy="481863"/>
          </a:xfrm>
          <a:prstGeom prst="rect">
            <a:avLst/>
          </a:prstGeom>
        </p:spPr>
        <p:txBody>
          <a:bodyPr wrap="square">
            <a:spAutoFit/>
          </a:bodyPr>
          <a:lstStyle/>
          <a:p>
            <a:pPr>
              <a:lnSpc>
                <a:spcPct val="150000"/>
              </a:lnSpc>
            </a:pPr>
            <a:r>
              <a:rPr lang="zh-CN" altLang="en-US" sz="2000" b="1" dirty="0">
                <a:latin typeface="黑体" panose="02010609060101010101" pitchFamily="49" charset="-122"/>
                <a:ea typeface="黑体" panose="02010609060101010101" pitchFamily="49" charset="-122"/>
              </a:rPr>
              <a:t>对第</a:t>
            </a:r>
            <a:r>
              <a:rPr lang="en-US" altLang="zh-CN" sz="2000" b="1" dirty="0" err="1">
                <a:latin typeface="黑体" panose="02010609060101010101" pitchFamily="49" charset="-122"/>
                <a:ea typeface="黑体" panose="02010609060101010101" pitchFamily="49" charset="-122"/>
              </a:rPr>
              <a:t>i</a:t>
            </a:r>
            <a:r>
              <a:rPr lang="zh-CN" altLang="en-US" sz="2000" b="1" dirty="0">
                <a:latin typeface="黑体" panose="02010609060101010101" pitchFamily="49" charset="-122"/>
                <a:ea typeface="黑体" panose="02010609060101010101" pitchFamily="49" charset="-122"/>
              </a:rPr>
              <a:t>位个体，其误差的方差结构为</a:t>
            </a:r>
          </a:p>
        </p:txBody>
      </p:sp>
      <p:graphicFrame>
        <p:nvGraphicFramePr>
          <p:cNvPr id="5" name="对象 4"/>
          <p:cNvGraphicFramePr>
            <a:graphicFrameLocks noChangeAspect="1"/>
          </p:cNvGraphicFramePr>
          <p:nvPr/>
        </p:nvGraphicFramePr>
        <p:xfrm>
          <a:off x="1449388" y="4064000"/>
          <a:ext cx="6162675" cy="2078038"/>
        </p:xfrm>
        <a:graphic>
          <a:graphicData uri="http://schemas.openxmlformats.org/presentationml/2006/ole">
            <mc:AlternateContent xmlns:mc="http://schemas.openxmlformats.org/markup-compatibility/2006">
              <mc:Choice xmlns:v="urn:schemas-microsoft-com:vml" Requires="v">
                <p:oleObj spid="_x0000_s958654" name="公式" r:id="rId3" imgW="101193600" imgH="34137600" progId="Equation.3">
                  <p:embed/>
                </p:oleObj>
              </mc:Choice>
              <mc:Fallback>
                <p:oleObj name="公式" r:id="rId3" imgW="101193600" imgH="34137600" progId="Equation.3">
                  <p:embed/>
                  <p:pic>
                    <p:nvPicPr>
                      <p:cNvPr id="0" name="Object 1"/>
                      <p:cNvPicPr>
                        <a:picLocks noChangeAspect="1" noChangeArrowheads="1"/>
                      </p:cNvPicPr>
                      <p:nvPr/>
                    </p:nvPicPr>
                    <p:blipFill>
                      <a:blip r:embed="rId4"/>
                      <a:srcRect/>
                      <a:stretch>
                        <a:fillRect/>
                      </a:stretch>
                    </p:blipFill>
                    <p:spPr bwMode="auto">
                      <a:xfrm>
                        <a:off x="1449388" y="4064000"/>
                        <a:ext cx="6162675" cy="2078038"/>
                      </a:xfrm>
                      <a:prstGeom prst="rect">
                        <a:avLst/>
                      </a:prstGeom>
                      <a:noFill/>
                    </p:spPr>
                  </p:pic>
                </p:oleObj>
              </mc:Fallback>
            </mc:AlternateContent>
          </a:graphicData>
        </a:graphic>
      </p:graphicFrame>
      <p:sp>
        <p:nvSpPr>
          <p:cNvPr id="7" name="Rectangle 4"/>
          <p:cNvSpPr>
            <a:spLocks noChangeArrowheads="1"/>
          </p:cNvSpPr>
          <p:nvPr/>
        </p:nvSpPr>
        <p:spPr bwMode="auto">
          <a:xfrm>
            <a:off x="552091" y="133488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8" name="Rectangle 1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9" name="对象 18"/>
          <p:cNvGraphicFramePr>
            <a:graphicFrameLocks noChangeAspect="1"/>
          </p:cNvGraphicFramePr>
          <p:nvPr/>
        </p:nvGraphicFramePr>
        <p:xfrm>
          <a:off x="1803400" y="1611313"/>
          <a:ext cx="2468563" cy="466725"/>
        </p:xfrm>
        <a:graphic>
          <a:graphicData uri="http://schemas.openxmlformats.org/presentationml/2006/ole">
            <mc:AlternateContent xmlns:mc="http://schemas.openxmlformats.org/markup-compatibility/2006">
              <mc:Choice xmlns:v="urn:schemas-microsoft-com:vml" Requires="v">
                <p:oleObj spid="_x0000_s958655" name="公式" r:id="rId5" imgW="27432000" imgH="5486400" progId="Equation.3">
                  <p:embed/>
                </p:oleObj>
              </mc:Choice>
              <mc:Fallback>
                <p:oleObj name="公式" r:id="rId5" imgW="27432000" imgH="5486400" progId="Equation.3">
                  <p:embed/>
                  <p:pic>
                    <p:nvPicPr>
                      <p:cNvPr id="0" name="Object 10"/>
                      <p:cNvPicPr>
                        <a:picLocks noChangeAspect="1" noChangeArrowheads="1"/>
                      </p:cNvPicPr>
                      <p:nvPr/>
                    </p:nvPicPr>
                    <p:blipFill>
                      <a:blip r:embed="rId6"/>
                      <a:srcRect/>
                      <a:stretch>
                        <a:fillRect/>
                      </a:stretch>
                    </p:blipFill>
                    <p:spPr bwMode="auto">
                      <a:xfrm>
                        <a:off x="1803400" y="1611313"/>
                        <a:ext cx="2468563" cy="466725"/>
                      </a:xfrm>
                      <a:prstGeom prst="rect">
                        <a:avLst/>
                      </a:prstGeom>
                      <a:noFill/>
                    </p:spPr>
                  </p:pic>
                </p:oleObj>
              </mc:Fallback>
            </mc:AlternateContent>
          </a:graphicData>
        </a:graphic>
      </p:graphicFrame>
      <p:graphicFrame>
        <p:nvGraphicFramePr>
          <p:cNvPr id="21" name="对象 20"/>
          <p:cNvGraphicFramePr>
            <a:graphicFrameLocks noChangeAspect="1"/>
          </p:cNvGraphicFramePr>
          <p:nvPr/>
        </p:nvGraphicFramePr>
        <p:xfrm>
          <a:off x="1803400" y="2259981"/>
          <a:ext cx="1311215" cy="1404873"/>
        </p:xfrm>
        <a:graphic>
          <a:graphicData uri="http://schemas.openxmlformats.org/presentationml/2006/ole">
            <mc:AlternateContent xmlns:mc="http://schemas.openxmlformats.org/markup-compatibility/2006">
              <mc:Choice xmlns:v="urn:schemas-microsoft-com:vml" Requires="v">
                <p:oleObj spid="_x0000_s958656" name="公式" r:id="rId7" imgW="927100" imgH="990600" progId="Equation.3">
                  <p:embed/>
                </p:oleObj>
              </mc:Choice>
              <mc:Fallback>
                <p:oleObj name="公式" r:id="rId7" imgW="927100" imgH="990600" progId="Equation.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03400" y="2259981"/>
                        <a:ext cx="1311215" cy="1404873"/>
                      </a:xfrm>
                      <a:prstGeom prst="rect">
                        <a:avLst/>
                      </a:prstGeom>
                      <a:noFill/>
                    </p:spPr>
                  </p:pic>
                </p:oleObj>
              </mc:Fallback>
            </mc:AlternateContent>
          </a:graphicData>
        </a:graphic>
      </p:graphicFrame>
      <p:graphicFrame>
        <p:nvGraphicFramePr>
          <p:cNvPr id="24" name="对象 23"/>
          <p:cNvGraphicFramePr>
            <a:graphicFrameLocks noChangeAspect="1"/>
          </p:cNvGraphicFramePr>
          <p:nvPr/>
        </p:nvGraphicFramePr>
        <p:xfrm>
          <a:off x="4668927" y="2614754"/>
          <a:ext cx="2646363" cy="695325"/>
        </p:xfrm>
        <a:graphic>
          <a:graphicData uri="http://schemas.openxmlformats.org/presentationml/2006/ole">
            <mc:AlternateContent xmlns:mc="http://schemas.openxmlformats.org/markup-compatibility/2006">
              <mc:Choice xmlns:v="urn:schemas-microsoft-com:vml" Requires="v">
                <p:oleObj spid="_x0000_s958657" name="公式" r:id="rId9" imgW="44805600" imgH="11582400" progId="Equation.3">
                  <p:embed/>
                </p:oleObj>
              </mc:Choice>
              <mc:Fallback>
                <p:oleObj name="公式" r:id="rId9" imgW="44805600" imgH="11582400" progId="Equation.3">
                  <p:embed/>
                  <p:pic>
                    <p:nvPicPr>
                      <p:cNvPr id="0" name="Object 14"/>
                      <p:cNvPicPr>
                        <a:picLocks noChangeAspect="1" noChangeArrowheads="1"/>
                      </p:cNvPicPr>
                      <p:nvPr/>
                    </p:nvPicPr>
                    <p:blipFill>
                      <a:blip r:embed="rId10"/>
                      <a:srcRect/>
                      <a:stretch>
                        <a:fillRect/>
                      </a:stretch>
                    </p:blipFill>
                    <p:spPr bwMode="auto">
                      <a:xfrm>
                        <a:off x="4668927" y="2614754"/>
                        <a:ext cx="2646363" cy="695325"/>
                      </a:xfrm>
                      <a:prstGeom prst="rect">
                        <a:avLst/>
                      </a:prstGeom>
                      <a:no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92041"/>
            <a:ext cx="9144000" cy="646331"/>
          </a:xfrm>
          <a:prstGeom prst="rect">
            <a:avLst/>
          </a:prstGeom>
        </p:spPr>
        <p:txBody>
          <a:bodyPr wrap="square">
            <a:spAutoFit/>
          </a:bodyPr>
          <a:lstStyle/>
          <a:p>
            <a:pPr algn="ctr"/>
            <a:r>
              <a:rPr lang="zh-CN" altLang="en-US" sz="3600" b="1" dirty="0">
                <a:latin typeface="微软雅黑" panose="020B0503020204020204" pitchFamily="34" charset="-122"/>
                <a:ea typeface="微软雅黑" panose="020B0503020204020204" pitchFamily="34" charset="-122"/>
              </a:rPr>
              <a:t>基于矩阵均值的回归系数计算</a:t>
            </a:r>
            <a:endParaRPr lang="en-US" altLang="zh-CN" sz="3600" b="1" dirty="0">
              <a:latin typeface="微软雅黑" panose="020B0503020204020204" pitchFamily="34" charset="-122"/>
              <a:ea typeface="微软雅黑" panose="020B0503020204020204" pitchFamily="34" charset="-122"/>
            </a:endParaRPr>
          </a:p>
        </p:txBody>
      </p:sp>
      <p:sp>
        <p:nvSpPr>
          <p:cNvPr id="19" name="矩形 18"/>
          <p:cNvSpPr/>
          <p:nvPr/>
        </p:nvSpPr>
        <p:spPr>
          <a:xfrm>
            <a:off x="3877563" y="902820"/>
            <a:ext cx="5124099" cy="5940088"/>
          </a:xfrm>
          <a:prstGeom prst="rect">
            <a:avLst/>
          </a:prstGeom>
          <a:solidFill>
            <a:schemeClr val="accent6">
              <a:lumMod val="60000"/>
              <a:lumOff val="40000"/>
            </a:schemeClr>
          </a:solidFill>
        </p:spPr>
        <p:txBody>
          <a:bodyPr wrap="square">
            <a:spAutoFit/>
          </a:bodyPr>
          <a:lstStyle/>
          <a:p>
            <a:r>
              <a:rPr lang="en-US" altLang="zh-CN" sz="2000" b="1" dirty="0" err="1">
                <a:latin typeface="Times New Roman" panose="02020603050405020304" pitchFamily="18" charset="0"/>
                <a:cs typeface="Times New Roman" panose="02020603050405020304" pitchFamily="18" charset="0"/>
              </a:rPr>
              <a:t>drawnorm</a:t>
            </a:r>
            <a:r>
              <a:rPr lang="en-US" altLang="zh-CN" sz="2000" b="1" dirty="0">
                <a:latin typeface="Times New Roman" panose="02020603050405020304" pitchFamily="18" charset="0"/>
                <a:cs typeface="Times New Roman" panose="02020603050405020304" pitchFamily="18" charset="0"/>
              </a:rPr>
              <a:t> x1 x2  </a:t>
            </a:r>
            <a:r>
              <a:rPr lang="en-US" altLang="zh-CN" sz="2000" b="1" dirty="0" err="1">
                <a:latin typeface="Times New Roman" panose="02020603050405020304" pitchFamily="18" charset="0"/>
                <a:cs typeface="Times New Roman" panose="02020603050405020304" pitchFamily="18" charset="0"/>
              </a:rPr>
              <a:t>u,n</a:t>
            </a:r>
            <a:r>
              <a:rPr lang="en-US" altLang="zh-CN" sz="2000" b="1" dirty="0">
                <a:latin typeface="Times New Roman" panose="02020603050405020304" pitchFamily="18" charset="0"/>
                <a:cs typeface="Times New Roman" panose="02020603050405020304" pitchFamily="18" charset="0"/>
              </a:rPr>
              <a:t>(10)  clear seed(1)</a:t>
            </a:r>
          </a:p>
          <a:p>
            <a:r>
              <a:rPr lang="en-US" altLang="zh-CN" sz="2000" b="1" dirty="0">
                <a:latin typeface="Times New Roman" panose="02020603050405020304" pitchFamily="18" charset="0"/>
                <a:cs typeface="Times New Roman" panose="02020603050405020304" pitchFamily="18" charset="0"/>
              </a:rPr>
              <a:t>g  y=x1+x2+u</a:t>
            </a:r>
          </a:p>
          <a:p>
            <a:r>
              <a:rPr lang="en-US" altLang="zh-CN" sz="2000" b="1" dirty="0">
                <a:latin typeface="Times New Roman" panose="02020603050405020304" pitchFamily="18" charset="0"/>
                <a:cs typeface="Times New Roman" panose="02020603050405020304" pitchFamily="18" charset="0"/>
              </a:rPr>
              <a:t>g  x1x1=x1*x1</a:t>
            </a:r>
          </a:p>
          <a:p>
            <a:r>
              <a:rPr lang="en-US" altLang="zh-CN" sz="2000" b="1" dirty="0">
                <a:latin typeface="Times New Roman" panose="02020603050405020304" pitchFamily="18" charset="0"/>
                <a:cs typeface="Times New Roman" panose="02020603050405020304" pitchFamily="18" charset="0"/>
              </a:rPr>
              <a:t>g  x1x2=x1*x2</a:t>
            </a:r>
          </a:p>
          <a:p>
            <a:r>
              <a:rPr lang="en-US" altLang="zh-CN" sz="2000" b="1" dirty="0">
                <a:latin typeface="Times New Roman" panose="02020603050405020304" pitchFamily="18" charset="0"/>
                <a:cs typeface="Times New Roman" panose="02020603050405020304" pitchFamily="18" charset="0"/>
              </a:rPr>
              <a:t>g  x2x1=x2*x1</a:t>
            </a:r>
          </a:p>
          <a:p>
            <a:r>
              <a:rPr lang="en-US" altLang="zh-CN" sz="2000" b="1" dirty="0">
                <a:latin typeface="Times New Roman" panose="02020603050405020304" pitchFamily="18" charset="0"/>
                <a:cs typeface="Times New Roman" panose="02020603050405020304" pitchFamily="18" charset="0"/>
              </a:rPr>
              <a:t>g  x2x2=x2*x2</a:t>
            </a:r>
          </a:p>
          <a:p>
            <a:r>
              <a:rPr lang="en-US" altLang="zh-CN" sz="2000" b="1" dirty="0">
                <a:latin typeface="Times New Roman" panose="02020603050405020304" pitchFamily="18" charset="0"/>
                <a:cs typeface="Times New Roman" panose="02020603050405020304" pitchFamily="18" charset="0"/>
              </a:rPr>
              <a:t>****************************</a:t>
            </a:r>
          </a:p>
          <a:p>
            <a:r>
              <a:rPr lang="en-US" altLang="zh-CN" sz="2000" b="1" dirty="0" err="1">
                <a:latin typeface="Times New Roman" panose="02020603050405020304" pitchFamily="18" charset="0"/>
                <a:cs typeface="Times New Roman" panose="02020603050405020304" pitchFamily="18" charset="0"/>
              </a:rPr>
              <a:t>tabstat</a:t>
            </a:r>
            <a:r>
              <a:rPr lang="en-US" altLang="zh-CN" sz="2000" b="1" dirty="0">
                <a:latin typeface="Times New Roman" panose="02020603050405020304" pitchFamily="18" charset="0"/>
                <a:cs typeface="Times New Roman" panose="02020603050405020304" pitchFamily="18" charset="0"/>
              </a:rPr>
              <a:t> x1x1  x1x2 x2x1  x2x2,save</a:t>
            </a:r>
          </a:p>
          <a:p>
            <a:r>
              <a:rPr lang="en-US" altLang="zh-CN" sz="2000" b="1" dirty="0">
                <a:latin typeface="Times New Roman" panose="02020603050405020304" pitchFamily="18" charset="0"/>
                <a:cs typeface="Times New Roman" panose="02020603050405020304" pitchFamily="18" charset="0"/>
              </a:rPr>
              <a:t>mat xx=r(</a:t>
            </a:r>
            <a:r>
              <a:rPr lang="en-US" altLang="zh-CN" sz="2000" b="1" dirty="0" err="1">
                <a:latin typeface="Times New Roman" panose="02020603050405020304" pitchFamily="18" charset="0"/>
                <a:cs typeface="Times New Roman" panose="02020603050405020304" pitchFamily="18" charset="0"/>
              </a:rPr>
              <a:t>StatTotal</a:t>
            </a:r>
            <a:r>
              <a:rPr lang="en-US" altLang="zh-CN" sz="2000" b="1" dirty="0">
                <a:latin typeface="Times New Roman" panose="02020603050405020304" pitchFamily="18" charset="0"/>
                <a:cs typeface="Times New Roman" panose="02020603050405020304" pitchFamily="18" charset="0"/>
              </a:rPr>
              <a:t>) </a:t>
            </a:r>
          </a:p>
          <a:p>
            <a:r>
              <a:rPr lang="en-US" altLang="zh-CN" sz="2000" b="1" dirty="0">
                <a:latin typeface="Times New Roman" panose="02020603050405020304" pitchFamily="18" charset="0"/>
                <a:cs typeface="Times New Roman" panose="02020603050405020304" pitchFamily="18" charset="0"/>
              </a:rPr>
              <a:t>mat mxx=(xx[1,1],xx[1,2]\ xx[1,3],xx[1,4]) </a:t>
            </a:r>
          </a:p>
          <a:p>
            <a:r>
              <a:rPr lang="en-US" altLang="zh-CN" sz="2000" b="1" dirty="0" err="1">
                <a:latin typeface="Times New Roman" panose="02020603050405020304" pitchFamily="18" charset="0"/>
                <a:cs typeface="Times New Roman" panose="02020603050405020304" pitchFamily="18" charset="0"/>
              </a:rPr>
              <a:t>matlist</a:t>
            </a:r>
            <a:r>
              <a:rPr lang="en-US" altLang="zh-CN" sz="2000" b="1" dirty="0">
                <a:latin typeface="Times New Roman" panose="02020603050405020304" pitchFamily="18" charset="0"/>
                <a:cs typeface="Times New Roman" panose="02020603050405020304" pitchFamily="18" charset="0"/>
              </a:rPr>
              <a:t> mxx</a:t>
            </a:r>
          </a:p>
          <a:p>
            <a:r>
              <a:rPr lang="en-US" altLang="zh-CN" sz="2000" b="1" dirty="0">
                <a:latin typeface="Times New Roman" panose="02020603050405020304" pitchFamily="18" charset="0"/>
                <a:cs typeface="Times New Roman" panose="02020603050405020304" pitchFamily="18" charset="0"/>
              </a:rPr>
              <a:t>**********************</a:t>
            </a:r>
          </a:p>
          <a:p>
            <a:r>
              <a:rPr lang="en-US" altLang="zh-CN" sz="2000" b="1" dirty="0">
                <a:latin typeface="Times New Roman" panose="02020603050405020304" pitchFamily="18" charset="0"/>
                <a:cs typeface="Times New Roman" panose="02020603050405020304" pitchFamily="18" charset="0"/>
              </a:rPr>
              <a:t>g x1y=x1*y</a:t>
            </a:r>
          </a:p>
          <a:p>
            <a:r>
              <a:rPr lang="en-US" altLang="zh-CN" sz="2000" b="1" dirty="0">
                <a:latin typeface="Times New Roman" panose="02020603050405020304" pitchFamily="18" charset="0"/>
                <a:cs typeface="Times New Roman" panose="02020603050405020304" pitchFamily="18" charset="0"/>
              </a:rPr>
              <a:t>g x2y=x2*y</a:t>
            </a:r>
          </a:p>
          <a:p>
            <a:r>
              <a:rPr lang="en-US" altLang="zh-CN" sz="2000" b="1" dirty="0" err="1">
                <a:latin typeface="Times New Roman" panose="02020603050405020304" pitchFamily="18" charset="0"/>
                <a:cs typeface="Times New Roman" panose="02020603050405020304" pitchFamily="18" charset="0"/>
              </a:rPr>
              <a:t>tabstat</a:t>
            </a:r>
            <a:r>
              <a:rPr lang="en-US" altLang="zh-CN" sz="2000" b="1" dirty="0">
                <a:latin typeface="Times New Roman" panose="02020603050405020304" pitchFamily="18" charset="0"/>
                <a:cs typeface="Times New Roman" panose="02020603050405020304" pitchFamily="18" charset="0"/>
              </a:rPr>
              <a:t> x1y x2y,save</a:t>
            </a:r>
          </a:p>
          <a:p>
            <a:r>
              <a:rPr lang="en-US" altLang="zh-CN" sz="2000" b="1" dirty="0">
                <a:latin typeface="Times New Roman" panose="02020603050405020304" pitchFamily="18" charset="0"/>
                <a:cs typeface="Times New Roman" panose="02020603050405020304" pitchFamily="18" charset="0"/>
              </a:rPr>
              <a:t>mat </a:t>
            </a:r>
            <a:r>
              <a:rPr lang="en-US" altLang="zh-CN" sz="2000" b="1" dirty="0" err="1">
                <a:latin typeface="Times New Roman" panose="02020603050405020304" pitchFamily="18" charset="0"/>
                <a:cs typeface="Times New Roman" panose="02020603050405020304" pitchFamily="18" charset="0"/>
              </a:rPr>
              <a:t>mxy</a:t>
            </a:r>
            <a:r>
              <a:rPr lang="en-US" altLang="zh-CN" sz="2000" b="1" dirty="0">
                <a:latin typeface="Times New Roman" panose="02020603050405020304" pitchFamily="18" charset="0"/>
                <a:cs typeface="Times New Roman" panose="02020603050405020304" pitchFamily="18" charset="0"/>
              </a:rPr>
              <a:t>=r(</a:t>
            </a:r>
            <a:r>
              <a:rPr lang="en-US" altLang="zh-CN" sz="2000" b="1" dirty="0" err="1">
                <a:latin typeface="Times New Roman" panose="02020603050405020304" pitchFamily="18" charset="0"/>
                <a:cs typeface="Times New Roman" panose="02020603050405020304" pitchFamily="18" charset="0"/>
              </a:rPr>
              <a:t>StatTotal</a:t>
            </a:r>
            <a:r>
              <a:rPr lang="en-US" altLang="zh-CN" sz="2000" b="1" dirty="0">
                <a:latin typeface="Times New Roman" panose="02020603050405020304" pitchFamily="18" charset="0"/>
                <a:cs typeface="Times New Roman" panose="02020603050405020304" pitchFamily="18" charset="0"/>
              </a:rPr>
              <a:t>)</a:t>
            </a:r>
          </a:p>
          <a:p>
            <a:r>
              <a:rPr lang="en-US" altLang="zh-CN" sz="2000" b="1" dirty="0">
                <a:latin typeface="Times New Roman" panose="02020603050405020304" pitchFamily="18" charset="0"/>
                <a:cs typeface="Times New Roman" panose="02020603050405020304" pitchFamily="18" charset="0"/>
              </a:rPr>
              <a:t>mat b=</a:t>
            </a:r>
            <a:r>
              <a:rPr lang="en-US" altLang="zh-CN" sz="2000" b="1" dirty="0" err="1">
                <a:latin typeface="Times New Roman" panose="02020603050405020304" pitchFamily="18" charset="0"/>
                <a:cs typeface="Times New Roman" panose="02020603050405020304" pitchFamily="18" charset="0"/>
              </a:rPr>
              <a:t>invsym</a:t>
            </a:r>
            <a:r>
              <a:rPr lang="en-US" altLang="zh-CN" sz="2000" b="1" dirty="0">
                <a:latin typeface="Times New Roman" panose="02020603050405020304" pitchFamily="18" charset="0"/>
                <a:cs typeface="Times New Roman" panose="02020603050405020304" pitchFamily="18" charset="0"/>
              </a:rPr>
              <a:t>(mxx)*</a:t>
            </a:r>
            <a:r>
              <a:rPr lang="en-US" altLang="zh-CN" sz="2000" b="1" dirty="0" err="1">
                <a:latin typeface="Times New Roman" panose="02020603050405020304" pitchFamily="18" charset="0"/>
                <a:cs typeface="Times New Roman" panose="02020603050405020304" pitchFamily="18" charset="0"/>
              </a:rPr>
              <a:t>mxy</a:t>
            </a:r>
            <a:r>
              <a:rPr lang="en-US" altLang="zh-CN" sz="2000" b="1" dirty="0">
                <a:latin typeface="Times New Roman" panose="02020603050405020304" pitchFamily="18" charset="0"/>
                <a:cs typeface="Times New Roman" panose="02020603050405020304" pitchFamily="18" charset="0"/>
              </a:rPr>
              <a:t>'</a:t>
            </a:r>
          </a:p>
          <a:p>
            <a:r>
              <a:rPr lang="en-US" altLang="zh-CN" sz="2000" b="1" dirty="0" err="1">
                <a:latin typeface="Times New Roman" panose="02020603050405020304" pitchFamily="18" charset="0"/>
                <a:cs typeface="Times New Roman" panose="02020603050405020304" pitchFamily="18" charset="0"/>
              </a:rPr>
              <a:t>matlist</a:t>
            </a:r>
            <a:r>
              <a:rPr lang="en-US" altLang="zh-CN" sz="2000" b="1" dirty="0">
                <a:latin typeface="Times New Roman" panose="02020603050405020304" pitchFamily="18" charset="0"/>
                <a:cs typeface="Times New Roman" panose="02020603050405020304" pitchFamily="18" charset="0"/>
              </a:rPr>
              <a:t> b</a:t>
            </a:r>
          </a:p>
          <a:p>
            <a:r>
              <a:rPr lang="en-US" altLang="zh-CN" sz="2000" b="1" dirty="0" err="1">
                <a:latin typeface="Times New Roman" panose="02020603050405020304" pitchFamily="18" charset="0"/>
                <a:cs typeface="Times New Roman" panose="02020603050405020304" pitchFamily="18" charset="0"/>
              </a:rPr>
              <a:t>reg</a:t>
            </a:r>
            <a:r>
              <a:rPr lang="en-US" altLang="zh-CN" sz="2000" b="1" dirty="0">
                <a:latin typeface="Times New Roman" panose="02020603050405020304" pitchFamily="18" charset="0"/>
                <a:cs typeface="Times New Roman" panose="02020603050405020304" pitchFamily="18" charset="0"/>
              </a:rPr>
              <a:t> y x1 x2,nocon robust</a:t>
            </a:r>
          </a:p>
        </p:txBody>
      </p:sp>
      <p:graphicFrame>
        <p:nvGraphicFramePr>
          <p:cNvPr id="15" name="对象 14"/>
          <p:cNvGraphicFramePr>
            <a:graphicFrameLocks noChangeAspect="1"/>
          </p:cNvGraphicFramePr>
          <p:nvPr/>
        </p:nvGraphicFramePr>
        <p:xfrm>
          <a:off x="103777" y="2033204"/>
          <a:ext cx="3452812" cy="801687"/>
        </p:xfrm>
        <a:graphic>
          <a:graphicData uri="http://schemas.openxmlformats.org/presentationml/2006/ole">
            <mc:AlternateContent xmlns:mc="http://schemas.openxmlformats.org/markup-compatibility/2006">
              <mc:Choice xmlns:v="urn:schemas-microsoft-com:vml" Requires="v">
                <p:oleObj spid="_x0000_s1055918" name="公式" r:id="rId3" imgW="49987200" imgH="11582400" progId="Equation.3">
                  <p:embed/>
                </p:oleObj>
              </mc:Choice>
              <mc:Fallback>
                <p:oleObj name="公式" r:id="rId3" imgW="49987200" imgH="11582400" progId="Equation.3">
                  <p:embed/>
                  <p:pic>
                    <p:nvPicPr>
                      <p:cNvPr id="0" name="对象 14"/>
                      <p:cNvPicPr/>
                      <p:nvPr/>
                    </p:nvPicPr>
                    <p:blipFill>
                      <a:blip r:embed="rId4"/>
                      <a:stretch>
                        <a:fillRect/>
                      </a:stretch>
                    </p:blipFill>
                    <p:spPr>
                      <a:xfrm>
                        <a:off x="103777" y="2033204"/>
                        <a:ext cx="3452812" cy="801687"/>
                      </a:xfrm>
                      <a:prstGeom prst="rect">
                        <a:avLst/>
                      </a:prstGeom>
                    </p:spPr>
                  </p:pic>
                </p:oleObj>
              </mc:Fallback>
            </mc:AlternateContent>
          </a:graphicData>
        </a:graphic>
      </p:graphicFrame>
      <p:cxnSp>
        <p:nvCxnSpPr>
          <p:cNvPr id="29" name="直接箭头连接符 28"/>
          <p:cNvCxnSpPr/>
          <p:nvPr/>
        </p:nvCxnSpPr>
        <p:spPr>
          <a:xfrm flipV="1">
            <a:off x="3172404" y="6157648"/>
            <a:ext cx="730406" cy="161885"/>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1" name="图片 30"/>
          <p:cNvPicPr>
            <a:picLocks noChangeAspect="1"/>
          </p:cNvPicPr>
          <p:nvPr/>
        </p:nvPicPr>
        <p:blipFill>
          <a:blip r:embed="rId5"/>
          <a:stretch>
            <a:fillRect/>
          </a:stretch>
        </p:blipFill>
        <p:spPr>
          <a:xfrm>
            <a:off x="7180052" y="4062308"/>
            <a:ext cx="1963947" cy="1457325"/>
          </a:xfrm>
          <a:prstGeom prst="rect">
            <a:avLst/>
          </a:prstGeom>
        </p:spPr>
      </p:pic>
      <p:pic>
        <p:nvPicPr>
          <p:cNvPr id="35" name="图片 34"/>
          <p:cNvPicPr>
            <a:picLocks noChangeAspect="1"/>
          </p:cNvPicPr>
          <p:nvPr/>
        </p:nvPicPr>
        <p:blipFill>
          <a:blip r:embed="rId6"/>
          <a:stretch>
            <a:fillRect/>
          </a:stretch>
        </p:blipFill>
        <p:spPr>
          <a:xfrm>
            <a:off x="7004638" y="5567757"/>
            <a:ext cx="2139361" cy="1228688"/>
          </a:xfrm>
          <a:prstGeom prst="rect">
            <a:avLst/>
          </a:prstGeom>
        </p:spPr>
      </p:pic>
      <p:cxnSp>
        <p:nvCxnSpPr>
          <p:cNvPr id="40" name="直接箭头连接符 39"/>
          <p:cNvCxnSpPr>
            <a:endCxn id="35" idx="1"/>
          </p:cNvCxnSpPr>
          <p:nvPr/>
        </p:nvCxnSpPr>
        <p:spPr>
          <a:xfrm flipV="1">
            <a:off x="5874589" y="6182101"/>
            <a:ext cx="1130049" cy="336663"/>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V="1">
            <a:off x="6439612" y="5158597"/>
            <a:ext cx="953226" cy="745823"/>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3556589" y="2167467"/>
            <a:ext cx="385460" cy="88253"/>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4" idx="3"/>
          </p:cNvCxnSpPr>
          <p:nvPr/>
        </p:nvCxnSpPr>
        <p:spPr>
          <a:xfrm>
            <a:off x="2529924" y="3482968"/>
            <a:ext cx="1372886" cy="48976"/>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7" idx="3"/>
          </p:cNvCxnSpPr>
          <p:nvPr/>
        </p:nvCxnSpPr>
        <p:spPr>
          <a:xfrm>
            <a:off x="2617237" y="5125554"/>
            <a:ext cx="1324812" cy="270329"/>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5" idx="3"/>
          </p:cNvCxnSpPr>
          <p:nvPr/>
        </p:nvCxnSpPr>
        <p:spPr>
          <a:xfrm>
            <a:off x="2591990" y="4329486"/>
            <a:ext cx="1310820" cy="571601"/>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7" name="对象 26"/>
          <p:cNvGraphicFramePr>
            <a:graphicFrameLocks noChangeAspect="1"/>
          </p:cNvGraphicFramePr>
          <p:nvPr/>
        </p:nvGraphicFramePr>
        <p:xfrm>
          <a:off x="359708" y="958111"/>
          <a:ext cx="1332457" cy="379649"/>
        </p:xfrm>
        <a:graphic>
          <a:graphicData uri="http://schemas.openxmlformats.org/presentationml/2006/ole">
            <mc:AlternateContent xmlns:mc="http://schemas.openxmlformats.org/markup-compatibility/2006">
              <mc:Choice xmlns:v="urn:schemas-microsoft-com:vml" Requires="v">
                <p:oleObj spid="_x0000_s1055919" name="公式" r:id="rId7" imgW="17068800" imgH="4876800" progId="Equation.3">
                  <p:embed/>
                </p:oleObj>
              </mc:Choice>
              <mc:Fallback>
                <p:oleObj name="公式" r:id="rId7" imgW="17068800" imgH="4876800" progId="Equation.3">
                  <p:embed/>
                  <p:pic>
                    <p:nvPicPr>
                      <p:cNvPr id="0" name="对象 26"/>
                      <p:cNvPicPr>
                        <a:picLocks noChangeAspect="1" noChangeArrowheads="1"/>
                      </p:cNvPicPr>
                      <p:nvPr/>
                    </p:nvPicPr>
                    <p:blipFill>
                      <a:blip r:embed="rId8"/>
                      <a:srcRect/>
                      <a:stretch>
                        <a:fillRect/>
                      </a:stretch>
                    </p:blipFill>
                    <p:spPr bwMode="auto">
                      <a:xfrm>
                        <a:off x="359708" y="958111"/>
                        <a:ext cx="1332457" cy="379649"/>
                      </a:xfrm>
                      <a:prstGeom prst="rect">
                        <a:avLst/>
                      </a:prstGeom>
                      <a:noFill/>
                    </p:spPr>
                  </p:pic>
                </p:oleObj>
              </mc:Fallback>
            </mc:AlternateContent>
          </a:graphicData>
        </a:graphic>
      </p:graphicFrame>
      <p:graphicFrame>
        <p:nvGraphicFramePr>
          <p:cNvPr id="28" name="对象 27"/>
          <p:cNvGraphicFramePr>
            <a:graphicFrameLocks noChangeAspect="1"/>
          </p:cNvGraphicFramePr>
          <p:nvPr/>
        </p:nvGraphicFramePr>
        <p:xfrm>
          <a:off x="14093" y="6319533"/>
          <a:ext cx="3735226" cy="398462"/>
        </p:xfrm>
        <a:graphic>
          <a:graphicData uri="http://schemas.openxmlformats.org/presentationml/2006/ole">
            <mc:AlternateContent xmlns:mc="http://schemas.openxmlformats.org/markup-compatibility/2006">
              <mc:Choice xmlns:v="urn:schemas-microsoft-com:vml" Requires="v">
                <p:oleObj spid="_x0000_s1055920" name="公式" r:id="rId9" imgW="57302400" imgH="5791200" progId="Equation.3">
                  <p:embed/>
                </p:oleObj>
              </mc:Choice>
              <mc:Fallback>
                <p:oleObj name="公式" r:id="rId9" imgW="57302400" imgH="5791200" progId="Equation.3">
                  <p:embed/>
                  <p:pic>
                    <p:nvPicPr>
                      <p:cNvPr id="0" name="对象 27"/>
                      <p:cNvPicPr>
                        <a:picLocks noChangeAspect="1" noChangeArrowheads="1"/>
                      </p:cNvPicPr>
                      <p:nvPr/>
                    </p:nvPicPr>
                    <p:blipFill>
                      <a:blip r:embed="rId10"/>
                      <a:srcRect/>
                      <a:stretch>
                        <a:fillRect/>
                      </a:stretch>
                    </p:blipFill>
                    <p:spPr bwMode="auto">
                      <a:xfrm>
                        <a:off x="14093" y="6319533"/>
                        <a:ext cx="3735226" cy="398462"/>
                      </a:xfrm>
                      <a:prstGeom prst="rect">
                        <a:avLst/>
                      </a:prstGeom>
                      <a:solidFill>
                        <a:srgbClr val="FFC000"/>
                      </a:solidFill>
                    </p:spPr>
                  </p:pic>
                </p:oleObj>
              </mc:Fallback>
            </mc:AlternateContent>
          </a:graphicData>
        </a:graphic>
      </p:graphicFrame>
      <p:graphicFrame>
        <p:nvGraphicFramePr>
          <p:cNvPr id="4" name="对象 3"/>
          <p:cNvGraphicFramePr>
            <a:graphicFrameLocks noChangeAspect="1"/>
          </p:cNvGraphicFramePr>
          <p:nvPr/>
        </p:nvGraphicFramePr>
        <p:xfrm>
          <a:off x="678899" y="3088474"/>
          <a:ext cx="1851025" cy="788988"/>
        </p:xfrm>
        <a:graphic>
          <a:graphicData uri="http://schemas.openxmlformats.org/presentationml/2006/ole">
            <mc:AlternateContent xmlns:mc="http://schemas.openxmlformats.org/markup-compatibility/2006">
              <mc:Choice xmlns:v="urn:schemas-microsoft-com:vml" Requires="v">
                <p:oleObj spid="_x0000_s1055921" name="公式" r:id="rId11" imgW="28651200" imgH="12192000" progId="Equation.3">
                  <p:embed/>
                </p:oleObj>
              </mc:Choice>
              <mc:Fallback>
                <p:oleObj name="公式" r:id="rId11" imgW="28651200" imgH="12192000" progId="Equation.3">
                  <p:embed/>
                  <p:pic>
                    <p:nvPicPr>
                      <p:cNvPr id="0" name="对象 3"/>
                      <p:cNvPicPr/>
                      <p:nvPr/>
                    </p:nvPicPr>
                    <p:blipFill>
                      <a:blip r:embed="rId12"/>
                      <a:stretch>
                        <a:fillRect/>
                      </a:stretch>
                    </p:blipFill>
                    <p:spPr>
                      <a:xfrm>
                        <a:off x="678899" y="3088474"/>
                        <a:ext cx="1851025" cy="788988"/>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1667370" y="3990376"/>
          <a:ext cx="924620" cy="678221"/>
        </p:xfrm>
        <a:graphic>
          <a:graphicData uri="http://schemas.openxmlformats.org/presentationml/2006/ole">
            <mc:AlternateContent xmlns:mc="http://schemas.openxmlformats.org/markup-compatibility/2006">
              <mc:Choice xmlns:v="urn:schemas-microsoft-com:vml" Requires="v">
                <p:oleObj spid="_x0000_s1055922" name="公式" r:id="rId13" imgW="17068800" imgH="11582400" progId="Equation.3">
                  <p:embed/>
                </p:oleObj>
              </mc:Choice>
              <mc:Fallback>
                <p:oleObj name="公式" r:id="rId13" imgW="17068800" imgH="11582400" progId="Equation.3">
                  <p:embed/>
                  <p:pic>
                    <p:nvPicPr>
                      <p:cNvPr id="0" name="对象 4"/>
                      <p:cNvPicPr/>
                      <p:nvPr/>
                    </p:nvPicPr>
                    <p:blipFill>
                      <a:blip r:embed="rId14"/>
                      <a:stretch>
                        <a:fillRect/>
                      </a:stretch>
                    </p:blipFill>
                    <p:spPr>
                      <a:xfrm>
                        <a:off x="1667370" y="3990376"/>
                        <a:ext cx="924620" cy="678221"/>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1604412" y="4745348"/>
          <a:ext cx="1012825" cy="760413"/>
        </p:xfrm>
        <a:graphic>
          <a:graphicData uri="http://schemas.openxmlformats.org/presentationml/2006/ole">
            <mc:AlternateContent xmlns:mc="http://schemas.openxmlformats.org/markup-compatibility/2006">
              <mc:Choice xmlns:v="urn:schemas-microsoft-com:vml" Requires="v">
                <p:oleObj spid="_x0000_s1055923" name="公式" r:id="rId15" imgW="17068800" imgH="12801600" progId="Equation.3">
                  <p:embed/>
                </p:oleObj>
              </mc:Choice>
              <mc:Fallback>
                <p:oleObj name="公式" r:id="rId15" imgW="17068800" imgH="12801600" progId="Equation.3">
                  <p:embed/>
                  <p:pic>
                    <p:nvPicPr>
                      <p:cNvPr id="0" name="对象 6"/>
                      <p:cNvPicPr/>
                      <p:nvPr/>
                    </p:nvPicPr>
                    <p:blipFill>
                      <a:blip r:embed="rId16"/>
                      <a:stretch>
                        <a:fillRect/>
                      </a:stretch>
                    </p:blipFill>
                    <p:spPr>
                      <a:xfrm>
                        <a:off x="1604412" y="4745348"/>
                        <a:ext cx="1012825" cy="760413"/>
                      </a:xfrm>
                      <a:prstGeom prst="rect">
                        <a:avLst/>
                      </a:prstGeom>
                    </p:spPr>
                  </p:pic>
                </p:oleObj>
              </mc:Fallback>
            </mc:AlternateContent>
          </a:graphicData>
        </a:graphic>
      </p:graphicFrame>
      <p:graphicFrame>
        <p:nvGraphicFramePr>
          <p:cNvPr id="2" name="对象 1"/>
          <p:cNvGraphicFramePr>
            <a:graphicFrameLocks noChangeAspect="1"/>
          </p:cNvGraphicFramePr>
          <p:nvPr/>
        </p:nvGraphicFramePr>
        <p:xfrm>
          <a:off x="2359988" y="843870"/>
          <a:ext cx="887412" cy="730023"/>
        </p:xfrm>
        <a:graphic>
          <a:graphicData uri="http://schemas.openxmlformats.org/presentationml/2006/ole">
            <mc:AlternateContent xmlns:mc="http://schemas.openxmlformats.org/markup-compatibility/2006">
              <mc:Choice xmlns:v="urn:schemas-microsoft-com:vml" Requires="v">
                <p:oleObj spid="_x0000_s1055924" name="公式" r:id="rId17" imgW="13411200" imgH="11582400" progId="Equation.3">
                  <p:embed/>
                </p:oleObj>
              </mc:Choice>
              <mc:Fallback>
                <p:oleObj name="公式" r:id="rId17" imgW="13411200" imgH="11582400" progId="Equation.3">
                  <p:embed/>
                  <p:pic>
                    <p:nvPicPr>
                      <p:cNvPr id="0" name="对象 1"/>
                      <p:cNvPicPr/>
                      <p:nvPr/>
                    </p:nvPicPr>
                    <p:blipFill>
                      <a:blip r:embed="rId18"/>
                      <a:stretch>
                        <a:fillRect/>
                      </a:stretch>
                    </p:blipFill>
                    <p:spPr>
                      <a:xfrm>
                        <a:off x="2359988" y="843870"/>
                        <a:ext cx="887412" cy="730023"/>
                      </a:xfrm>
                      <a:prstGeom prst="rect">
                        <a:avLst/>
                      </a:prstGeom>
                    </p:spPr>
                  </p:pic>
                </p:oleObj>
              </mc:Fallback>
            </mc:AlternateContent>
          </a:graphicData>
        </a:graphic>
      </p:graphicFrame>
      <p:graphicFrame>
        <p:nvGraphicFramePr>
          <p:cNvPr id="3" name="对象 2"/>
          <p:cNvGraphicFramePr>
            <a:graphicFrameLocks noChangeAspect="1"/>
          </p:cNvGraphicFramePr>
          <p:nvPr/>
        </p:nvGraphicFramePr>
        <p:xfrm>
          <a:off x="186709" y="1518736"/>
          <a:ext cx="1918492" cy="408567"/>
        </p:xfrm>
        <a:graphic>
          <a:graphicData uri="http://schemas.openxmlformats.org/presentationml/2006/ole">
            <mc:AlternateContent xmlns:mc="http://schemas.openxmlformats.org/markup-compatibility/2006">
              <mc:Choice xmlns:v="urn:schemas-microsoft-com:vml" Requires="v">
                <p:oleObj spid="_x0000_s1055925" name="公式" r:id="rId19" imgW="22860000" imgH="4876800" progId="Equation.3">
                  <p:embed/>
                </p:oleObj>
              </mc:Choice>
              <mc:Fallback>
                <p:oleObj name="公式" r:id="rId19" imgW="22860000" imgH="4876800" progId="Equation.3">
                  <p:embed/>
                  <p:pic>
                    <p:nvPicPr>
                      <p:cNvPr id="0" name="对象 2"/>
                      <p:cNvPicPr/>
                      <p:nvPr/>
                    </p:nvPicPr>
                    <p:blipFill>
                      <a:blip r:embed="rId20"/>
                      <a:stretch>
                        <a:fillRect/>
                      </a:stretch>
                    </p:blipFill>
                    <p:spPr>
                      <a:xfrm>
                        <a:off x="186709" y="1518736"/>
                        <a:ext cx="1918492" cy="408567"/>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84297" y="5567757"/>
          <a:ext cx="2959863" cy="641898"/>
        </p:xfrm>
        <a:graphic>
          <a:graphicData uri="http://schemas.openxmlformats.org/presentationml/2006/ole">
            <mc:AlternateContent xmlns:mc="http://schemas.openxmlformats.org/markup-compatibility/2006">
              <mc:Choice xmlns:v="urn:schemas-microsoft-com:vml" Requires="v">
                <p:oleObj spid="_x0000_s1055926" name="公式" r:id="rId21" imgW="50596800" imgH="10972800" progId="Equation.3">
                  <p:embed/>
                </p:oleObj>
              </mc:Choice>
              <mc:Fallback>
                <p:oleObj name="公式" r:id="rId21" imgW="50596800" imgH="10972800" progId="Equation.3">
                  <p:embed/>
                  <p:pic>
                    <p:nvPicPr>
                      <p:cNvPr id="0" name="对象 8"/>
                      <p:cNvPicPr/>
                      <p:nvPr/>
                    </p:nvPicPr>
                    <p:blipFill>
                      <a:blip r:embed="rId22"/>
                      <a:stretch>
                        <a:fillRect/>
                      </a:stretch>
                    </p:blipFill>
                    <p:spPr>
                      <a:xfrm>
                        <a:off x="84297" y="5567757"/>
                        <a:ext cx="2959863" cy="641898"/>
                      </a:xfrm>
                      <a:prstGeom prst="rect">
                        <a:avLst/>
                      </a:prstGeom>
                      <a:no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fade">
                                      <p:cBhvr>
                                        <p:cTn id="52" dur="500"/>
                                        <p:tgtEl>
                                          <p:spTgt spid="5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500"/>
                                        <p:tgtEl>
                                          <p:spTgt spid="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fade">
                                      <p:cBhvr>
                                        <p:cTn id="67" dur="500"/>
                                        <p:tgtEl>
                                          <p:spTgt spid="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fade">
                                      <p:cBhvr>
                                        <p:cTn id="72" dur="500"/>
                                        <p:tgtEl>
                                          <p:spTgt spid="29"/>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500"/>
                                        <p:tgtEl>
                                          <p:spTgt spid="28"/>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3"/>
                                        </p:tgtEl>
                                        <p:attrNameLst>
                                          <p:attrName>style.visibility</p:attrName>
                                        </p:attrNameLst>
                                      </p:cBhvr>
                                      <p:to>
                                        <p:strVal val="visible"/>
                                      </p:to>
                                    </p:set>
                                    <p:animEffect transition="in" filter="fade">
                                      <p:cBhvr>
                                        <p:cTn id="82" dur="500"/>
                                        <p:tgtEl>
                                          <p:spTgt spid="43"/>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40"/>
                                        </p:tgtEl>
                                        <p:attrNameLst>
                                          <p:attrName>style.visibility</p:attrName>
                                        </p:attrNameLst>
                                      </p:cBhvr>
                                      <p:to>
                                        <p:strVal val="visible"/>
                                      </p:to>
                                    </p:set>
                                    <p:animEffect transition="in" filter="fade">
                                      <p:cBhvr>
                                        <p:cTn id="92" dur="500"/>
                                        <p:tgtEl>
                                          <p:spTgt spid="40"/>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fade">
                                      <p:cBhvr>
                                        <p:cTn id="9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对象 7"/>
          <p:cNvGraphicFramePr>
            <a:graphicFrameLocks noChangeAspect="1"/>
          </p:cNvGraphicFramePr>
          <p:nvPr/>
        </p:nvGraphicFramePr>
        <p:xfrm>
          <a:off x="5846718" y="2583263"/>
          <a:ext cx="2148057" cy="812727"/>
        </p:xfrm>
        <a:graphic>
          <a:graphicData uri="http://schemas.openxmlformats.org/presentationml/2006/ole">
            <mc:AlternateContent xmlns:mc="http://schemas.openxmlformats.org/markup-compatibility/2006">
              <mc:Choice xmlns:v="urn:schemas-microsoft-com:vml" Requires="v">
                <p:oleObj spid="_x0000_s1056942" name="公式" r:id="rId3" imgW="32308800" imgH="12192000" progId="Equation.3">
                  <p:embed/>
                </p:oleObj>
              </mc:Choice>
              <mc:Fallback>
                <p:oleObj name="公式" r:id="rId3" imgW="32308800" imgH="12192000" progId="Equation.3">
                  <p:embed/>
                  <p:pic>
                    <p:nvPicPr>
                      <p:cNvPr id="0" name="对象 7"/>
                      <p:cNvPicPr>
                        <a:picLocks noChangeAspect="1" noChangeArrowheads="1"/>
                      </p:cNvPicPr>
                      <p:nvPr/>
                    </p:nvPicPr>
                    <p:blipFill>
                      <a:blip r:embed="rId4"/>
                      <a:srcRect/>
                      <a:stretch>
                        <a:fillRect/>
                      </a:stretch>
                    </p:blipFill>
                    <p:spPr bwMode="auto">
                      <a:xfrm>
                        <a:off x="5846718" y="2583263"/>
                        <a:ext cx="2148057" cy="812727"/>
                      </a:xfrm>
                      <a:prstGeom prst="rect">
                        <a:avLst/>
                      </a:prstGeom>
                      <a:solidFill>
                        <a:schemeClr val="bg1"/>
                      </a:solidFill>
                    </p:spPr>
                  </p:pic>
                </p:oleObj>
              </mc:Fallback>
            </mc:AlternateContent>
          </a:graphicData>
        </a:graphic>
      </p:graphicFrame>
      <p:sp>
        <p:nvSpPr>
          <p:cNvPr id="6" name="矩形 5"/>
          <p:cNvSpPr/>
          <p:nvPr/>
        </p:nvSpPr>
        <p:spPr>
          <a:xfrm>
            <a:off x="274467" y="74405"/>
            <a:ext cx="8595065" cy="646331"/>
          </a:xfrm>
          <a:prstGeom prst="rect">
            <a:avLst/>
          </a:prstGeom>
        </p:spPr>
        <p:txBody>
          <a:bodyPr wrap="square">
            <a:spAutoFit/>
          </a:bodyPr>
          <a:lstStyle/>
          <a:p>
            <a:pPr algn="ctr"/>
            <a:r>
              <a:rPr lang="zh-CN" altLang="en-US" sz="3600" b="1" dirty="0">
                <a:latin typeface="微软雅黑" panose="020B0503020204020204" pitchFamily="34" charset="-122"/>
                <a:ea typeface="微软雅黑" panose="020B0503020204020204" pitchFamily="34" charset="-122"/>
              </a:rPr>
              <a:t>渐近正态性与渐近方差</a:t>
            </a:r>
            <a:endParaRPr lang="en-US" altLang="zh-CN" sz="3600" b="1" dirty="0">
              <a:latin typeface="微软雅黑" panose="020B0503020204020204" pitchFamily="34" charset="-122"/>
              <a:ea typeface="微软雅黑" panose="020B0503020204020204" pitchFamily="34" charset="-122"/>
            </a:endParaRPr>
          </a:p>
        </p:txBody>
      </p:sp>
      <p:sp>
        <p:nvSpPr>
          <p:cNvPr id="18" name="Rectangle 1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3600090" y="877541"/>
            <a:ext cx="346781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381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82905" algn="l" defTabSz="914400" rtl="0" eaLnBrk="0" fontAlgn="base" latinLnBrk="0" hangingPunct="0">
              <a:lnSpc>
                <a:spcPct val="100000"/>
              </a:lnSpc>
              <a:spcBef>
                <a:spcPct val="0"/>
              </a:spcBef>
              <a:spcAft>
                <a:spcPct val="0"/>
              </a:spcAft>
              <a:buClrTx/>
              <a:buSzTx/>
              <a:buFontTx/>
              <a:buNone/>
            </a:pPr>
            <a:r>
              <a:rPr kumimoji="0" 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多元</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Lindeberg</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-Levy CLT</a:t>
            </a:r>
            <a:endParaRPr kumimoji="0" lang="en-US" altLang="zh-CN" sz="2000" b="0" i="0" u="none" strike="noStrike" cap="none" normalizeH="0" baseline="0" dirty="0">
              <a:ln>
                <a:noFill/>
              </a:ln>
              <a:solidFill>
                <a:schemeClr val="tx1"/>
              </a:solidFill>
              <a:effectLst/>
            </a:endParaRPr>
          </a:p>
        </p:txBody>
      </p:sp>
      <p:graphicFrame>
        <p:nvGraphicFramePr>
          <p:cNvPr id="3" name="对象 2"/>
          <p:cNvGraphicFramePr>
            <a:graphicFrameLocks noChangeAspect="1"/>
          </p:cNvGraphicFramePr>
          <p:nvPr/>
        </p:nvGraphicFramePr>
        <p:xfrm>
          <a:off x="4012362" y="1358780"/>
          <a:ext cx="3668713" cy="1033463"/>
        </p:xfrm>
        <a:graphic>
          <a:graphicData uri="http://schemas.openxmlformats.org/presentationml/2006/ole">
            <mc:AlternateContent xmlns:mc="http://schemas.openxmlformats.org/markup-compatibility/2006">
              <mc:Choice xmlns:v="urn:schemas-microsoft-com:vml" Requires="v">
                <p:oleObj spid="_x0000_s1056943" name="公式" r:id="rId5" imgW="61569600" imgH="17068800" progId="Equation.3">
                  <p:embed/>
                </p:oleObj>
              </mc:Choice>
              <mc:Fallback>
                <p:oleObj name="公式" r:id="rId5" imgW="61569600" imgH="17068800" progId="Equation.3">
                  <p:embed/>
                  <p:pic>
                    <p:nvPicPr>
                      <p:cNvPr id="0" name="对象 2"/>
                      <p:cNvPicPr>
                        <a:picLocks noChangeAspect="1" noChangeArrowheads="1"/>
                      </p:cNvPicPr>
                      <p:nvPr/>
                    </p:nvPicPr>
                    <p:blipFill>
                      <a:blip r:embed="rId6"/>
                      <a:srcRect/>
                      <a:stretch>
                        <a:fillRect/>
                      </a:stretch>
                    </p:blipFill>
                    <p:spPr bwMode="auto">
                      <a:xfrm>
                        <a:off x="4012362" y="1358780"/>
                        <a:ext cx="3668713" cy="1033463"/>
                      </a:xfrm>
                      <a:prstGeom prst="rect">
                        <a:avLst/>
                      </a:prstGeom>
                      <a:solidFill>
                        <a:schemeClr val="bg1"/>
                      </a:solidFill>
                    </p:spPr>
                  </p:pic>
                </p:oleObj>
              </mc:Fallback>
            </mc:AlternateContent>
          </a:graphicData>
        </a:graphic>
      </p:graphicFrame>
      <p:graphicFrame>
        <p:nvGraphicFramePr>
          <p:cNvPr id="25" name="对象 24"/>
          <p:cNvGraphicFramePr>
            <a:graphicFrameLocks noChangeAspect="1"/>
          </p:cNvGraphicFramePr>
          <p:nvPr/>
        </p:nvGraphicFramePr>
        <p:xfrm>
          <a:off x="5334000" y="4629150"/>
          <a:ext cx="3665538" cy="919163"/>
        </p:xfrm>
        <a:graphic>
          <a:graphicData uri="http://schemas.openxmlformats.org/presentationml/2006/ole">
            <mc:AlternateContent xmlns:mc="http://schemas.openxmlformats.org/markup-compatibility/2006">
              <mc:Choice xmlns:v="urn:schemas-microsoft-com:vml" Requires="v">
                <p:oleObj spid="_x0000_s1056944" name="公式" r:id="rId7" imgW="48768000" imgH="12192000" progId="Equation.3">
                  <p:embed/>
                </p:oleObj>
              </mc:Choice>
              <mc:Fallback>
                <p:oleObj name="公式" r:id="rId7" imgW="48768000" imgH="12192000" progId="Equation.3">
                  <p:embed/>
                  <p:pic>
                    <p:nvPicPr>
                      <p:cNvPr id="0" name="对象 24"/>
                      <p:cNvPicPr>
                        <a:picLocks noChangeAspect="1" noChangeArrowheads="1"/>
                      </p:cNvPicPr>
                      <p:nvPr/>
                    </p:nvPicPr>
                    <p:blipFill>
                      <a:blip r:embed="rId8"/>
                      <a:srcRect/>
                      <a:stretch>
                        <a:fillRect/>
                      </a:stretch>
                    </p:blipFill>
                    <p:spPr bwMode="auto">
                      <a:xfrm>
                        <a:off x="5334000" y="4629150"/>
                        <a:ext cx="3665538" cy="919163"/>
                      </a:xfrm>
                      <a:prstGeom prst="rect">
                        <a:avLst/>
                      </a:prstGeom>
                      <a:noFill/>
                    </p:spPr>
                  </p:pic>
                </p:oleObj>
              </mc:Fallback>
            </mc:AlternateContent>
          </a:graphicData>
        </a:graphic>
      </p:graphicFrame>
      <p:graphicFrame>
        <p:nvGraphicFramePr>
          <p:cNvPr id="20" name="对象 19"/>
          <p:cNvGraphicFramePr>
            <a:graphicFrameLocks noChangeAspect="1"/>
          </p:cNvGraphicFramePr>
          <p:nvPr/>
        </p:nvGraphicFramePr>
        <p:xfrm>
          <a:off x="307969" y="4522287"/>
          <a:ext cx="4205554" cy="761186"/>
        </p:xfrm>
        <a:graphic>
          <a:graphicData uri="http://schemas.openxmlformats.org/presentationml/2006/ole">
            <mc:AlternateContent xmlns:mc="http://schemas.openxmlformats.org/markup-compatibility/2006">
              <mc:Choice xmlns:v="urn:schemas-microsoft-com:vml" Requires="v">
                <p:oleObj spid="_x0000_s1056945" name="公式" r:id="rId9" imgW="67360800" imgH="12192000" progId="Equation.3">
                  <p:embed/>
                </p:oleObj>
              </mc:Choice>
              <mc:Fallback>
                <p:oleObj name="公式" r:id="rId9" imgW="67360800" imgH="12192000" progId="Equation.3">
                  <p:embed/>
                  <p:pic>
                    <p:nvPicPr>
                      <p:cNvPr id="0" name="对象 19"/>
                      <p:cNvPicPr/>
                      <p:nvPr/>
                    </p:nvPicPr>
                    <p:blipFill>
                      <a:blip r:embed="rId10"/>
                      <a:stretch>
                        <a:fillRect/>
                      </a:stretch>
                    </p:blipFill>
                    <p:spPr>
                      <a:xfrm>
                        <a:off x="307969" y="4522287"/>
                        <a:ext cx="4205554" cy="761186"/>
                      </a:xfrm>
                      <a:prstGeom prst="rect">
                        <a:avLst/>
                      </a:prstGeom>
                    </p:spPr>
                  </p:pic>
                </p:oleObj>
              </mc:Fallback>
            </mc:AlternateContent>
          </a:graphicData>
        </a:graphic>
      </p:graphicFrame>
      <p:graphicFrame>
        <p:nvGraphicFramePr>
          <p:cNvPr id="22" name="对象 21"/>
          <p:cNvGraphicFramePr>
            <a:graphicFrameLocks noChangeAspect="1"/>
          </p:cNvGraphicFramePr>
          <p:nvPr/>
        </p:nvGraphicFramePr>
        <p:xfrm>
          <a:off x="872064" y="899504"/>
          <a:ext cx="1337757" cy="382216"/>
        </p:xfrm>
        <a:graphic>
          <a:graphicData uri="http://schemas.openxmlformats.org/presentationml/2006/ole">
            <mc:AlternateContent xmlns:mc="http://schemas.openxmlformats.org/markup-compatibility/2006">
              <mc:Choice xmlns:v="urn:schemas-microsoft-com:vml" Requires="v">
                <p:oleObj spid="_x0000_s1056946" name="公式" r:id="rId11" imgW="17068800" imgH="4876800" progId="Equation.3">
                  <p:embed/>
                </p:oleObj>
              </mc:Choice>
              <mc:Fallback>
                <p:oleObj name="公式" r:id="rId11" imgW="17068800" imgH="4876800" progId="Equation.3">
                  <p:embed/>
                  <p:pic>
                    <p:nvPicPr>
                      <p:cNvPr id="0" name="对象 21"/>
                      <p:cNvPicPr/>
                      <p:nvPr/>
                    </p:nvPicPr>
                    <p:blipFill>
                      <a:blip r:embed="rId12"/>
                      <a:stretch>
                        <a:fillRect/>
                      </a:stretch>
                    </p:blipFill>
                    <p:spPr>
                      <a:xfrm>
                        <a:off x="872064" y="899504"/>
                        <a:ext cx="1337757" cy="382216"/>
                      </a:xfrm>
                      <a:prstGeom prst="rect">
                        <a:avLst/>
                      </a:prstGeom>
                    </p:spPr>
                  </p:pic>
                </p:oleObj>
              </mc:Fallback>
            </mc:AlternateContent>
          </a:graphicData>
        </a:graphic>
      </p:graphicFrame>
      <p:graphicFrame>
        <p:nvGraphicFramePr>
          <p:cNvPr id="26" name="对象 25"/>
          <p:cNvGraphicFramePr>
            <a:graphicFrameLocks noChangeAspect="1"/>
          </p:cNvGraphicFramePr>
          <p:nvPr/>
        </p:nvGraphicFramePr>
        <p:xfrm>
          <a:off x="935038" y="1441450"/>
          <a:ext cx="1354137" cy="1385888"/>
        </p:xfrm>
        <a:graphic>
          <a:graphicData uri="http://schemas.openxmlformats.org/presentationml/2006/ole">
            <mc:AlternateContent xmlns:mc="http://schemas.openxmlformats.org/markup-compatibility/2006">
              <mc:Choice xmlns:v="urn:schemas-microsoft-com:vml" Requires="v">
                <p:oleObj spid="_x0000_s1056947" name="公式" r:id="rId13" imgW="26212800" imgH="26822400" progId="Equation.3">
                  <p:embed/>
                </p:oleObj>
              </mc:Choice>
              <mc:Fallback>
                <p:oleObj name="公式" r:id="rId13" imgW="26212800" imgH="26822400" progId="Equation.3">
                  <p:embed/>
                  <p:pic>
                    <p:nvPicPr>
                      <p:cNvPr id="0" name="对象 25"/>
                      <p:cNvPicPr/>
                      <p:nvPr/>
                    </p:nvPicPr>
                    <p:blipFill>
                      <a:blip r:embed="rId14"/>
                      <a:stretch>
                        <a:fillRect/>
                      </a:stretch>
                    </p:blipFill>
                    <p:spPr>
                      <a:xfrm>
                        <a:off x="935038" y="1441450"/>
                        <a:ext cx="1354137" cy="1385888"/>
                      </a:xfrm>
                      <a:prstGeom prst="rect">
                        <a:avLst/>
                      </a:prstGeom>
                    </p:spPr>
                  </p:pic>
                </p:oleObj>
              </mc:Fallback>
            </mc:AlternateContent>
          </a:graphicData>
        </a:graphic>
      </p:graphicFrame>
      <p:graphicFrame>
        <p:nvGraphicFramePr>
          <p:cNvPr id="28" name="对象 27"/>
          <p:cNvGraphicFramePr>
            <a:graphicFrameLocks noChangeAspect="1"/>
          </p:cNvGraphicFramePr>
          <p:nvPr/>
        </p:nvGraphicFramePr>
        <p:xfrm>
          <a:off x="1368372" y="5711597"/>
          <a:ext cx="1841606" cy="411653"/>
        </p:xfrm>
        <a:graphic>
          <a:graphicData uri="http://schemas.openxmlformats.org/presentationml/2006/ole">
            <mc:AlternateContent xmlns:mc="http://schemas.openxmlformats.org/markup-compatibility/2006">
              <mc:Choice xmlns:v="urn:schemas-microsoft-com:vml" Requires="v">
                <p:oleObj spid="_x0000_s1056948" name="公式" r:id="rId15" imgW="25908000" imgH="5791200" progId="Equation.3">
                  <p:embed/>
                </p:oleObj>
              </mc:Choice>
              <mc:Fallback>
                <p:oleObj name="公式" r:id="rId15" imgW="25908000" imgH="5791200" progId="Equation.3">
                  <p:embed/>
                  <p:pic>
                    <p:nvPicPr>
                      <p:cNvPr id="0" name="对象 27"/>
                      <p:cNvPicPr/>
                      <p:nvPr/>
                    </p:nvPicPr>
                    <p:blipFill>
                      <a:blip r:embed="rId16"/>
                      <a:stretch>
                        <a:fillRect/>
                      </a:stretch>
                    </p:blipFill>
                    <p:spPr>
                      <a:xfrm>
                        <a:off x="1368372" y="5711597"/>
                        <a:ext cx="1841606" cy="411653"/>
                      </a:xfrm>
                      <a:prstGeom prst="rect">
                        <a:avLst/>
                      </a:prstGeom>
                    </p:spPr>
                  </p:pic>
                </p:oleObj>
              </mc:Fallback>
            </mc:AlternateContent>
          </a:graphicData>
        </a:graphic>
      </p:graphicFrame>
      <p:graphicFrame>
        <p:nvGraphicFramePr>
          <p:cNvPr id="29" name="对象 28"/>
          <p:cNvGraphicFramePr>
            <a:graphicFrameLocks noChangeAspect="1"/>
          </p:cNvGraphicFramePr>
          <p:nvPr/>
        </p:nvGraphicFramePr>
        <p:xfrm>
          <a:off x="180975" y="2827338"/>
          <a:ext cx="5087938" cy="1266825"/>
        </p:xfrm>
        <a:graphic>
          <a:graphicData uri="http://schemas.openxmlformats.org/presentationml/2006/ole">
            <mc:AlternateContent xmlns:mc="http://schemas.openxmlformats.org/markup-compatibility/2006">
              <mc:Choice xmlns:v="urn:schemas-microsoft-com:vml" Requires="v">
                <p:oleObj spid="_x0000_s1056949" name="公式" r:id="rId17" imgW="90525600" imgH="22555200" progId="Equation.3">
                  <p:embed/>
                </p:oleObj>
              </mc:Choice>
              <mc:Fallback>
                <p:oleObj name="公式" r:id="rId17" imgW="90525600" imgH="22555200" progId="Equation.3">
                  <p:embed/>
                  <p:pic>
                    <p:nvPicPr>
                      <p:cNvPr id="0" name="对象 28"/>
                      <p:cNvPicPr/>
                      <p:nvPr/>
                    </p:nvPicPr>
                    <p:blipFill>
                      <a:blip r:embed="rId18"/>
                      <a:stretch>
                        <a:fillRect/>
                      </a:stretch>
                    </p:blipFill>
                    <p:spPr>
                      <a:xfrm>
                        <a:off x="180975" y="2827338"/>
                        <a:ext cx="5087938" cy="1266825"/>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5716983" y="3689081"/>
          <a:ext cx="3282555" cy="405082"/>
        </p:xfrm>
        <a:graphic>
          <a:graphicData uri="http://schemas.openxmlformats.org/presentationml/2006/ole">
            <mc:AlternateContent xmlns:mc="http://schemas.openxmlformats.org/markup-compatibility/2006">
              <mc:Choice xmlns:v="urn:schemas-microsoft-com:vml" Requires="v">
                <p:oleObj spid="_x0000_s1056950" name="公式" r:id="rId19" imgW="46939200" imgH="5791200" progId="Equation.3">
                  <p:embed/>
                </p:oleObj>
              </mc:Choice>
              <mc:Fallback>
                <p:oleObj name="公式" r:id="rId19" imgW="46939200" imgH="5791200" progId="Equation.3">
                  <p:embed/>
                  <p:pic>
                    <p:nvPicPr>
                      <p:cNvPr id="0" name="对象 3"/>
                      <p:cNvPicPr/>
                      <p:nvPr/>
                    </p:nvPicPr>
                    <p:blipFill>
                      <a:blip r:embed="rId20"/>
                      <a:stretch>
                        <a:fillRect/>
                      </a:stretch>
                    </p:blipFill>
                    <p:spPr>
                      <a:xfrm>
                        <a:off x="5716983" y="3689081"/>
                        <a:ext cx="3282555" cy="405082"/>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188E5CE-F230-4BD1-940F-85FCBCA58052}" type="datetime1">
              <a:rPr lang="zh-CN" altLang="en-US" smtClean="0"/>
              <a:t>2021/3/2</a:t>
            </a:fld>
            <a:endParaRPr lang="zh-CN" altLang="en-US"/>
          </a:p>
        </p:txBody>
      </p:sp>
      <p:sp>
        <p:nvSpPr>
          <p:cNvPr id="3" name="页脚占位符 2"/>
          <p:cNvSpPr>
            <a:spLocks noGrp="1"/>
          </p:cNvSpPr>
          <p:nvPr>
            <p:ph type="ftr" sz="quarter" idx="11"/>
          </p:nvPr>
        </p:nvSpPr>
        <p:spPr/>
        <p:txBody>
          <a:bodyPr/>
          <a:lstStyle/>
          <a:p>
            <a:r>
              <a:rPr lang="zh-CN" altLang="en-US"/>
              <a:t>中国人民大学，陈传波</a:t>
            </a:r>
          </a:p>
        </p:txBody>
      </p:sp>
      <p:sp>
        <p:nvSpPr>
          <p:cNvPr id="4" name="矩形 3"/>
          <p:cNvSpPr/>
          <p:nvPr/>
        </p:nvSpPr>
        <p:spPr>
          <a:xfrm>
            <a:off x="508957" y="140199"/>
            <a:ext cx="7410091" cy="646331"/>
          </a:xfrm>
          <a:prstGeom prst="rect">
            <a:avLst/>
          </a:prstGeom>
        </p:spPr>
        <p:txBody>
          <a:bodyPr wrap="square">
            <a:spAutoFit/>
          </a:bodyPr>
          <a:lstStyle/>
          <a:p>
            <a:pPr algn="ctr"/>
            <a:r>
              <a:rPr lang="zh-CN" altLang="en-US" sz="3600" dirty="0">
                <a:latin typeface="微软雅黑" panose="020B0503020204020204" pitchFamily="34" charset="-122"/>
                <a:ea typeface="微软雅黑" panose="020B0503020204020204" pitchFamily="34" charset="-122"/>
              </a:rPr>
              <a:t>多元正态分布</a:t>
            </a:r>
          </a:p>
        </p:txBody>
      </p:sp>
      <mc:AlternateContent xmlns:mc="http://schemas.openxmlformats.org/markup-compatibility/2006" xmlns:a14="http://schemas.microsoft.com/office/drawing/2010/main">
        <mc:Choice Requires="a14">
          <p:sp>
            <p:nvSpPr>
              <p:cNvPr id="5" name="文本框 1"/>
              <p:cNvSpPr txBox="1"/>
              <p:nvPr/>
            </p:nvSpPr>
            <p:spPr>
              <a:xfrm>
                <a:off x="2622969" y="895313"/>
                <a:ext cx="5853024" cy="2243435"/>
              </a:xfrm>
              <a:prstGeom prst="rect">
                <a:avLst/>
              </a:prstGeom>
              <a:solidFill>
                <a:schemeClr val="bg1"/>
              </a:solid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sz="1600" b="0" i="1" smtClean="0">
                          <a:solidFill>
                            <a:srgbClr val="0070C0"/>
                          </a:solidFill>
                          <a:latin typeface="Cambria Math" panose="02040503050406030204" pitchFamily="18" charset="0"/>
                          <a:ea typeface="微软雅黑" panose="020B0503020204020204" pitchFamily="34" charset="-122"/>
                          <a:cs typeface="+mj-cs"/>
                        </a:rPr>
                        <m:t>𝑧</m:t>
                      </m:r>
                      <m:r>
                        <a:rPr lang="en-US" altLang="zh-CN" sz="1600" b="0" i="1" smtClean="0">
                          <a:solidFill>
                            <a:srgbClr val="0070C0"/>
                          </a:solidFill>
                          <a:latin typeface="Cambria Math" panose="02040503050406030204" pitchFamily="18" charset="0"/>
                          <a:ea typeface="微软雅黑" panose="020B0503020204020204" pitchFamily="34" charset="-122"/>
                          <a:cs typeface="+mj-cs"/>
                        </a:rPr>
                        <m:t>~</m:t>
                      </m:r>
                      <m:r>
                        <m:rPr>
                          <m:sty m:val="p"/>
                        </m:rPr>
                        <a:rPr lang="en-US" altLang="zh-CN" sz="1600" b="0" i="0" smtClean="0">
                          <a:solidFill>
                            <a:srgbClr val="0070C0"/>
                          </a:solidFill>
                          <a:latin typeface="Cambria Math" panose="02040503050406030204" pitchFamily="18" charset="0"/>
                          <a:ea typeface="微软雅黑" panose="020B0503020204020204" pitchFamily="34" charset="-122"/>
                          <a:cs typeface="+mj-cs"/>
                        </a:rPr>
                        <m:t>Exp</m:t>
                      </m:r>
                      <m:d>
                        <m:dPr>
                          <m:ctrlPr>
                            <a:rPr lang="en-US" altLang="zh-CN" sz="1600" b="0" i="1" smtClean="0">
                              <a:solidFill>
                                <a:srgbClr val="0070C0"/>
                              </a:solidFill>
                              <a:latin typeface="Cambria Math" panose="02040503050406030204" pitchFamily="18" charset="0"/>
                              <a:ea typeface="微软雅黑" panose="020B0503020204020204" pitchFamily="34" charset="-122"/>
                              <a:cs typeface="+mj-cs"/>
                            </a:rPr>
                          </m:ctrlPr>
                        </m:dPr>
                        <m:e>
                          <m:r>
                            <a:rPr lang="en-US" altLang="zh-CN" sz="1600" b="0" i="0" smtClean="0">
                              <a:solidFill>
                                <a:srgbClr val="0070C0"/>
                              </a:solidFill>
                              <a:latin typeface="Cambria Math" panose="02040503050406030204" pitchFamily="18" charset="0"/>
                              <a:ea typeface="微软雅黑" panose="020B0503020204020204" pitchFamily="34" charset="-122"/>
                              <a:cs typeface="+mj-cs"/>
                            </a:rPr>
                            <m:t>1</m:t>
                          </m:r>
                        </m:e>
                      </m:d>
                      <m:r>
                        <a:rPr lang="en-US" altLang="zh-CN" sz="1600" b="0" i="0" smtClean="0">
                          <a:solidFill>
                            <a:srgbClr val="0070C0"/>
                          </a:solidFill>
                          <a:latin typeface="Cambria Math" panose="02040503050406030204" pitchFamily="18" charset="0"/>
                          <a:ea typeface="微软雅黑" panose="020B0503020204020204" pitchFamily="34" charset="-122"/>
                          <a:cs typeface="+mj-cs"/>
                        </a:rPr>
                        <m:t>,</m:t>
                      </m:r>
                      <m:sSup>
                        <m:sSupPr>
                          <m:ctrlPr>
                            <a:rPr lang="en-US" altLang="zh-CN" sz="1600" b="0" i="1" smtClean="0">
                              <a:solidFill>
                                <a:srgbClr val="0070C0"/>
                              </a:solidFill>
                              <a:latin typeface="Cambria Math" panose="02040503050406030204" pitchFamily="18" charset="0"/>
                              <a:ea typeface="微软雅黑" panose="020B0503020204020204" pitchFamily="34" charset="-122"/>
                              <a:cs typeface="+mj-cs"/>
                            </a:rPr>
                          </m:ctrlPr>
                        </m:sSupPr>
                        <m:e>
                          <m:r>
                            <m:rPr>
                              <m:sty m:val="p"/>
                            </m:rPr>
                            <a:rPr lang="en-US" altLang="zh-CN" sz="1600" b="0" i="0" smtClean="0">
                              <a:solidFill>
                                <a:srgbClr val="0070C0"/>
                              </a:solidFill>
                              <a:latin typeface="Cambria Math" panose="02040503050406030204" pitchFamily="18" charset="0"/>
                              <a:ea typeface="微软雅黑" panose="020B0503020204020204" pitchFamily="34" charset="-122"/>
                              <a:cs typeface="+mj-cs"/>
                            </a:rPr>
                            <m:t>z</m:t>
                          </m:r>
                        </m:e>
                        <m:sup>
                          <m:r>
                            <a:rPr lang="en-US" altLang="zh-CN" sz="1600" b="0" i="1" smtClean="0">
                              <a:solidFill>
                                <a:srgbClr val="0070C0"/>
                              </a:solidFill>
                              <a:latin typeface="Cambria Math" panose="02040503050406030204" pitchFamily="18" charset="0"/>
                              <a:ea typeface="微软雅黑" panose="020B0503020204020204" pitchFamily="34" charset="-122"/>
                              <a:cs typeface="+mj-cs"/>
                            </a:rPr>
                            <m:t>′</m:t>
                          </m:r>
                        </m:sup>
                      </m:sSup>
                      <m:r>
                        <a:rPr lang="en-US" altLang="zh-CN" sz="1600" b="0" i="1" smtClean="0">
                          <a:solidFill>
                            <a:srgbClr val="0070C0"/>
                          </a:solidFill>
                          <a:latin typeface="Cambria Math" panose="02040503050406030204" pitchFamily="18" charset="0"/>
                          <a:ea typeface="微软雅黑" panose="020B0503020204020204" pitchFamily="34" charset="-122"/>
                          <a:cs typeface="+mj-cs"/>
                        </a:rPr>
                        <m:t>~</m:t>
                      </m:r>
                      <m:r>
                        <a:rPr lang="en-US" altLang="zh-CN" sz="1600" b="0" i="1" smtClean="0">
                          <a:solidFill>
                            <a:srgbClr val="0070C0"/>
                          </a:solidFill>
                          <a:latin typeface="Cambria Math" panose="02040503050406030204" pitchFamily="18" charset="0"/>
                          <a:ea typeface="微软雅黑" panose="020B0503020204020204" pitchFamily="34" charset="-122"/>
                          <a:cs typeface="+mj-cs"/>
                        </a:rPr>
                        <m:t>𝐸𝑥𝑝</m:t>
                      </m:r>
                      <m:d>
                        <m:dPr>
                          <m:ctrlPr>
                            <a:rPr lang="en-US" altLang="zh-CN" sz="1600" b="0" i="1" smtClean="0">
                              <a:solidFill>
                                <a:srgbClr val="0070C0"/>
                              </a:solidFill>
                              <a:latin typeface="Cambria Math" panose="02040503050406030204" pitchFamily="18" charset="0"/>
                              <a:ea typeface="微软雅黑" panose="020B0503020204020204" pitchFamily="34" charset="-122"/>
                              <a:cs typeface="+mj-cs"/>
                            </a:rPr>
                          </m:ctrlPr>
                        </m:dPr>
                        <m:e>
                          <m:r>
                            <a:rPr lang="en-US" altLang="zh-CN" sz="1600" b="0" i="1" smtClean="0">
                              <a:solidFill>
                                <a:srgbClr val="0070C0"/>
                              </a:solidFill>
                              <a:latin typeface="Cambria Math" panose="02040503050406030204" pitchFamily="18" charset="0"/>
                              <a:ea typeface="微软雅黑" panose="020B0503020204020204" pitchFamily="34" charset="-122"/>
                              <a:cs typeface="+mj-cs"/>
                            </a:rPr>
                            <m:t>1</m:t>
                          </m:r>
                        </m:e>
                      </m:d>
                      <m:r>
                        <a:rPr lang="en-US" altLang="zh-CN" sz="1600" b="0" i="1" smtClean="0">
                          <a:solidFill>
                            <a:srgbClr val="0070C0"/>
                          </a:solidFill>
                          <a:latin typeface="Cambria Math" panose="02040503050406030204" pitchFamily="18" charset="0"/>
                          <a:ea typeface="微软雅黑" panose="020B0503020204020204" pitchFamily="34" charset="-122"/>
                          <a:cs typeface="+mj-cs"/>
                        </a:rPr>
                        <m:t>,</m:t>
                      </m:r>
                      <m:r>
                        <a:rPr lang="en-US" altLang="zh-CN" sz="1600" b="0" i="1" smtClean="0">
                          <a:solidFill>
                            <a:srgbClr val="0070C0"/>
                          </a:solidFill>
                          <a:latin typeface="Cambria Math" panose="02040503050406030204" pitchFamily="18" charset="0"/>
                          <a:ea typeface="微软雅黑" panose="020B0503020204020204" pitchFamily="34" charset="-122"/>
                          <a:cs typeface="+mj-cs"/>
                        </a:rPr>
                        <m:t>𝑦</m:t>
                      </m:r>
                      <m:r>
                        <a:rPr lang="en-US" altLang="zh-CN" sz="1600" b="0" i="1" smtClean="0">
                          <a:solidFill>
                            <a:srgbClr val="0070C0"/>
                          </a:solidFill>
                          <a:latin typeface="Cambria Math" panose="02040503050406030204" pitchFamily="18" charset="0"/>
                          <a:ea typeface="微软雅黑" panose="020B0503020204020204" pitchFamily="34" charset="-122"/>
                          <a:cs typeface="+mj-cs"/>
                        </a:rPr>
                        <m:t>=</m:t>
                      </m:r>
                      <m:r>
                        <a:rPr lang="en-US" altLang="zh-CN" sz="1600" b="0" i="1" smtClean="0">
                          <a:solidFill>
                            <a:srgbClr val="0070C0"/>
                          </a:solidFill>
                          <a:latin typeface="Cambria Math" panose="02040503050406030204" pitchFamily="18" charset="0"/>
                          <a:ea typeface="微软雅黑" panose="020B0503020204020204" pitchFamily="34" charset="-122"/>
                          <a:cs typeface="+mj-cs"/>
                        </a:rPr>
                        <m:t>𝑧</m:t>
                      </m:r>
                      <m:r>
                        <a:rPr lang="en-US" altLang="zh-CN" sz="1600" b="0" i="1" smtClean="0">
                          <a:solidFill>
                            <a:srgbClr val="0070C0"/>
                          </a:solidFill>
                          <a:latin typeface="Cambria Math" panose="02040503050406030204" pitchFamily="18" charset="0"/>
                          <a:ea typeface="微软雅黑" panose="020B0503020204020204" pitchFamily="34" charset="-122"/>
                          <a:cs typeface="+mj-cs"/>
                        </a:rPr>
                        <m:t>−</m:t>
                      </m:r>
                      <m:sSup>
                        <m:sSupPr>
                          <m:ctrlPr>
                            <a:rPr lang="en-US" altLang="zh-CN" sz="1600" b="0" i="1" smtClean="0">
                              <a:solidFill>
                                <a:srgbClr val="0070C0"/>
                              </a:solidFill>
                              <a:latin typeface="Cambria Math" panose="02040503050406030204" pitchFamily="18" charset="0"/>
                              <a:ea typeface="微软雅黑" panose="020B0503020204020204" pitchFamily="34" charset="-122"/>
                              <a:cs typeface="+mj-cs"/>
                            </a:rPr>
                          </m:ctrlPr>
                        </m:sSupPr>
                        <m:e>
                          <m:r>
                            <a:rPr lang="en-US" altLang="zh-CN" sz="1600" b="0" i="1" smtClean="0">
                              <a:solidFill>
                                <a:srgbClr val="0070C0"/>
                              </a:solidFill>
                              <a:latin typeface="Cambria Math" panose="02040503050406030204" pitchFamily="18" charset="0"/>
                              <a:ea typeface="微软雅黑" panose="020B0503020204020204" pitchFamily="34" charset="-122"/>
                              <a:cs typeface="+mj-cs"/>
                            </a:rPr>
                            <m:t>𝑧</m:t>
                          </m:r>
                        </m:e>
                        <m:sup>
                          <m:r>
                            <a:rPr lang="en-US" altLang="zh-CN" sz="1600" b="0" i="1" smtClean="0">
                              <a:solidFill>
                                <a:srgbClr val="0070C0"/>
                              </a:solidFill>
                              <a:latin typeface="Cambria Math" panose="02040503050406030204" pitchFamily="18" charset="0"/>
                              <a:ea typeface="微软雅黑" panose="020B0503020204020204" pitchFamily="34" charset="-122"/>
                              <a:cs typeface="+mj-cs"/>
                            </a:rPr>
                            <m:t>′</m:t>
                          </m:r>
                        </m:sup>
                      </m:sSup>
                      <m:r>
                        <a:rPr lang="en-US" altLang="zh-CN" sz="1600" b="0" i="1" smtClean="0">
                          <a:solidFill>
                            <a:srgbClr val="0070C0"/>
                          </a:solidFill>
                          <a:latin typeface="Cambria Math" panose="02040503050406030204" pitchFamily="18" charset="0"/>
                          <a:ea typeface="微软雅黑" panose="020B0503020204020204" pitchFamily="34" charset="-122"/>
                          <a:cs typeface="+mj-cs"/>
                        </a:rPr>
                        <m:t>~</m:t>
                      </m:r>
                      <m:r>
                        <a:rPr lang="en-US" altLang="zh-CN" sz="1600" b="0" i="1" smtClean="0">
                          <a:solidFill>
                            <a:srgbClr val="0070C0"/>
                          </a:solidFill>
                          <a:latin typeface="Cambria Math" panose="02040503050406030204" pitchFamily="18" charset="0"/>
                          <a:ea typeface="微软雅黑" panose="020B0503020204020204" pitchFamily="34" charset="-122"/>
                          <a:cs typeface="+mj-cs"/>
                        </a:rPr>
                        <m:t>𝐿𝑎𝑝𝑙𝑎𝑐</m:t>
                      </m:r>
                      <m:d>
                        <m:dPr>
                          <m:ctrlPr>
                            <a:rPr lang="en-US" altLang="zh-CN" sz="1600" b="0" i="1" smtClean="0">
                              <a:solidFill>
                                <a:srgbClr val="0070C0"/>
                              </a:solidFill>
                              <a:latin typeface="Cambria Math" panose="02040503050406030204" pitchFamily="18" charset="0"/>
                              <a:ea typeface="微软雅黑" panose="020B0503020204020204" pitchFamily="34" charset="-122"/>
                              <a:cs typeface="+mj-cs"/>
                            </a:rPr>
                          </m:ctrlPr>
                        </m:dPr>
                        <m:e>
                          <m:r>
                            <a:rPr lang="en-US" altLang="zh-CN" sz="1600" b="0" i="1" smtClean="0">
                              <a:solidFill>
                                <a:srgbClr val="0070C0"/>
                              </a:solidFill>
                              <a:latin typeface="Cambria Math" panose="02040503050406030204" pitchFamily="18" charset="0"/>
                              <a:ea typeface="微软雅黑" panose="020B0503020204020204" pitchFamily="34" charset="-122"/>
                              <a:cs typeface="+mj-cs"/>
                            </a:rPr>
                            <m:t>𝑦</m:t>
                          </m:r>
                          <m:r>
                            <a:rPr lang="en-US" altLang="zh-CN" sz="1600" b="0" i="1" smtClean="0">
                              <a:solidFill>
                                <a:srgbClr val="0070C0"/>
                              </a:solidFill>
                              <a:latin typeface="Cambria Math" panose="02040503050406030204" pitchFamily="18" charset="0"/>
                              <a:ea typeface="微软雅黑" panose="020B0503020204020204" pitchFamily="34" charset="-122"/>
                              <a:cs typeface="+mj-cs"/>
                            </a:rPr>
                            <m:t>;</m:t>
                          </m:r>
                          <m:r>
                            <a:rPr lang="en-US" altLang="zh-CN" sz="1600" b="0" i="1" smtClean="0">
                              <a:solidFill>
                                <a:srgbClr val="0070C0"/>
                              </a:solidFill>
                              <a:latin typeface="Cambria Math" panose="02040503050406030204" pitchFamily="18" charset="0"/>
                              <a:ea typeface="微软雅黑" panose="020B0503020204020204" pitchFamily="34" charset="-122"/>
                              <a:cs typeface="+mj-cs"/>
                            </a:rPr>
                            <m:t>𝑎</m:t>
                          </m:r>
                          <m:r>
                            <a:rPr lang="en-US" altLang="zh-CN" sz="1600" b="0" i="1" smtClean="0">
                              <a:solidFill>
                                <a:srgbClr val="0070C0"/>
                              </a:solidFill>
                              <a:latin typeface="Cambria Math" panose="02040503050406030204" pitchFamily="18" charset="0"/>
                              <a:ea typeface="微软雅黑" panose="020B0503020204020204" pitchFamily="34" charset="-122"/>
                              <a:cs typeface="+mj-cs"/>
                            </a:rPr>
                            <m:t>,</m:t>
                          </m:r>
                          <m:r>
                            <a:rPr lang="en-US" altLang="zh-CN" sz="1600" b="0" i="1" smtClean="0">
                              <a:solidFill>
                                <a:srgbClr val="0070C0"/>
                              </a:solidFill>
                              <a:latin typeface="Cambria Math" panose="02040503050406030204" pitchFamily="18" charset="0"/>
                              <a:ea typeface="微软雅黑" panose="020B0503020204020204" pitchFamily="34" charset="-122"/>
                              <a:cs typeface="+mj-cs"/>
                            </a:rPr>
                            <m:t>𝑏</m:t>
                          </m:r>
                        </m:e>
                      </m:d>
                      <m:r>
                        <a:rPr lang="en-US" altLang="zh-CN" sz="1600" b="0" i="1" smtClean="0">
                          <a:solidFill>
                            <a:srgbClr val="0070C0"/>
                          </a:solidFill>
                          <a:latin typeface="Cambria Math" panose="02040503050406030204" pitchFamily="18" charset="0"/>
                          <a:ea typeface="微软雅黑" panose="020B0503020204020204" pitchFamily="34" charset="-122"/>
                          <a:cs typeface="+mj-cs"/>
                        </a:rPr>
                        <m:t>=</m:t>
                      </m:r>
                      <m:f>
                        <m:fPr>
                          <m:ctrlPr>
                            <a:rPr lang="en-US" altLang="zh-CN" sz="1600" b="0" i="1" smtClean="0">
                              <a:solidFill>
                                <a:srgbClr val="0070C0"/>
                              </a:solidFill>
                              <a:latin typeface="Cambria Math" panose="02040503050406030204" pitchFamily="18" charset="0"/>
                              <a:ea typeface="微软雅黑" panose="020B0503020204020204" pitchFamily="34" charset="-122"/>
                              <a:cs typeface="+mj-cs"/>
                            </a:rPr>
                          </m:ctrlPr>
                        </m:fPr>
                        <m:num>
                          <m:r>
                            <a:rPr lang="en-US" altLang="zh-CN" sz="1600" b="0" i="1" smtClean="0">
                              <a:solidFill>
                                <a:srgbClr val="0070C0"/>
                              </a:solidFill>
                              <a:latin typeface="Cambria Math" panose="02040503050406030204" pitchFamily="18" charset="0"/>
                              <a:ea typeface="微软雅黑" panose="020B0503020204020204" pitchFamily="34" charset="-122"/>
                              <a:cs typeface="+mj-cs"/>
                            </a:rPr>
                            <m:t>1</m:t>
                          </m:r>
                        </m:num>
                        <m:den>
                          <m:r>
                            <a:rPr lang="en-US" altLang="zh-CN" sz="1600" b="0" i="1" smtClean="0">
                              <a:solidFill>
                                <a:srgbClr val="0070C0"/>
                              </a:solidFill>
                              <a:latin typeface="Cambria Math" panose="02040503050406030204" pitchFamily="18" charset="0"/>
                              <a:ea typeface="微软雅黑" panose="020B0503020204020204" pitchFamily="34" charset="-122"/>
                              <a:cs typeface="+mj-cs"/>
                            </a:rPr>
                            <m:t>2</m:t>
                          </m:r>
                          <m:r>
                            <a:rPr lang="en-US" altLang="zh-CN" sz="1600" b="0" i="1" smtClean="0">
                              <a:solidFill>
                                <a:srgbClr val="0070C0"/>
                              </a:solidFill>
                              <a:latin typeface="Cambria Math" panose="02040503050406030204" pitchFamily="18" charset="0"/>
                              <a:ea typeface="微软雅黑" panose="020B0503020204020204" pitchFamily="34" charset="-122"/>
                              <a:cs typeface="+mj-cs"/>
                            </a:rPr>
                            <m:t>𝑏</m:t>
                          </m:r>
                        </m:den>
                      </m:f>
                      <m:sSup>
                        <m:sSupPr>
                          <m:ctrlPr>
                            <a:rPr lang="en-US" altLang="zh-CN" sz="1600" b="0" i="1" smtClean="0">
                              <a:solidFill>
                                <a:srgbClr val="0070C0"/>
                              </a:solidFill>
                              <a:latin typeface="Cambria Math" panose="02040503050406030204" pitchFamily="18" charset="0"/>
                              <a:ea typeface="微软雅黑" panose="020B0503020204020204" pitchFamily="34" charset="-122"/>
                              <a:cs typeface="+mj-cs"/>
                            </a:rPr>
                          </m:ctrlPr>
                        </m:sSupPr>
                        <m:e>
                          <m:r>
                            <a:rPr lang="en-US" altLang="zh-CN" sz="1600" b="0" i="1" smtClean="0">
                              <a:solidFill>
                                <a:srgbClr val="0070C0"/>
                              </a:solidFill>
                              <a:latin typeface="Cambria Math" panose="02040503050406030204" pitchFamily="18" charset="0"/>
                              <a:ea typeface="微软雅黑" panose="020B0503020204020204" pitchFamily="34" charset="-122"/>
                              <a:cs typeface="+mj-cs"/>
                            </a:rPr>
                            <m:t>𝑒</m:t>
                          </m:r>
                        </m:e>
                        <m:sup>
                          <m:r>
                            <a:rPr lang="en-US" altLang="zh-CN" sz="1600" b="0" i="1" smtClean="0">
                              <a:solidFill>
                                <a:srgbClr val="0070C0"/>
                              </a:solidFill>
                              <a:latin typeface="Cambria Math" panose="02040503050406030204" pitchFamily="18" charset="0"/>
                              <a:ea typeface="微软雅黑" panose="020B0503020204020204" pitchFamily="34" charset="-122"/>
                              <a:cs typeface="+mj-cs"/>
                            </a:rPr>
                            <m:t>−</m:t>
                          </m:r>
                          <m:f>
                            <m:fPr>
                              <m:ctrlPr>
                                <a:rPr lang="en-US" altLang="zh-CN" sz="1600" b="0" i="1" smtClean="0">
                                  <a:solidFill>
                                    <a:srgbClr val="0070C0"/>
                                  </a:solidFill>
                                  <a:latin typeface="Cambria Math" panose="02040503050406030204" pitchFamily="18" charset="0"/>
                                  <a:ea typeface="微软雅黑" panose="020B0503020204020204" pitchFamily="34" charset="-122"/>
                                  <a:cs typeface="+mj-cs"/>
                                </a:rPr>
                              </m:ctrlPr>
                            </m:fPr>
                            <m:num>
                              <m:d>
                                <m:dPr>
                                  <m:begChr m:val="|"/>
                                  <m:endChr m:val="|"/>
                                  <m:ctrlPr>
                                    <a:rPr lang="en-US" altLang="zh-CN" sz="1600" b="0" i="1" smtClean="0">
                                      <a:solidFill>
                                        <a:srgbClr val="0070C0"/>
                                      </a:solidFill>
                                      <a:latin typeface="Cambria Math" panose="02040503050406030204" pitchFamily="18" charset="0"/>
                                      <a:ea typeface="微软雅黑" panose="020B0503020204020204" pitchFamily="34" charset="-122"/>
                                      <a:cs typeface="+mj-cs"/>
                                    </a:rPr>
                                  </m:ctrlPr>
                                </m:dPr>
                                <m:e>
                                  <m:r>
                                    <a:rPr lang="en-US" altLang="zh-CN" sz="1600" b="0" i="1" smtClean="0">
                                      <a:solidFill>
                                        <a:srgbClr val="0070C0"/>
                                      </a:solidFill>
                                      <a:latin typeface="Cambria Math" panose="02040503050406030204" pitchFamily="18" charset="0"/>
                                      <a:ea typeface="微软雅黑" panose="020B0503020204020204" pitchFamily="34" charset="-122"/>
                                      <a:cs typeface="+mj-cs"/>
                                    </a:rPr>
                                    <m:t>𝑦</m:t>
                                  </m:r>
                                  <m:r>
                                    <a:rPr lang="en-US" altLang="zh-CN" sz="1600" b="0" i="1" smtClean="0">
                                      <a:solidFill>
                                        <a:srgbClr val="0070C0"/>
                                      </a:solidFill>
                                      <a:latin typeface="Cambria Math" panose="02040503050406030204" pitchFamily="18" charset="0"/>
                                      <a:ea typeface="微软雅黑" panose="020B0503020204020204" pitchFamily="34" charset="-122"/>
                                      <a:cs typeface="+mj-cs"/>
                                    </a:rPr>
                                    <m:t>−</m:t>
                                  </m:r>
                                  <m:r>
                                    <a:rPr lang="en-US" altLang="zh-CN" sz="1600" b="0" i="1" smtClean="0">
                                      <a:solidFill>
                                        <a:srgbClr val="0070C0"/>
                                      </a:solidFill>
                                      <a:latin typeface="Cambria Math" panose="02040503050406030204" pitchFamily="18" charset="0"/>
                                      <a:ea typeface="微软雅黑" panose="020B0503020204020204" pitchFamily="34" charset="-122"/>
                                      <a:cs typeface="+mj-cs"/>
                                    </a:rPr>
                                    <m:t>𝑎</m:t>
                                  </m:r>
                                </m:e>
                              </m:d>
                            </m:num>
                            <m:den>
                              <m:r>
                                <a:rPr lang="en-US" altLang="zh-CN" sz="1600" b="0" i="1" smtClean="0">
                                  <a:solidFill>
                                    <a:srgbClr val="0070C0"/>
                                  </a:solidFill>
                                  <a:latin typeface="Cambria Math" panose="02040503050406030204" pitchFamily="18" charset="0"/>
                                  <a:ea typeface="微软雅黑" panose="020B0503020204020204" pitchFamily="34" charset="-122"/>
                                  <a:cs typeface="+mj-cs"/>
                                </a:rPr>
                                <m:t>𝑏</m:t>
                              </m:r>
                            </m:den>
                          </m:f>
                        </m:sup>
                      </m:sSup>
                    </m:oMath>
                  </m:oMathPara>
                </a14:m>
                <a:endParaRPr lang="en-US" altLang="zh-CN" sz="1600" b="0" dirty="0">
                  <a:solidFill>
                    <a:srgbClr val="0070C0"/>
                  </a:solidFill>
                  <a:latin typeface="微软雅黑" panose="020B0503020204020204" pitchFamily="34" charset="-122"/>
                  <a:ea typeface="微软雅黑" panose="020B0503020204020204" pitchFamily="34" charset="-122"/>
                  <a:cs typeface="+mj-cs"/>
                </a:endParaRPr>
              </a:p>
              <a:p>
                <a:pPr>
                  <a:lnSpc>
                    <a:spcPct val="150000"/>
                  </a:lnSpc>
                </a:pPr>
                <a:endParaRPr lang="en-US" altLang="zh-CN" sz="1600" dirty="0">
                  <a:solidFill>
                    <a:srgbClr val="0070C0"/>
                  </a:solidFill>
                  <a:latin typeface="微软雅黑" panose="020B0503020204020204" pitchFamily="34" charset="-122"/>
                  <a:ea typeface="微软雅黑" panose="020B0503020204020204" pitchFamily="34" charset="-122"/>
                  <a:cs typeface="+mj-cs"/>
                </a:endParaRPr>
              </a:p>
              <a:p>
                <a:pPr>
                  <a:lnSpc>
                    <a:spcPct val="150000"/>
                  </a:lnSpc>
                </a:pPr>
                <a14:m>
                  <m:oMathPara xmlns:m="http://schemas.openxmlformats.org/officeDocument/2006/math">
                    <m:oMathParaPr>
                      <m:jc m:val="centerGroup"/>
                    </m:oMathParaPr>
                    <m:oMath xmlns:m="http://schemas.openxmlformats.org/officeDocument/2006/math">
                      <m:r>
                        <a:rPr lang="en-US" altLang="zh-CN" sz="1600" b="0" i="1" smtClean="0">
                          <a:solidFill>
                            <a:srgbClr val="0070C0"/>
                          </a:solidFill>
                          <a:latin typeface="Cambria Math" panose="02040503050406030204" pitchFamily="18" charset="0"/>
                          <a:ea typeface="微软雅黑" panose="020B0503020204020204" pitchFamily="34" charset="-122"/>
                          <a:cs typeface="+mj-cs"/>
                        </a:rPr>
                        <m:t>𝑀𝑢𝑙𝑡𝑖</m:t>
                      </m:r>
                      <m:r>
                        <a:rPr lang="en-US" altLang="zh-CN" sz="1600" b="0" i="1" smtClean="0">
                          <a:solidFill>
                            <a:srgbClr val="0070C0"/>
                          </a:solidFill>
                          <a:latin typeface="Cambria Math" panose="02040503050406030204" pitchFamily="18" charset="0"/>
                          <a:ea typeface="微软雅黑" panose="020B0503020204020204" pitchFamily="34" charset="-122"/>
                          <a:cs typeface="+mj-cs"/>
                        </a:rPr>
                        <m:t>−</m:t>
                      </m:r>
                      <m:r>
                        <a:rPr lang="en-US" altLang="zh-CN" sz="1600" b="0" i="1" smtClean="0">
                          <a:solidFill>
                            <a:srgbClr val="0070C0"/>
                          </a:solidFill>
                          <a:latin typeface="Cambria Math" panose="02040503050406030204" pitchFamily="18" charset="0"/>
                          <a:ea typeface="微软雅黑" panose="020B0503020204020204" pitchFamily="34" charset="-122"/>
                          <a:cs typeface="+mj-cs"/>
                        </a:rPr>
                        <m:t>𝐵𝑒𝑟𝑛𝑜𝑢𝑙𝑙𝑖</m:t>
                      </m:r>
                      <m:d>
                        <m:dPr>
                          <m:ctrlPr>
                            <a:rPr lang="en-US" altLang="zh-CN" sz="1600" b="0" i="1" smtClean="0">
                              <a:solidFill>
                                <a:srgbClr val="0070C0"/>
                              </a:solidFill>
                              <a:latin typeface="Cambria Math" panose="02040503050406030204" pitchFamily="18" charset="0"/>
                              <a:ea typeface="微软雅黑" panose="020B0503020204020204" pitchFamily="34" charset="-122"/>
                              <a:cs typeface="+mj-cs"/>
                            </a:rPr>
                          </m:ctrlPr>
                        </m:dPr>
                        <m:e>
                          <m:sSub>
                            <m:sSubPr>
                              <m:ctrlPr>
                                <a:rPr lang="en-US" altLang="zh-CN" sz="1600" b="0" i="1" smtClean="0">
                                  <a:solidFill>
                                    <a:srgbClr val="0070C0"/>
                                  </a:solidFill>
                                  <a:latin typeface="Cambria Math" panose="02040503050406030204" pitchFamily="18" charset="0"/>
                                  <a:ea typeface="微软雅黑" panose="020B0503020204020204" pitchFamily="34" charset="-122"/>
                                  <a:cs typeface="+mj-cs"/>
                                </a:rPr>
                              </m:ctrlPr>
                            </m:sSubPr>
                            <m:e>
                              <m:r>
                                <a:rPr lang="en-US" altLang="zh-CN" sz="1600" b="0" i="1" smtClean="0">
                                  <a:solidFill>
                                    <a:srgbClr val="0070C0"/>
                                  </a:solidFill>
                                  <a:latin typeface="Cambria Math" panose="02040503050406030204" pitchFamily="18" charset="0"/>
                                  <a:ea typeface="微软雅黑" panose="020B0503020204020204" pitchFamily="34" charset="-122"/>
                                  <a:cs typeface="+mj-cs"/>
                                </a:rPr>
                                <m:t>𝑦</m:t>
                              </m:r>
                            </m:e>
                            <m:sub>
                              <m:r>
                                <a:rPr lang="en-US" altLang="zh-CN" sz="1600" b="0" i="1" smtClean="0">
                                  <a:solidFill>
                                    <a:srgbClr val="0070C0"/>
                                  </a:solidFill>
                                  <a:latin typeface="Cambria Math" panose="02040503050406030204" pitchFamily="18" charset="0"/>
                                  <a:ea typeface="微软雅黑" panose="020B0503020204020204" pitchFamily="34" charset="-122"/>
                                  <a:cs typeface="+mj-cs"/>
                                </a:rPr>
                                <m:t>1</m:t>
                              </m:r>
                            </m:sub>
                          </m:sSub>
                          <m:r>
                            <a:rPr lang="en-US" altLang="zh-CN" sz="1600" b="0" i="1" smtClean="0">
                              <a:solidFill>
                                <a:srgbClr val="0070C0"/>
                              </a:solidFill>
                              <a:latin typeface="Cambria Math" panose="02040503050406030204" pitchFamily="18" charset="0"/>
                              <a:ea typeface="微软雅黑" panose="020B0503020204020204" pitchFamily="34" charset="-122"/>
                              <a:cs typeface="+mj-cs"/>
                            </a:rPr>
                            <m:t>,…,</m:t>
                          </m:r>
                          <m:sSub>
                            <m:sSubPr>
                              <m:ctrlPr>
                                <a:rPr lang="en-US" altLang="zh-CN" sz="1600" b="0" i="1" smtClean="0">
                                  <a:solidFill>
                                    <a:srgbClr val="0070C0"/>
                                  </a:solidFill>
                                  <a:latin typeface="Cambria Math" panose="02040503050406030204" pitchFamily="18" charset="0"/>
                                  <a:ea typeface="微软雅黑" panose="020B0503020204020204" pitchFamily="34" charset="-122"/>
                                  <a:cs typeface="+mj-cs"/>
                                </a:rPr>
                              </m:ctrlPr>
                            </m:sSubPr>
                            <m:e>
                              <m:r>
                                <a:rPr lang="en-US" altLang="zh-CN" sz="1600" b="0" i="1" smtClean="0">
                                  <a:solidFill>
                                    <a:srgbClr val="0070C0"/>
                                  </a:solidFill>
                                  <a:latin typeface="Cambria Math" panose="02040503050406030204" pitchFamily="18" charset="0"/>
                                  <a:ea typeface="微软雅黑" panose="020B0503020204020204" pitchFamily="34" charset="-122"/>
                                  <a:cs typeface="+mj-cs"/>
                                </a:rPr>
                                <m:t>𝑦</m:t>
                              </m:r>
                            </m:e>
                            <m:sub>
                              <m:r>
                                <a:rPr lang="en-US" altLang="zh-CN" sz="1600" b="0" i="1" smtClean="0">
                                  <a:solidFill>
                                    <a:srgbClr val="0070C0"/>
                                  </a:solidFill>
                                  <a:latin typeface="Cambria Math" panose="02040503050406030204" pitchFamily="18" charset="0"/>
                                  <a:ea typeface="微软雅黑" panose="020B0503020204020204" pitchFamily="34" charset="-122"/>
                                  <a:cs typeface="+mj-cs"/>
                                </a:rPr>
                                <m:t>𝑘</m:t>
                              </m:r>
                            </m:sub>
                          </m:sSub>
                          <m:r>
                            <a:rPr lang="en-US" altLang="zh-CN" sz="1600" b="0" i="1" smtClean="0">
                              <a:solidFill>
                                <a:srgbClr val="0070C0"/>
                              </a:solidFill>
                              <a:latin typeface="Cambria Math" panose="02040503050406030204" pitchFamily="18" charset="0"/>
                              <a:ea typeface="微软雅黑" panose="020B0503020204020204" pitchFamily="34" charset="-122"/>
                              <a:cs typeface="+mj-cs"/>
                            </a:rPr>
                            <m:t>;</m:t>
                          </m:r>
                          <m:r>
                            <a:rPr lang="en-US" altLang="zh-CN" sz="1600" b="0" i="1" smtClean="0">
                              <a:solidFill>
                                <a:srgbClr val="0070C0"/>
                              </a:solidFill>
                              <a:latin typeface="Cambria Math" panose="02040503050406030204" pitchFamily="18" charset="0"/>
                              <a:ea typeface="微软雅黑" panose="020B0503020204020204" pitchFamily="34" charset="-122"/>
                              <a:cs typeface="+mj-cs"/>
                            </a:rPr>
                            <m:t>𝑛</m:t>
                          </m:r>
                          <m:r>
                            <a:rPr lang="en-US" altLang="zh-CN" sz="1600" b="0" i="1" smtClean="0">
                              <a:solidFill>
                                <a:srgbClr val="0070C0"/>
                              </a:solidFill>
                              <a:latin typeface="Cambria Math" panose="02040503050406030204" pitchFamily="18" charset="0"/>
                              <a:ea typeface="微软雅黑" panose="020B0503020204020204" pitchFamily="34" charset="-122"/>
                              <a:cs typeface="+mj-cs"/>
                            </a:rPr>
                            <m:t>,</m:t>
                          </m:r>
                          <m:sSub>
                            <m:sSubPr>
                              <m:ctrlPr>
                                <a:rPr lang="en-US" altLang="zh-CN" sz="1600" b="0" i="1" smtClean="0">
                                  <a:solidFill>
                                    <a:srgbClr val="0070C0"/>
                                  </a:solidFill>
                                  <a:latin typeface="Cambria Math" panose="02040503050406030204" pitchFamily="18" charset="0"/>
                                  <a:ea typeface="微软雅黑" panose="020B0503020204020204" pitchFamily="34" charset="-122"/>
                                  <a:cs typeface="+mj-cs"/>
                                </a:rPr>
                              </m:ctrlPr>
                            </m:sSubPr>
                            <m:e>
                              <m:r>
                                <a:rPr lang="en-US" altLang="zh-CN" sz="1600" b="0" i="1" smtClean="0">
                                  <a:solidFill>
                                    <a:srgbClr val="0070C0"/>
                                  </a:solidFill>
                                  <a:latin typeface="Cambria Math" panose="02040503050406030204" pitchFamily="18" charset="0"/>
                                  <a:ea typeface="微软雅黑" panose="020B0503020204020204" pitchFamily="34" charset="-122"/>
                                  <a:cs typeface="+mj-cs"/>
                                </a:rPr>
                                <m:t>𝑝</m:t>
                              </m:r>
                            </m:e>
                            <m:sub>
                              <m:r>
                                <a:rPr lang="en-US" altLang="zh-CN" sz="1600" b="0" i="1" smtClean="0">
                                  <a:solidFill>
                                    <a:srgbClr val="0070C0"/>
                                  </a:solidFill>
                                  <a:latin typeface="Cambria Math" panose="02040503050406030204" pitchFamily="18" charset="0"/>
                                  <a:ea typeface="微软雅黑" panose="020B0503020204020204" pitchFamily="34" charset="-122"/>
                                  <a:cs typeface="+mj-cs"/>
                                </a:rPr>
                                <m:t>1</m:t>
                              </m:r>
                            </m:sub>
                          </m:sSub>
                          <m:r>
                            <a:rPr lang="en-US" altLang="zh-CN" sz="1600" b="0" i="1" smtClean="0">
                              <a:solidFill>
                                <a:srgbClr val="0070C0"/>
                              </a:solidFill>
                              <a:latin typeface="Cambria Math" panose="02040503050406030204" pitchFamily="18" charset="0"/>
                              <a:ea typeface="微软雅黑" panose="020B0503020204020204" pitchFamily="34" charset="-122"/>
                              <a:cs typeface="+mj-cs"/>
                            </a:rPr>
                            <m:t>,…,</m:t>
                          </m:r>
                          <m:sSub>
                            <m:sSubPr>
                              <m:ctrlPr>
                                <a:rPr lang="en-US" altLang="zh-CN" sz="1600" b="0" i="1" smtClean="0">
                                  <a:solidFill>
                                    <a:srgbClr val="0070C0"/>
                                  </a:solidFill>
                                  <a:latin typeface="Cambria Math" panose="02040503050406030204" pitchFamily="18" charset="0"/>
                                  <a:ea typeface="微软雅黑" panose="020B0503020204020204" pitchFamily="34" charset="-122"/>
                                  <a:cs typeface="+mj-cs"/>
                                </a:rPr>
                              </m:ctrlPr>
                            </m:sSubPr>
                            <m:e>
                              <m:r>
                                <a:rPr lang="en-US" altLang="zh-CN" sz="1600" b="0" i="1" smtClean="0">
                                  <a:solidFill>
                                    <a:srgbClr val="0070C0"/>
                                  </a:solidFill>
                                  <a:latin typeface="Cambria Math" panose="02040503050406030204" pitchFamily="18" charset="0"/>
                                  <a:ea typeface="微软雅黑" panose="020B0503020204020204" pitchFamily="34" charset="-122"/>
                                  <a:cs typeface="+mj-cs"/>
                                </a:rPr>
                                <m:t>𝑝</m:t>
                              </m:r>
                            </m:e>
                            <m:sub>
                              <m:r>
                                <a:rPr lang="en-US" altLang="zh-CN" sz="1600" b="0" i="1" smtClean="0">
                                  <a:solidFill>
                                    <a:srgbClr val="0070C0"/>
                                  </a:solidFill>
                                  <a:latin typeface="Cambria Math" panose="02040503050406030204" pitchFamily="18" charset="0"/>
                                  <a:ea typeface="微软雅黑" panose="020B0503020204020204" pitchFamily="34" charset="-122"/>
                                  <a:cs typeface="+mj-cs"/>
                                </a:rPr>
                                <m:t>𝑘</m:t>
                              </m:r>
                            </m:sub>
                          </m:sSub>
                          <m:r>
                            <a:rPr lang="en-US" altLang="zh-CN" sz="1600" b="0" i="1" smtClean="0">
                              <a:solidFill>
                                <a:srgbClr val="0070C0"/>
                              </a:solidFill>
                              <a:latin typeface="Cambria Math" panose="02040503050406030204" pitchFamily="18" charset="0"/>
                              <a:ea typeface="微软雅黑" panose="020B0503020204020204" pitchFamily="34" charset="-122"/>
                              <a:cs typeface="+mj-cs"/>
                            </a:rPr>
                            <m:t> </m:t>
                          </m:r>
                        </m:e>
                      </m:d>
                      <m:r>
                        <a:rPr lang="en-US" altLang="zh-CN" sz="1600" b="0" i="1" smtClean="0">
                          <a:solidFill>
                            <a:srgbClr val="0070C0"/>
                          </a:solidFill>
                          <a:latin typeface="Cambria Math" panose="02040503050406030204" pitchFamily="18" charset="0"/>
                          <a:ea typeface="微软雅黑" panose="020B0503020204020204" pitchFamily="34" charset="-122"/>
                          <a:cs typeface="+mj-cs"/>
                        </a:rPr>
                        <m:t>=</m:t>
                      </m:r>
                      <m:f>
                        <m:fPr>
                          <m:ctrlPr>
                            <a:rPr lang="en-US" altLang="zh-CN" sz="1600" b="0" i="1" smtClean="0">
                              <a:solidFill>
                                <a:srgbClr val="0070C0"/>
                              </a:solidFill>
                              <a:latin typeface="Cambria Math" panose="02040503050406030204" pitchFamily="18" charset="0"/>
                              <a:ea typeface="微软雅黑" panose="020B0503020204020204" pitchFamily="34" charset="-122"/>
                              <a:cs typeface="+mj-cs"/>
                            </a:rPr>
                          </m:ctrlPr>
                        </m:fPr>
                        <m:num>
                          <m:r>
                            <a:rPr lang="en-US" altLang="zh-CN" sz="1600" b="0" i="1" smtClean="0">
                              <a:solidFill>
                                <a:srgbClr val="0070C0"/>
                              </a:solidFill>
                              <a:latin typeface="Cambria Math" panose="02040503050406030204" pitchFamily="18" charset="0"/>
                              <a:ea typeface="微软雅黑" panose="020B0503020204020204" pitchFamily="34" charset="-122"/>
                              <a:cs typeface="+mj-cs"/>
                            </a:rPr>
                            <m:t>𝑛</m:t>
                          </m:r>
                          <m:r>
                            <a:rPr lang="en-US" altLang="zh-CN" sz="1600" b="0" i="1" smtClean="0">
                              <a:solidFill>
                                <a:srgbClr val="0070C0"/>
                              </a:solidFill>
                              <a:latin typeface="Cambria Math" panose="02040503050406030204" pitchFamily="18" charset="0"/>
                              <a:ea typeface="微软雅黑" panose="020B0503020204020204" pitchFamily="34" charset="-122"/>
                              <a:cs typeface="+mj-cs"/>
                            </a:rPr>
                            <m:t>!</m:t>
                          </m:r>
                        </m:num>
                        <m:den>
                          <m:sSub>
                            <m:sSubPr>
                              <m:ctrlPr>
                                <a:rPr lang="en-US" altLang="zh-CN" sz="1600" b="0" i="1" smtClean="0">
                                  <a:solidFill>
                                    <a:srgbClr val="0070C0"/>
                                  </a:solidFill>
                                  <a:latin typeface="Cambria Math" panose="02040503050406030204" pitchFamily="18" charset="0"/>
                                  <a:ea typeface="微软雅黑" panose="020B0503020204020204" pitchFamily="34" charset="-122"/>
                                  <a:cs typeface="+mj-cs"/>
                                </a:rPr>
                              </m:ctrlPr>
                            </m:sSubPr>
                            <m:e>
                              <m:r>
                                <a:rPr lang="en-US" altLang="zh-CN" sz="1600" b="0" i="1" smtClean="0">
                                  <a:solidFill>
                                    <a:srgbClr val="0070C0"/>
                                  </a:solidFill>
                                  <a:latin typeface="Cambria Math" panose="02040503050406030204" pitchFamily="18" charset="0"/>
                                  <a:ea typeface="微软雅黑" panose="020B0503020204020204" pitchFamily="34" charset="-122"/>
                                  <a:cs typeface="+mj-cs"/>
                                </a:rPr>
                                <m:t>𝑦</m:t>
                              </m:r>
                            </m:e>
                            <m:sub>
                              <m:r>
                                <a:rPr lang="en-US" altLang="zh-CN" sz="1600" b="0" i="1" smtClean="0">
                                  <a:solidFill>
                                    <a:srgbClr val="0070C0"/>
                                  </a:solidFill>
                                  <a:latin typeface="Cambria Math" panose="02040503050406030204" pitchFamily="18" charset="0"/>
                                  <a:ea typeface="微软雅黑" panose="020B0503020204020204" pitchFamily="34" charset="-122"/>
                                  <a:cs typeface="+mj-cs"/>
                                </a:rPr>
                                <m:t>1</m:t>
                              </m:r>
                            </m:sub>
                          </m:sSub>
                          <m:r>
                            <a:rPr lang="en-US" altLang="zh-CN" sz="1600" b="0" i="1" smtClean="0">
                              <a:solidFill>
                                <a:srgbClr val="0070C0"/>
                              </a:solidFill>
                              <a:latin typeface="Cambria Math" panose="02040503050406030204" pitchFamily="18" charset="0"/>
                              <a:ea typeface="微软雅黑" panose="020B0503020204020204" pitchFamily="34" charset="-122"/>
                              <a:cs typeface="+mj-cs"/>
                            </a:rPr>
                            <m:t>!…</m:t>
                          </m:r>
                          <m:sSub>
                            <m:sSubPr>
                              <m:ctrlPr>
                                <a:rPr lang="en-US" altLang="zh-CN" sz="1600" b="0" i="1" smtClean="0">
                                  <a:solidFill>
                                    <a:srgbClr val="0070C0"/>
                                  </a:solidFill>
                                  <a:latin typeface="Cambria Math" panose="02040503050406030204" pitchFamily="18" charset="0"/>
                                  <a:ea typeface="微软雅黑" panose="020B0503020204020204" pitchFamily="34" charset="-122"/>
                                  <a:cs typeface="+mj-cs"/>
                                </a:rPr>
                              </m:ctrlPr>
                            </m:sSubPr>
                            <m:e>
                              <m:r>
                                <a:rPr lang="en-US" altLang="zh-CN" sz="1600" b="0" i="1" smtClean="0">
                                  <a:solidFill>
                                    <a:srgbClr val="0070C0"/>
                                  </a:solidFill>
                                  <a:latin typeface="Cambria Math" panose="02040503050406030204" pitchFamily="18" charset="0"/>
                                  <a:ea typeface="微软雅黑" panose="020B0503020204020204" pitchFamily="34" charset="-122"/>
                                  <a:cs typeface="+mj-cs"/>
                                </a:rPr>
                                <m:t>𝑦</m:t>
                              </m:r>
                            </m:e>
                            <m:sub>
                              <m:r>
                                <a:rPr lang="en-US" altLang="zh-CN" sz="1600" b="0" i="1" smtClean="0">
                                  <a:solidFill>
                                    <a:srgbClr val="0070C0"/>
                                  </a:solidFill>
                                  <a:latin typeface="Cambria Math" panose="02040503050406030204" pitchFamily="18" charset="0"/>
                                  <a:ea typeface="微软雅黑" panose="020B0503020204020204" pitchFamily="34" charset="-122"/>
                                  <a:cs typeface="+mj-cs"/>
                                </a:rPr>
                                <m:t>𝑘</m:t>
                              </m:r>
                            </m:sub>
                          </m:sSub>
                          <m:r>
                            <a:rPr lang="en-US" altLang="zh-CN" sz="1600" b="0" i="1" smtClean="0">
                              <a:solidFill>
                                <a:srgbClr val="0070C0"/>
                              </a:solidFill>
                              <a:latin typeface="Cambria Math" panose="02040503050406030204" pitchFamily="18" charset="0"/>
                              <a:ea typeface="微软雅黑" panose="020B0503020204020204" pitchFamily="34" charset="-122"/>
                              <a:cs typeface="+mj-cs"/>
                            </a:rPr>
                            <m:t>!</m:t>
                          </m:r>
                        </m:den>
                      </m:f>
                      <m:sSubSup>
                        <m:sSubSupPr>
                          <m:ctrlPr>
                            <a:rPr lang="en-US" altLang="zh-CN" sz="1600" b="0" i="1" smtClean="0">
                              <a:solidFill>
                                <a:srgbClr val="0070C0"/>
                              </a:solidFill>
                              <a:latin typeface="Cambria Math" panose="02040503050406030204" pitchFamily="18" charset="0"/>
                              <a:ea typeface="微软雅黑" panose="020B0503020204020204" pitchFamily="34" charset="-122"/>
                              <a:cs typeface="+mj-cs"/>
                            </a:rPr>
                          </m:ctrlPr>
                        </m:sSubSupPr>
                        <m:e>
                          <m:r>
                            <a:rPr lang="en-US" altLang="zh-CN" sz="1600" b="0" i="1" smtClean="0">
                              <a:solidFill>
                                <a:srgbClr val="0070C0"/>
                              </a:solidFill>
                              <a:latin typeface="Cambria Math" panose="02040503050406030204" pitchFamily="18" charset="0"/>
                              <a:ea typeface="微软雅黑" panose="020B0503020204020204" pitchFamily="34" charset="-122"/>
                              <a:cs typeface="+mj-cs"/>
                            </a:rPr>
                            <m:t>𝑝</m:t>
                          </m:r>
                        </m:e>
                        <m:sub>
                          <m:r>
                            <a:rPr lang="en-US" altLang="zh-CN" sz="1600" b="0" i="1" smtClean="0">
                              <a:solidFill>
                                <a:srgbClr val="0070C0"/>
                              </a:solidFill>
                              <a:latin typeface="Cambria Math" panose="02040503050406030204" pitchFamily="18" charset="0"/>
                              <a:ea typeface="微软雅黑" panose="020B0503020204020204" pitchFamily="34" charset="-122"/>
                              <a:cs typeface="+mj-cs"/>
                            </a:rPr>
                            <m:t>1</m:t>
                          </m:r>
                        </m:sub>
                        <m:sup>
                          <m:sSub>
                            <m:sSubPr>
                              <m:ctrlPr>
                                <a:rPr lang="en-US" altLang="zh-CN" sz="1600" b="0" i="1" smtClean="0">
                                  <a:solidFill>
                                    <a:srgbClr val="0070C0"/>
                                  </a:solidFill>
                                  <a:latin typeface="Cambria Math" panose="02040503050406030204" pitchFamily="18" charset="0"/>
                                  <a:ea typeface="微软雅黑" panose="020B0503020204020204" pitchFamily="34" charset="-122"/>
                                  <a:cs typeface="+mj-cs"/>
                                </a:rPr>
                              </m:ctrlPr>
                            </m:sSubPr>
                            <m:e>
                              <m:r>
                                <a:rPr lang="en-US" altLang="zh-CN" sz="1600" b="0" i="1" smtClean="0">
                                  <a:solidFill>
                                    <a:srgbClr val="0070C0"/>
                                  </a:solidFill>
                                  <a:latin typeface="Cambria Math" panose="02040503050406030204" pitchFamily="18" charset="0"/>
                                  <a:ea typeface="微软雅黑" panose="020B0503020204020204" pitchFamily="34" charset="-122"/>
                                  <a:cs typeface="+mj-cs"/>
                                </a:rPr>
                                <m:t>𝑦</m:t>
                              </m:r>
                            </m:e>
                            <m:sub>
                              <m:r>
                                <a:rPr lang="en-US" altLang="zh-CN" sz="1600" b="0" i="1" smtClean="0">
                                  <a:solidFill>
                                    <a:srgbClr val="0070C0"/>
                                  </a:solidFill>
                                  <a:latin typeface="Cambria Math" panose="02040503050406030204" pitchFamily="18" charset="0"/>
                                  <a:ea typeface="微软雅黑" panose="020B0503020204020204" pitchFamily="34" charset="-122"/>
                                  <a:cs typeface="+mj-cs"/>
                                </a:rPr>
                                <m:t>1</m:t>
                              </m:r>
                            </m:sub>
                          </m:sSub>
                        </m:sup>
                      </m:sSubSup>
                      <m:r>
                        <a:rPr lang="en-US" altLang="zh-CN" sz="1600" b="0" i="1" smtClean="0">
                          <a:solidFill>
                            <a:srgbClr val="0070C0"/>
                          </a:solidFill>
                          <a:latin typeface="Cambria Math" panose="02040503050406030204" pitchFamily="18" charset="0"/>
                          <a:ea typeface="微软雅黑" panose="020B0503020204020204" pitchFamily="34" charset="-122"/>
                          <a:cs typeface="+mj-cs"/>
                        </a:rPr>
                        <m:t>…</m:t>
                      </m:r>
                      <m:sSubSup>
                        <m:sSubSupPr>
                          <m:ctrlPr>
                            <a:rPr lang="en-US" altLang="zh-CN" sz="1600" i="1">
                              <a:solidFill>
                                <a:srgbClr val="0070C0"/>
                              </a:solidFill>
                              <a:latin typeface="Cambria Math" panose="02040503050406030204" pitchFamily="18" charset="0"/>
                              <a:ea typeface="微软雅黑" panose="020B0503020204020204" pitchFamily="34" charset="-122"/>
                            </a:rPr>
                          </m:ctrlPr>
                        </m:sSubSupPr>
                        <m:e>
                          <m:r>
                            <a:rPr lang="en-US" altLang="zh-CN" sz="1600" i="1">
                              <a:solidFill>
                                <a:srgbClr val="0070C0"/>
                              </a:solidFill>
                              <a:latin typeface="Cambria Math" panose="02040503050406030204" pitchFamily="18" charset="0"/>
                              <a:ea typeface="微软雅黑" panose="020B0503020204020204" pitchFamily="34" charset="-122"/>
                            </a:rPr>
                            <m:t>𝑝</m:t>
                          </m:r>
                        </m:e>
                        <m:sub>
                          <m:r>
                            <a:rPr lang="en-US" altLang="zh-CN" sz="1600" b="0" i="1" smtClean="0">
                              <a:solidFill>
                                <a:srgbClr val="0070C0"/>
                              </a:solidFill>
                              <a:latin typeface="Cambria Math" panose="02040503050406030204" pitchFamily="18" charset="0"/>
                              <a:ea typeface="微软雅黑" panose="020B0503020204020204" pitchFamily="34" charset="-122"/>
                            </a:rPr>
                            <m:t>𝑘</m:t>
                          </m:r>
                        </m:sub>
                        <m:sup>
                          <m:sSub>
                            <m:sSubPr>
                              <m:ctrlPr>
                                <a:rPr lang="en-US" altLang="zh-CN" sz="1600" i="1">
                                  <a:solidFill>
                                    <a:srgbClr val="0070C0"/>
                                  </a:solidFill>
                                  <a:latin typeface="Cambria Math" panose="02040503050406030204" pitchFamily="18" charset="0"/>
                                  <a:ea typeface="微软雅黑" panose="020B0503020204020204" pitchFamily="34" charset="-122"/>
                                </a:rPr>
                              </m:ctrlPr>
                            </m:sSubPr>
                            <m:e>
                              <m:r>
                                <a:rPr lang="en-US" altLang="zh-CN" sz="1600" i="1">
                                  <a:solidFill>
                                    <a:srgbClr val="0070C0"/>
                                  </a:solidFill>
                                  <a:latin typeface="Cambria Math" panose="02040503050406030204" pitchFamily="18" charset="0"/>
                                  <a:ea typeface="微软雅黑" panose="020B0503020204020204" pitchFamily="34" charset="-122"/>
                                </a:rPr>
                                <m:t>𝑦</m:t>
                              </m:r>
                            </m:e>
                            <m:sub>
                              <m:r>
                                <a:rPr lang="en-US" altLang="zh-CN" sz="1600" b="0" i="1" smtClean="0">
                                  <a:solidFill>
                                    <a:srgbClr val="0070C0"/>
                                  </a:solidFill>
                                  <a:latin typeface="Cambria Math" panose="02040503050406030204" pitchFamily="18" charset="0"/>
                                  <a:ea typeface="微软雅黑" panose="020B0503020204020204" pitchFamily="34" charset="-122"/>
                                </a:rPr>
                                <m:t>𝑘</m:t>
                              </m:r>
                            </m:sub>
                          </m:sSub>
                        </m:sup>
                      </m:sSubSup>
                    </m:oMath>
                  </m:oMathPara>
                </a14:m>
                <a:endParaRPr lang="en-US" altLang="zh-CN" sz="1600" b="0" i="1" dirty="0">
                  <a:solidFill>
                    <a:srgbClr val="0070C0"/>
                  </a:solidFill>
                  <a:latin typeface="Cambria Math" panose="02040503050406030204" pitchFamily="18" charset="0"/>
                  <a:ea typeface="微软雅黑" panose="020B0503020204020204" pitchFamily="34" charset="-122"/>
                </a:endParaRPr>
              </a:p>
              <a:p>
                <a:pPr>
                  <a:lnSpc>
                    <a:spcPct val="150000"/>
                  </a:lnSpc>
                </a:pPr>
                <a:endParaRPr lang="en-US" altLang="zh-CN" sz="1600" b="0" dirty="0">
                  <a:solidFill>
                    <a:srgbClr val="0070C0"/>
                  </a:solidFill>
                  <a:latin typeface="微软雅黑" panose="020B0503020204020204" pitchFamily="34" charset="-122"/>
                  <a:ea typeface="微软雅黑" panose="020B0503020204020204" pitchFamily="34" charset="-122"/>
                  <a:cs typeface="+mj-cs"/>
                </a:endParaRPr>
              </a:p>
            </p:txBody>
          </p:sp>
        </mc:Choice>
        <mc:Fallback xmlns="">
          <p:sp>
            <p:nvSpPr>
              <p:cNvPr id="5" name="文本框 1"/>
              <p:cNvSpPr txBox="1">
                <a:spLocks noRot="1" noChangeAspect="1" noMove="1" noResize="1" noEditPoints="1" noAdjustHandles="1" noChangeArrowheads="1" noChangeShapeType="1" noTextEdit="1"/>
              </p:cNvSpPr>
              <p:nvPr/>
            </p:nvSpPr>
            <p:spPr>
              <a:xfrm>
                <a:off x="2622969" y="895313"/>
                <a:ext cx="5853024" cy="2243435"/>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p:sp>
        <p:nvSpPr>
          <p:cNvPr id="8" name="矩形 7"/>
          <p:cNvSpPr/>
          <p:nvPr/>
        </p:nvSpPr>
        <p:spPr>
          <a:xfrm>
            <a:off x="454503" y="1041351"/>
            <a:ext cx="2231547" cy="646331"/>
          </a:xfrm>
          <a:prstGeom prst="rect">
            <a:avLst/>
          </a:prstGeom>
        </p:spPr>
        <p:txBody>
          <a:bodyPr wrap="square">
            <a:spAutoFit/>
          </a:bodyPr>
          <a:lstStyle/>
          <a:p>
            <a:r>
              <a:rPr lang="zh-CN" altLang="en-US" b="1" dirty="0">
                <a:latin typeface="+mn-ea"/>
              </a:rPr>
              <a:t>拉普拉斯分布</a:t>
            </a:r>
            <a:endParaRPr lang="en-US" altLang="zh-CN" b="1" dirty="0">
              <a:latin typeface="+mn-ea"/>
            </a:endParaRPr>
          </a:p>
          <a:p>
            <a:r>
              <a:rPr lang="zh-CN" altLang="en-US" b="1" dirty="0">
                <a:latin typeface="+mn-ea"/>
              </a:rPr>
              <a:t>又称双指数分布：</a:t>
            </a:r>
            <a:endParaRPr lang="en-US" altLang="zh-CN" b="1" dirty="0">
              <a:latin typeface="+mn-ea"/>
            </a:endParaRPr>
          </a:p>
        </p:txBody>
      </p:sp>
      <p:sp>
        <p:nvSpPr>
          <p:cNvPr id="9" name="矩形 8"/>
          <p:cNvSpPr/>
          <p:nvPr/>
        </p:nvSpPr>
        <p:spPr>
          <a:xfrm>
            <a:off x="452614" y="2142980"/>
            <a:ext cx="1117662" cy="369332"/>
          </a:xfrm>
          <a:prstGeom prst="rect">
            <a:avLst/>
          </a:prstGeom>
        </p:spPr>
        <p:txBody>
          <a:bodyPr wrap="square">
            <a:spAutoFit/>
          </a:bodyPr>
          <a:lstStyle/>
          <a:p>
            <a:r>
              <a:rPr lang="zh-CN" altLang="en-US" b="1" dirty="0">
                <a:latin typeface="+mn-ea"/>
              </a:rPr>
              <a:t>多项分布</a:t>
            </a:r>
            <a:endParaRPr lang="en-US" altLang="zh-CN" b="1" dirty="0">
              <a:latin typeface="+mn-ea"/>
            </a:endParaRPr>
          </a:p>
        </p:txBody>
      </p:sp>
      <p:sp>
        <p:nvSpPr>
          <p:cNvPr id="11" name="矩形 10"/>
          <p:cNvSpPr/>
          <p:nvPr/>
        </p:nvSpPr>
        <p:spPr>
          <a:xfrm>
            <a:off x="508957" y="4147385"/>
            <a:ext cx="1730137" cy="1200329"/>
          </a:xfrm>
          <a:prstGeom prst="rect">
            <a:avLst/>
          </a:prstGeom>
        </p:spPr>
        <p:txBody>
          <a:bodyPr wrap="square">
            <a:spAutoFit/>
          </a:bodyPr>
          <a:lstStyle/>
          <a:p>
            <a:r>
              <a:rPr lang="zh-CN" altLang="en-US" sz="3600" b="1" dirty="0">
                <a:latin typeface="+mn-ea"/>
              </a:rPr>
              <a:t>多元正态分布</a:t>
            </a:r>
            <a:endParaRPr lang="en-US" altLang="zh-CN" sz="3600" b="1" dirty="0">
              <a:latin typeface="+mn-ea"/>
            </a:endParaRPr>
          </a:p>
        </p:txBody>
      </p:sp>
      <mc:AlternateContent xmlns:mc="http://schemas.openxmlformats.org/markup-compatibility/2006" xmlns:a14="http://schemas.microsoft.com/office/drawing/2010/main">
        <mc:Choice Requires="a14">
          <p:sp>
            <p:nvSpPr>
              <p:cNvPr id="7" name="矩形 6">
                <a:extLst/>
              </p:cNvPr>
              <p:cNvSpPr/>
              <p:nvPr/>
            </p:nvSpPr>
            <p:spPr>
              <a:xfrm>
                <a:off x="2622969" y="4336786"/>
                <a:ext cx="6232319" cy="9859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a:solidFill>
                            <a:srgbClr val="0070C0"/>
                          </a:solidFill>
                          <a:latin typeface="Cambria Math" panose="02040503050406030204" pitchFamily="18" charset="0"/>
                          <a:ea typeface="微软雅黑" panose="020B0503020204020204" pitchFamily="34" charset="-122"/>
                        </a:rPr>
                        <m:t>𝑁</m:t>
                      </m:r>
                      <m:d>
                        <m:dPr>
                          <m:ctrlPr>
                            <a:rPr lang="en-US" altLang="zh-CN" sz="2400" i="1">
                              <a:solidFill>
                                <a:srgbClr val="0070C0"/>
                              </a:solidFill>
                              <a:latin typeface="Cambria Math" panose="02040503050406030204" pitchFamily="18" charset="0"/>
                              <a:ea typeface="微软雅黑" panose="020B0503020204020204" pitchFamily="34" charset="-122"/>
                            </a:rPr>
                          </m:ctrlPr>
                        </m:dPr>
                        <m:e>
                          <m:r>
                            <a:rPr lang="en-US" altLang="zh-CN" sz="2400" b="1" i="1">
                              <a:solidFill>
                                <a:srgbClr val="0070C0"/>
                              </a:solidFill>
                              <a:latin typeface="Cambria Math" panose="02040503050406030204" pitchFamily="18" charset="0"/>
                              <a:ea typeface="微软雅黑" panose="020B0503020204020204" pitchFamily="34" charset="-122"/>
                            </a:rPr>
                            <m:t>𝒚</m:t>
                          </m:r>
                          <m:r>
                            <a:rPr lang="en-US" altLang="zh-CN" sz="2400" b="1" i="1">
                              <a:solidFill>
                                <a:srgbClr val="0070C0"/>
                              </a:solidFill>
                              <a:latin typeface="Cambria Math" panose="02040503050406030204" pitchFamily="18" charset="0"/>
                              <a:ea typeface="微软雅黑" panose="020B0503020204020204" pitchFamily="34" charset="-122"/>
                            </a:rPr>
                            <m:t>,</m:t>
                          </m:r>
                          <m:r>
                            <a:rPr lang="en-US" altLang="zh-CN" sz="2400" b="1" i="1">
                              <a:solidFill>
                                <a:srgbClr val="0070C0"/>
                              </a:solidFill>
                              <a:latin typeface="Cambria Math" panose="02040503050406030204" pitchFamily="18" charset="0"/>
                              <a:ea typeface="微软雅黑" panose="020B0503020204020204" pitchFamily="34" charset="-122"/>
                            </a:rPr>
                            <m:t>𝝁</m:t>
                          </m:r>
                          <m:r>
                            <a:rPr lang="en-US" altLang="zh-CN" sz="2400" b="1" i="1">
                              <a:solidFill>
                                <a:srgbClr val="0070C0"/>
                              </a:solidFill>
                              <a:latin typeface="Cambria Math" panose="02040503050406030204" pitchFamily="18" charset="0"/>
                              <a:ea typeface="微软雅黑" panose="020B0503020204020204" pitchFamily="34" charset="-122"/>
                            </a:rPr>
                            <m:t>,</m:t>
                          </m:r>
                          <m:r>
                            <a:rPr lang="en-US" altLang="zh-CN" sz="2400" b="1" i="1">
                              <a:solidFill>
                                <a:srgbClr val="0070C0"/>
                              </a:solidFill>
                              <a:latin typeface="Cambria Math" panose="02040503050406030204" pitchFamily="18" charset="0"/>
                              <a:ea typeface="微软雅黑" panose="020B0503020204020204" pitchFamily="34" charset="-122"/>
                            </a:rPr>
                            <m:t>𝜮</m:t>
                          </m:r>
                        </m:e>
                      </m:d>
                      <m:r>
                        <a:rPr lang="en-US" altLang="zh-CN" sz="2400" i="1">
                          <a:solidFill>
                            <a:srgbClr val="0070C0"/>
                          </a:solidFill>
                          <a:latin typeface="Cambria Math" panose="02040503050406030204" pitchFamily="18" charset="0"/>
                          <a:ea typeface="微软雅黑" panose="020B0503020204020204" pitchFamily="34" charset="-122"/>
                        </a:rPr>
                        <m:t>=</m:t>
                      </m:r>
                      <m:f>
                        <m:fPr>
                          <m:ctrlPr>
                            <a:rPr lang="en-US" altLang="zh-CN" sz="2400" i="1">
                              <a:solidFill>
                                <a:srgbClr val="0070C0"/>
                              </a:solidFill>
                              <a:latin typeface="Cambria Math" panose="02040503050406030204" pitchFamily="18" charset="0"/>
                              <a:ea typeface="微软雅黑" panose="020B0503020204020204" pitchFamily="34" charset="-122"/>
                            </a:rPr>
                          </m:ctrlPr>
                        </m:fPr>
                        <m:num>
                          <m:r>
                            <a:rPr lang="en-US" altLang="zh-CN" sz="2400" i="1">
                              <a:solidFill>
                                <a:srgbClr val="0070C0"/>
                              </a:solidFill>
                              <a:latin typeface="Cambria Math" panose="02040503050406030204" pitchFamily="18" charset="0"/>
                              <a:ea typeface="微软雅黑" panose="020B0503020204020204" pitchFamily="34" charset="-122"/>
                            </a:rPr>
                            <m:t>1</m:t>
                          </m:r>
                        </m:num>
                        <m:den>
                          <m:sSup>
                            <m:sSupPr>
                              <m:ctrlPr>
                                <a:rPr lang="en-US" altLang="zh-CN" sz="2400" i="1">
                                  <a:solidFill>
                                    <a:srgbClr val="0070C0"/>
                                  </a:solidFill>
                                  <a:latin typeface="Cambria Math" panose="02040503050406030204" pitchFamily="18" charset="0"/>
                                  <a:ea typeface="微软雅黑" panose="020B0503020204020204" pitchFamily="34" charset="-122"/>
                                </a:rPr>
                              </m:ctrlPr>
                            </m:sSupPr>
                            <m:e>
                              <m:d>
                                <m:dPr>
                                  <m:ctrlPr>
                                    <a:rPr lang="en-US" altLang="zh-CN" sz="2400" i="1">
                                      <a:solidFill>
                                        <a:srgbClr val="0070C0"/>
                                      </a:solidFill>
                                      <a:latin typeface="Cambria Math" panose="02040503050406030204" pitchFamily="18" charset="0"/>
                                      <a:ea typeface="微软雅黑" panose="020B0503020204020204" pitchFamily="34" charset="-122"/>
                                    </a:rPr>
                                  </m:ctrlPr>
                                </m:dPr>
                                <m:e>
                                  <m:r>
                                    <a:rPr lang="en-US" altLang="zh-CN" sz="2400" i="1">
                                      <a:solidFill>
                                        <a:srgbClr val="0070C0"/>
                                      </a:solidFill>
                                      <a:latin typeface="Cambria Math" panose="02040503050406030204" pitchFamily="18" charset="0"/>
                                      <a:ea typeface="微软雅黑" panose="020B0503020204020204" pitchFamily="34" charset="-122"/>
                                    </a:rPr>
                                    <m:t>2</m:t>
                                  </m:r>
                                  <m:r>
                                    <a:rPr lang="en-US" altLang="zh-CN" sz="2400" i="1">
                                      <a:solidFill>
                                        <a:srgbClr val="0070C0"/>
                                      </a:solidFill>
                                      <a:latin typeface="Cambria Math" panose="02040503050406030204" pitchFamily="18" charset="0"/>
                                      <a:ea typeface="微软雅黑" panose="020B0503020204020204" pitchFamily="34" charset="-122"/>
                                    </a:rPr>
                                    <m:t>𝜋</m:t>
                                  </m:r>
                                </m:e>
                              </m:d>
                            </m:e>
                            <m:sup>
                              <m:f>
                                <m:fPr>
                                  <m:ctrlPr>
                                    <a:rPr lang="en-US" altLang="zh-CN" sz="2400" i="1">
                                      <a:solidFill>
                                        <a:srgbClr val="0070C0"/>
                                      </a:solidFill>
                                      <a:latin typeface="Cambria Math" panose="02040503050406030204" pitchFamily="18" charset="0"/>
                                      <a:ea typeface="微软雅黑" panose="020B0503020204020204" pitchFamily="34" charset="-122"/>
                                    </a:rPr>
                                  </m:ctrlPr>
                                </m:fPr>
                                <m:num>
                                  <m:r>
                                    <a:rPr lang="en-US" altLang="zh-CN" sz="2400" i="1">
                                      <a:solidFill>
                                        <a:srgbClr val="0070C0"/>
                                      </a:solidFill>
                                      <a:latin typeface="Cambria Math" panose="02040503050406030204" pitchFamily="18" charset="0"/>
                                      <a:ea typeface="微软雅黑" panose="020B0503020204020204" pitchFamily="34" charset="-122"/>
                                    </a:rPr>
                                    <m:t>𝑛</m:t>
                                  </m:r>
                                </m:num>
                                <m:den>
                                  <m:r>
                                    <a:rPr lang="en-US" altLang="zh-CN" sz="2400" i="1">
                                      <a:solidFill>
                                        <a:srgbClr val="0070C0"/>
                                      </a:solidFill>
                                      <a:latin typeface="Cambria Math" panose="02040503050406030204" pitchFamily="18" charset="0"/>
                                      <a:ea typeface="微软雅黑" panose="020B0503020204020204" pitchFamily="34" charset="-122"/>
                                    </a:rPr>
                                    <m:t>2</m:t>
                                  </m:r>
                                </m:den>
                              </m:f>
                            </m:sup>
                          </m:sSup>
                          <m:sSup>
                            <m:sSupPr>
                              <m:ctrlPr>
                                <a:rPr lang="en-US" altLang="zh-CN" sz="2400" i="1">
                                  <a:solidFill>
                                    <a:srgbClr val="0070C0"/>
                                  </a:solidFill>
                                  <a:latin typeface="Cambria Math" panose="02040503050406030204" pitchFamily="18" charset="0"/>
                                  <a:ea typeface="微软雅黑" panose="020B0503020204020204" pitchFamily="34" charset="-122"/>
                                </a:rPr>
                              </m:ctrlPr>
                            </m:sSupPr>
                            <m:e>
                              <m:d>
                                <m:dPr>
                                  <m:begChr m:val="|"/>
                                  <m:endChr m:val="|"/>
                                  <m:ctrlPr>
                                    <a:rPr lang="en-US" altLang="zh-CN" sz="2400" i="1">
                                      <a:solidFill>
                                        <a:srgbClr val="0070C0"/>
                                      </a:solidFill>
                                      <a:latin typeface="Cambria Math" panose="02040503050406030204" pitchFamily="18" charset="0"/>
                                      <a:ea typeface="微软雅黑" panose="020B0503020204020204" pitchFamily="34" charset="-122"/>
                                    </a:rPr>
                                  </m:ctrlPr>
                                </m:dPr>
                                <m:e>
                                  <m:r>
                                    <a:rPr lang="en-US" altLang="zh-CN" sz="2400" b="1" i="1">
                                      <a:solidFill>
                                        <a:srgbClr val="0070C0"/>
                                      </a:solidFill>
                                      <a:latin typeface="Cambria Math" panose="02040503050406030204" pitchFamily="18" charset="0"/>
                                      <a:ea typeface="微软雅黑" panose="020B0503020204020204" pitchFamily="34" charset="-122"/>
                                    </a:rPr>
                                    <m:t>𝜮</m:t>
                                  </m:r>
                                </m:e>
                              </m:d>
                            </m:e>
                            <m:sup>
                              <m:f>
                                <m:fPr>
                                  <m:ctrlPr>
                                    <a:rPr lang="en-US" altLang="zh-CN" sz="2400" i="1">
                                      <a:solidFill>
                                        <a:srgbClr val="0070C0"/>
                                      </a:solidFill>
                                      <a:latin typeface="Cambria Math" panose="02040503050406030204" pitchFamily="18" charset="0"/>
                                      <a:ea typeface="微软雅黑" panose="020B0503020204020204" pitchFamily="34" charset="-122"/>
                                    </a:rPr>
                                  </m:ctrlPr>
                                </m:fPr>
                                <m:num>
                                  <m:r>
                                    <a:rPr lang="en-US" altLang="zh-CN" sz="2400" i="1">
                                      <a:solidFill>
                                        <a:srgbClr val="0070C0"/>
                                      </a:solidFill>
                                      <a:latin typeface="Cambria Math" panose="02040503050406030204" pitchFamily="18" charset="0"/>
                                      <a:ea typeface="微软雅黑" panose="020B0503020204020204" pitchFamily="34" charset="-122"/>
                                    </a:rPr>
                                    <m:t>𝑛</m:t>
                                  </m:r>
                                </m:num>
                                <m:den>
                                  <m:r>
                                    <a:rPr lang="en-US" altLang="zh-CN" sz="2400" i="1">
                                      <a:solidFill>
                                        <a:srgbClr val="0070C0"/>
                                      </a:solidFill>
                                      <a:latin typeface="Cambria Math" panose="02040503050406030204" pitchFamily="18" charset="0"/>
                                      <a:ea typeface="微软雅黑" panose="020B0503020204020204" pitchFamily="34" charset="-122"/>
                                    </a:rPr>
                                    <m:t>2</m:t>
                                  </m:r>
                                </m:den>
                              </m:f>
                            </m:sup>
                          </m:sSup>
                        </m:den>
                      </m:f>
                      <m:sSup>
                        <m:sSupPr>
                          <m:ctrlPr>
                            <a:rPr lang="en-US" altLang="zh-CN" sz="2400" i="1">
                              <a:solidFill>
                                <a:srgbClr val="0070C0"/>
                              </a:solidFill>
                              <a:latin typeface="Cambria Math" panose="02040503050406030204" pitchFamily="18" charset="0"/>
                              <a:ea typeface="微软雅黑" panose="020B0503020204020204" pitchFamily="34" charset="-122"/>
                            </a:rPr>
                          </m:ctrlPr>
                        </m:sSupPr>
                        <m:e>
                          <m:r>
                            <a:rPr lang="en-US" altLang="zh-CN" sz="2400" i="1">
                              <a:solidFill>
                                <a:srgbClr val="0070C0"/>
                              </a:solidFill>
                              <a:latin typeface="Cambria Math" panose="02040503050406030204" pitchFamily="18" charset="0"/>
                              <a:ea typeface="微软雅黑" panose="020B0503020204020204" pitchFamily="34" charset="-122"/>
                            </a:rPr>
                            <m:t>𝑒</m:t>
                          </m:r>
                        </m:e>
                        <m:sup>
                          <m:r>
                            <a:rPr lang="en-US" altLang="zh-CN" sz="2400" i="1">
                              <a:solidFill>
                                <a:srgbClr val="0070C0"/>
                              </a:solidFill>
                              <a:latin typeface="Cambria Math" panose="02040503050406030204" pitchFamily="18" charset="0"/>
                              <a:ea typeface="微软雅黑" panose="020B0503020204020204" pitchFamily="34" charset="-122"/>
                            </a:rPr>
                            <m:t>−</m:t>
                          </m:r>
                          <m:f>
                            <m:fPr>
                              <m:ctrlPr>
                                <a:rPr lang="en-US" altLang="zh-CN" sz="2400" i="1">
                                  <a:solidFill>
                                    <a:srgbClr val="0070C0"/>
                                  </a:solidFill>
                                  <a:latin typeface="Cambria Math" panose="02040503050406030204" pitchFamily="18" charset="0"/>
                                  <a:ea typeface="微软雅黑" panose="020B0503020204020204" pitchFamily="34" charset="-122"/>
                                </a:rPr>
                              </m:ctrlPr>
                            </m:fPr>
                            <m:num>
                              <m:r>
                                <a:rPr lang="en-US" altLang="zh-CN" sz="2400" i="1">
                                  <a:solidFill>
                                    <a:srgbClr val="0070C0"/>
                                  </a:solidFill>
                                  <a:latin typeface="Cambria Math" panose="02040503050406030204" pitchFamily="18" charset="0"/>
                                  <a:ea typeface="微软雅黑" panose="020B0503020204020204" pitchFamily="34" charset="-122"/>
                                </a:rPr>
                                <m:t>1</m:t>
                              </m:r>
                            </m:num>
                            <m:den>
                              <m:r>
                                <a:rPr lang="en-US" altLang="zh-CN" sz="2400" i="1">
                                  <a:solidFill>
                                    <a:srgbClr val="0070C0"/>
                                  </a:solidFill>
                                  <a:latin typeface="Cambria Math" panose="02040503050406030204" pitchFamily="18" charset="0"/>
                                  <a:ea typeface="微软雅黑" panose="020B0503020204020204" pitchFamily="34" charset="-122"/>
                                </a:rPr>
                                <m:t>2</m:t>
                              </m:r>
                            </m:den>
                          </m:f>
                          <m:sSup>
                            <m:sSupPr>
                              <m:ctrlPr>
                                <a:rPr lang="en-US" altLang="zh-CN" sz="2400" i="1">
                                  <a:solidFill>
                                    <a:srgbClr val="0070C0"/>
                                  </a:solidFill>
                                  <a:latin typeface="Cambria Math" panose="02040503050406030204" pitchFamily="18" charset="0"/>
                                  <a:ea typeface="微软雅黑" panose="020B0503020204020204" pitchFamily="34" charset="-122"/>
                                </a:rPr>
                              </m:ctrlPr>
                            </m:sSupPr>
                            <m:e>
                              <m:d>
                                <m:dPr>
                                  <m:ctrlPr>
                                    <a:rPr lang="en-US" altLang="zh-CN" sz="2400" i="1">
                                      <a:solidFill>
                                        <a:srgbClr val="0070C0"/>
                                      </a:solidFill>
                                      <a:latin typeface="Cambria Math" panose="02040503050406030204" pitchFamily="18" charset="0"/>
                                      <a:ea typeface="微软雅黑" panose="020B0503020204020204" pitchFamily="34" charset="-122"/>
                                    </a:rPr>
                                  </m:ctrlPr>
                                </m:dPr>
                                <m:e>
                                  <m:r>
                                    <a:rPr lang="en-US" altLang="zh-CN" sz="2400" b="1" i="1">
                                      <a:solidFill>
                                        <a:srgbClr val="0070C0"/>
                                      </a:solidFill>
                                      <a:latin typeface="Cambria Math" panose="02040503050406030204" pitchFamily="18" charset="0"/>
                                      <a:ea typeface="微软雅黑" panose="020B0503020204020204" pitchFamily="34" charset="-122"/>
                                    </a:rPr>
                                    <m:t>𝒚</m:t>
                                  </m:r>
                                  <m:r>
                                    <a:rPr lang="en-US" altLang="zh-CN" sz="2400" b="1" i="1">
                                      <a:solidFill>
                                        <a:srgbClr val="0070C0"/>
                                      </a:solidFill>
                                      <a:latin typeface="Cambria Math" panose="02040503050406030204" pitchFamily="18" charset="0"/>
                                      <a:ea typeface="微软雅黑" panose="020B0503020204020204" pitchFamily="34" charset="-122"/>
                                    </a:rPr>
                                    <m:t>−</m:t>
                                  </m:r>
                                  <m:r>
                                    <a:rPr lang="en-US" altLang="zh-CN" sz="2400" b="1" i="1">
                                      <a:solidFill>
                                        <a:srgbClr val="0070C0"/>
                                      </a:solidFill>
                                      <a:latin typeface="Cambria Math" panose="02040503050406030204" pitchFamily="18" charset="0"/>
                                      <a:ea typeface="微软雅黑" panose="020B0503020204020204" pitchFamily="34" charset="-122"/>
                                    </a:rPr>
                                    <m:t>𝝁</m:t>
                                  </m:r>
                                </m:e>
                              </m:d>
                            </m:e>
                            <m:sup>
                              <m:r>
                                <a:rPr lang="en-US" altLang="zh-CN" sz="2400" i="1">
                                  <a:solidFill>
                                    <a:srgbClr val="0070C0"/>
                                  </a:solidFill>
                                  <a:latin typeface="Cambria Math" panose="02040503050406030204" pitchFamily="18" charset="0"/>
                                  <a:ea typeface="微软雅黑" panose="020B0503020204020204" pitchFamily="34" charset="-122"/>
                                </a:rPr>
                                <m:t>𝑇</m:t>
                              </m:r>
                            </m:sup>
                          </m:sSup>
                          <m:sSup>
                            <m:sSupPr>
                              <m:ctrlPr>
                                <a:rPr lang="en-US" altLang="zh-CN" sz="2400" i="1">
                                  <a:solidFill>
                                    <a:srgbClr val="0070C0"/>
                                  </a:solidFill>
                                  <a:latin typeface="Cambria Math" panose="02040503050406030204" pitchFamily="18" charset="0"/>
                                  <a:ea typeface="微软雅黑" panose="020B0503020204020204" pitchFamily="34" charset="-122"/>
                                </a:rPr>
                              </m:ctrlPr>
                            </m:sSupPr>
                            <m:e>
                              <m:r>
                                <a:rPr lang="en-US" altLang="zh-CN" sz="2400" b="1">
                                  <a:solidFill>
                                    <a:srgbClr val="0070C0"/>
                                  </a:solidFill>
                                  <a:latin typeface="Cambria Math" panose="02040503050406030204" pitchFamily="18" charset="0"/>
                                  <a:ea typeface="微软雅黑" panose="020B0503020204020204" pitchFamily="34" charset="-122"/>
                                </a:rPr>
                                <m:t>𝚺</m:t>
                              </m:r>
                            </m:e>
                            <m:sup>
                              <m:r>
                                <a:rPr lang="en-US" altLang="zh-CN" sz="2400" i="1">
                                  <a:solidFill>
                                    <a:srgbClr val="0070C0"/>
                                  </a:solidFill>
                                  <a:latin typeface="Cambria Math" panose="02040503050406030204" pitchFamily="18" charset="0"/>
                                  <a:ea typeface="微软雅黑" panose="020B0503020204020204" pitchFamily="34" charset="-122"/>
                                </a:rPr>
                                <m:t>−1</m:t>
                              </m:r>
                            </m:sup>
                          </m:sSup>
                          <m:d>
                            <m:dPr>
                              <m:ctrlPr>
                                <a:rPr lang="en-US" altLang="zh-CN" sz="2400" i="1">
                                  <a:solidFill>
                                    <a:srgbClr val="0070C0"/>
                                  </a:solidFill>
                                  <a:latin typeface="Cambria Math" panose="02040503050406030204" pitchFamily="18" charset="0"/>
                                  <a:ea typeface="微软雅黑" panose="020B0503020204020204" pitchFamily="34" charset="-122"/>
                                </a:rPr>
                              </m:ctrlPr>
                            </m:dPr>
                            <m:e>
                              <m:r>
                                <a:rPr lang="en-US" altLang="zh-CN" sz="2400" b="1" i="1">
                                  <a:solidFill>
                                    <a:srgbClr val="0070C0"/>
                                  </a:solidFill>
                                  <a:latin typeface="Cambria Math" panose="02040503050406030204" pitchFamily="18" charset="0"/>
                                  <a:ea typeface="微软雅黑" panose="020B0503020204020204" pitchFamily="34" charset="-122"/>
                                </a:rPr>
                                <m:t>𝒚</m:t>
                              </m:r>
                              <m:r>
                                <a:rPr lang="en-US" altLang="zh-CN" sz="2400" b="1" i="1">
                                  <a:solidFill>
                                    <a:srgbClr val="0070C0"/>
                                  </a:solidFill>
                                  <a:latin typeface="Cambria Math" panose="02040503050406030204" pitchFamily="18" charset="0"/>
                                  <a:ea typeface="微软雅黑" panose="020B0503020204020204" pitchFamily="34" charset="-122"/>
                                </a:rPr>
                                <m:t>−</m:t>
                              </m:r>
                              <m:r>
                                <a:rPr lang="en-US" altLang="zh-CN" sz="2400" b="1" i="1">
                                  <a:solidFill>
                                    <a:srgbClr val="0070C0"/>
                                  </a:solidFill>
                                  <a:latin typeface="Cambria Math" panose="02040503050406030204" pitchFamily="18" charset="0"/>
                                  <a:ea typeface="微软雅黑" panose="020B0503020204020204" pitchFamily="34" charset="-122"/>
                                </a:rPr>
                                <m:t>𝝁</m:t>
                              </m:r>
                            </m:e>
                          </m:d>
                        </m:sup>
                      </m:sSup>
                    </m:oMath>
                  </m:oMathPara>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2622969" y="4336786"/>
                <a:ext cx="6232319" cy="985976"/>
              </a:xfrm>
              <a:prstGeom prst="rect">
                <a:avLst/>
              </a:prstGeom>
              <a:blipFill rotWithShape="1">
                <a:blip r:embed="rId3"/>
                <a:stretch>
                  <a:fillRect b="-1266"/>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p:tgtEl>
                                          <p:spTgt spid="11"/>
                                        </p:tgtEl>
                                        <p:attrNameLst>
                                          <p:attrName>ppt_y</p:attrName>
                                        </p:attrNameLst>
                                      </p:cBhvr>
                                      <p:tavLst>
                                        <p:tav tm="0">
                                          <p:val>
                                            <p:strVal val="#ppt_y+#ppt_h*1.125000"/>
                                          </p:val>
                                        </p:tav>
                                        <p:tav tm="100000">
                                          <p:val>
                                            <p:strVal val="#ppt_y"/>
                                          </p:val>
                                        </p:tav>
                                      </p:tavLst>
                                    </p:anim>
                                    <p:animEffect transition="in" filter="wipe(up)">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p:tgtEl>
                                          <p:spTgt spid="7"/>
                                        </p:tgtEl>
                                        <p:attrNameLst>
                                          <p:attrName>ppt_y</p:attrName>
                                        </p:attrNameLst>
                                      </p:cBhvr>
                                      <p:tavLst>
                                        <p:tav tm="0">
                                          <p:val>
                                            <p:strVal val="#ppt_y+#ppt_h*1.125000"/>
                                          </p:val>
                                        </p:tav>
                                        <p:tav tm="100000">
                                          <p:val>
                                            <p:strVal val="#ppt_y"/>
                                          </p:val>
                                        </p:tav>
                                      </p:tavLst>
                                    </p:anim>
                                    <p:animEffect transition="in" filter="wipe(up)">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7"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74467" y="74405"/>
            <a:ext cx="8595065" cy="646331"/>
          </a:xfrm>
          <a:prstGeom prst="rect">
            <a:avLst/>
          </a:prstGeom>
        </p:spPr>
        <p:txBody>
          <a:bodyPr wrap="square">
            <a:spAutoFit/>
          </a:bodyPr>
          <a:lstStyle/>
          <a:p>
            <a:pPr algn="ctr"/>
            <a:r>
              <a:rPr lang="zh-CN" altLang="en-US" sz="3600" b="1" dirty="0">
                <a:latin typeface="微软雅黑" panose="020B0503020204020204" pitchFamily="34" charset="-122"/>
                <a:ea typeface="微软雅黑" panose="020B0503020204020204" pitchFamily="34" charset="-122"/>
              </a:rPr>
              <a:t>渐近方差的估计</a:t>
            </a:r>
            <a:endParaRPr lang="en-US" altLang="zh-CN" sz="3600" b="1" dirty="0">
              <a:latin typeface="微软雅黑" panose="020B0503020204020204" pitchFamily="34" charset="-122"/>
              <a:ea typeface="微软雅黑" panose="020B0503020204020204" pitchFamily="34" charset="-122"/>
            </a:endParaRPr>
          </a:p>
        </p:txBody>
      </p:sp>
      <p:sp>
        <p:nvSpPr>
          <p:cNvPr id="18" name="Rectangle 1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0" name="对象 9"/>
          <p:cNvGraphicFramePr>
            <a:graphicFrameLocks noChangeAspect="1"/>
          </p:cNvGraphicFramePr>
          <p:nvPr/>
        </p:nvGraphicFramePr>
        <p:xfrm>
          <a:off x="274466" y="876875"/>
          <a:ext cx="2236788" cy="371475"/>
        </p:xfrm>
        <a:graphic>
          <a:graphicData uri="http://schemas.openxmlformats.org/presentationml/2006/ole">
            <mc:AlternateContent xmlns:mc="http://schemas.openxmlformats.org/markup-compatibility/2006">
              <mc:Choice xmlns:v="urn:schemas-microsoft-com:vml" Requires="v">
                <p:oleObj spid="_x0000_s1057890" name="公式" r:id="rId3" imgW="35052000" imgH="5791200" progId="Equation.3">
                  <p:embed/>
                </p:oleObj>
              </mc:Choice>
              <mc:Fallback>
                <p:oleObj name="公式" r:id="rId3" imgW="35052000" imgH="5791200" progId="Equation.3">
                  <p:embed/>
                  <p:pic>
                    <p:nvPicPr>
                      <p:cNvPr id="0" name="对象 9"/>
                      <p:cNvPicPr>
                        <a:picLocks noChangeAspect="1" noChangeArrowheads="1"/>
                      </p:cNvPicPr>
                      <p:nvPr/>
                    </p:nvPicPr>
                    <p:blipFill>
                      <a:blip r:embed="rId4"/>
                      <a:srcRect/>
                      <a:stretch>
                        <a:fillRect/>
                      </a:stretch>
                    </p:blipFill>
                    <p:spPr bwMode="auto">
                      <a:xfrm>
                        <a:off x="274466" y="876875"/>
                        <a:ext cx="2236788" cy="371475"/>
                      </a:xfrm>
                      <a:prstGeom prst="rect">
                        <a:avLst/>
                      </a:prstGeom>
                      <a:noFill/>
                    </p:spPr>
                  </p:pic>
                </p:oleObj>
              </mc:Fallback>
            </mc:AlternateContent>
          </a:graphicData>
        </a:graphic>
      </p:graphicFrame>
      <p:graphicFrame>
        <p:nvGraphicFramePr>
          <p:cNvPr id="12" name="对象 11"/>
          <p:cNvGraphicFramePr>
            <a:graphicFrameLocks noChangeAspect="1"/>
          </p:cNvGraphicFramePr>
          <p:nvPr/>
        </p:nvGraphicFramePr>
        <p:xfrm>
          <a:off x="288346" y="1404489"/>
          <a:ext cx="3538409" cy="763919"/>
        </p:xfrm>
        <a:graphic>
          <a:graphicData uri="http://schemas.openxmlformats.org/presentationml/2006/ole">
            <mc:AlternateContent xmlns:mc="http://schemas.openxmlformats.org/markup-compatibility/2006">
              <mc:Choice xmlns:v="urn:schemas-microsoft-com:vml" Requires="v">
                <p:oleObj spid="_x0000_s1057891" name="公式" r:id="rId5" imgW="55168800" imgH="12192000" progId="Equation.3">
                  <p:embed/>
                </p:oleObj>
              </mc:Choice>
              <mc:Fallback>
                <p:oleObj name="公式" r:id="rId5" imgW="55168800" imgH="12192000" progId="Equation.3">
                  <p:embed/>
                  <p:pic>
                    <p:nvPicPr>
                      <p:cNvPr id="0" name="对象 11"/>
                      <p:cNvPicPr>
                        <a:picLocks noChangeAspect="1" noChangeArrowheads="1"/>
                      </p:cNvPicPr>
                      <p:nvPr/>
                    </p:nvPicPr>
                    <p:blipFill>
                      <a:blip r:embed="rId6"/>
                      <a:srcRect/>
                      <a:stretch>
                        <a:fillRect/>
                      </a:stretch>
                    </p:blipFill>
                    <p:spPr bwMode="auto">
                      <a:xfrm>
                        <a:off x="288346" y="1404489"/>
                        <a:ext cx="3538409" cy="763919"/>
                      </a:xfrm>
                      <a:prstGeom prst="rect">
                        <a:avLst/>
                      </a:prstGeom>
                      <a:solidFill>
                        <a:schemeClr val="bg1"/>
                      </a:solidFill>
                    </p:spPr>
                  </p:pic>
                </p:oleObj>
              </mc:Fallback>
            </mc:AlternateContent>
          </a:graphicData>
        </a:graphic>
      </p:graphicFrame>
      <p:graphicFrame>
        <p:nvGraphicFramePr>
          <p:cNvPr id="14" name="对象 13"/>
          <p:cNvGraphicFramePr>
            <a:graphicFrameLocks noChangeAspect="1"/>
          </p:cNvGraphicFramePr>
          <p:nvPr/>
        </p:nvGraphicFramePr>
        <p:xfrm>
          <a:off x="274466" y="4498542"/>
          <a:ext cx="2608263" cy="1304925"/>
        </p:xfrm>
        <a:graphic>
          <a:graphicData uri="http://schemas.openxmlformats.org/presentationml/2006/ole">
            <mc:AlternateContent xmlns:mc="http://schemas.openxmlformats.org/markup-compatibility/2006">
              <mc:Choice xmlns:v="urn:schemas-microsoft-com:vml" Requires="v">
                <p:oleObj spid="_x0000_s1057892" name="公式" r:id="rId7" imgW="36880800" imgH="18288000" progId="Equation.3">
                  <p:embed/>
                </p:oleObj>
              </mc:Choice>
              <mc:Fallback>
                <p:oleObj name="公式" r:id="rId7" imgW="36880800" imgH="18288000" progId="Equation.3">
                  <p:embed/>
                  <p:pic>
                    <p:nvPicPr>
                      <p:cNvPr id="0" name="对象 13"/>
                      <p:cNvPicPr>
                        <a:picLocks noChangeAspect="1" noChangeArrowheads="1"/>
                      </p:cNvPicPr>
                      <p:nvPr/>
                    </p:nvPicPr>
                    <p:blipFill>
                      <a:blip r:embed="rId8"/>
                      <a:srcRect/>
                      <a:stretch>
                        <a:fillRect/>
                      </a:stretch>
                    </p:blipFill>
                    <p:spPr bwMode="auto">
                      <a:xfrm>
                        <a:off x="274466" y="4498542"/>
                        <a:ext cx="2608263" cy="1304925"/>
                      </a:xfrm>
                      <a:prstGeom prst="rect">
                        <a:avLst/>
                      </a:prstGeom>
                      <a:noFill/>
                    </p:spPr>
                  </p:pic>
                </p:oleObj>
              </mc:Fallback>
            </mc:AlternateContent>
          </a:graphicData>
        </a:graphic>
      </p:graphicFrame>
      <p:sp>
        <p:nvSpPr>
          <p:cNvPr id="4" name="矩形 3"/>
          <p:cNvSpPr/>
          <p:nvPr/>
        </p:nvSpPr>
        <p:spPr>
          <a:xfrm>
            <a:off x="365681" y="4016597"/>
            <a:ext cx="1677989" cy="369332"/>
          </a:xfrm>
          <a:prstGeom prst="rect">
            <a:avLst/>
          </a:prstGeom>
        </p:spPr>
        <p:txBody>
          <a:bodyPr wrap="square">
            <a:spAutoFit/>
          </a:bodyPr>
          <a:lstStyle/>
          <a:p>
            <a:r>
              <a:rPr lang="en-US" altLang="zh-CN" b="1" dirty="0">
                <a:latin typeface="微软雅黑" panose="020B0503020204020204" pitchFamily="34" charset="-122"/>
                <a:ea typeface="微软雅黑" panose="020B0503020204020204" pitchFamily="34" charset="-122"/>
              </a:rPr>
              <a:t>Robust</a:t>
            </a:r>
            <a:r>
              <a:rPr lang="zh-CN" altLang="en-US" b="1" dirty="0">
                <a:latin typeface="微软雅黑" panose="020B0503020204020204" pitchFamily="34" charset="-122"/>
                <a:ea typeface="微软雅黑" panose="020B0503020204020204" pitchFamily="34" charset="-122"/>
              </a:rPr>
              <a:t>方差</a:t>
            </a:r>
            <a:endParaRPr lang="zh-CN" altLang="en-US" dirty="0"/>
          </a:p>
        </p:txBody>
      </p:sp>
      <p:graphicFrame>
        <p:nvGraphicFramePr>
          <p:cNvPr id="13" name="对象 12"/>
          <p:cNvGraphicFramePr>
            <a:graphicFrameLocks noChangeAspect="1"/>
          </p:cNvGraphicFramePr>
          <p:nvPr/>
        </p:nvGraphicFramePr>
        <p:xfrm>
          <a:off x="116833" y="6028693"/>
          <a:ext cx="3881437" cy="673100"/>
        </p:xfrm>
        <a:graphic>
          <a:graphicData uri="http://schemas.openxmlformats.org/presentationml/2006/ole">
            <mc:AlternateContent xmlns:mc="http://schemas.openxmlformats.org/markup-compatibility/2006">
              <mc:Choice xmlns:v="urn:schemas-microsoft-com:vml" Requires="v">
                <p:oleObj spid="_x0000_s1057893" name="公式" r:id="rId9" imgW="54864000" imgH="9448800" progId="Equation.3">
                  <p:embed/>
                </p:oleObj>
              </mc:Choice>
              <mc:Fallback>
                <p:oleObj name="公式" r:id="rId9" imgW="54864000" imgH="9448800" progId="Equation.3">
                  <p:embed/>
                  <p:pic>
                    <p:nvPicPr>
                      <p:cNvPr id="0" name="对象 12"/>
                      <p:cNvPicPr>
                        <a:picLocks noChangeAspect="1" noChangeArrowheads="1"/>
                      </p:cNvPicPr>
                      <p:nvPr/>
                    </p:nvPicPr>
                    <p:blipFill>
                      <a:blip r:embed="rId10"/>
                      <a:srcRect/>
                      <a:stretch>
                        <a:fillRect/>
                      </a:stretch>
                    </p:blipFill>
                    <p:spPr bwMode="auto">
                      <a:xfrm>
                        <a:off x="116833" y="6028693"/>
                        <a:ext cx="3881437" cy="673100"/>
                      </a:xfrm>
                      <a:prstGeom prst="rect">
                        <a:avLst/>
                      </a:prstGeom>
                      <a:solidFill>
                        <a:srgbClr val="FFC000"/>
                      </a:solidFill>
                    </p:spPr>
                  </p:pic>
                </p:oleObj>
              </mc:Fallback>
            </mc:AlternateContent>
          </a:graphicData>
        </a:graphic>
      </p:graphicFrame>
      <p:sp>
        <p:nvSpPr>
          <p:cNvPr id="15" name="矩形 14"/>
          <p:cNvSpPr/>
          <p:nvPr/>
        </p:nvSpPr>
        <p:spPr>
          <a:xfrm>
            <a:off x="3877563" y="902820"/>
            <a:ext cx="5266437" cy="4708981"/>
          </a:xfrm>
          <a:prstGeom prst="rect">
            <a:avLst/>
          </a:prstGeom>
          <a:solidFill>
            <a:schemeClr val="accent6">
              <a:lumMod val="60000"/>
              <a:lumOff val="40000"/>
            </a:schemeClr>
          </a:solid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继续上一个程序</a:t>
            </a:r>
            <a:endParaRPr lang="en-US" altLang="zh-CN" sz="2000" b="1" dirty="0">
              <a:latin typeface="Times New Roman" panose="02020603050405020304" pitchFamily="18" charset="0"/>
              <a:cs typeface="Times New Roman" panose="02020603050405020304" pitchFamily="18" charset="0"/>
            </a:endParaRPr>
          </a:p>
          <a:p>
            <a:r>
              <a:rPr lang="en-US" altLang="zh-CN" sz="2000" b="1" dirty="0" err="1">
                <a:latin typeface="Times New Roman" panose="02020603050405020304" pitchFamily="18" charset="0"/>
                <a:cs typeface="Times New Roman" panose="02020603050405020304" pitchFamily="18" charset="0"/>
              </a:rPr>
              <a:t>reg</a:t>
            </a:r>
            <a:r>
              <a:rPr lang="en-US" altLang="zh-CN" sz="2000" b="1" dirty="0">
                <a:latin typeface="Times New Roman" panose="02020603050405020304" pitchFamily="18" charset="0"/>
                <a:cs typeface="Times New Roman" panose="02020603050405020304" pitchFamily="18" charset="0"/>
              </a:rPr>
              <a:t> y x1 x2,nocon </a:t>
            </a:r>
            <a:r>
              <a:rPr lang="en-US" altLang="zh-CN" sz="2000" b="1" dirty="0">
                <a:solidFill>
                  <a:srgbClr val="FF0000"/>
                </a:solidFill>
                <a:latin typeface="Times New Roman" panose="02020603050405020304" pitchFamily="18" charset="0"/>
                <a:cs typeface="Times New Roman" panose="02020603050405020304" pitchFamily="18" charset="0"/>
              </a:rPr>
              <a:t>robust    </a:t>
            </a:r>
            <a:r>
              <a:rPr lang="en-US" altLang="zh-CN" sz="2000" b="1" dirty="0">
                <a:latin typeface="Times New Roman" panose="02020603050405020304" pitchFamily="18" charset="0"/>
                <a:cs typeface="Times New Roman" panose="02020603050405020304" pitchFamily="18" charset="0"/>
              </a:rPr>
              <a:t>//robust</a:t>
            </a:r>
            <a:r>
              <a:rPr lang="zh-CN" altLang="en-US" sz="2000" b="1" dirty="0">
                <a:latin typeface="Times New Roman" panose="02020603050405020304" pitchFamily="18" charset="0"/>
                <a:cs typeface="Times New Roman" panose="02020603050405020304" pitchFamily="18" charset="0"/>
              </a:rPr>
              <a:t>回归</a:t>
            </a:r>
            <a:endParaRPr lang="en-US" altLang="zh-CN" sz="2000" b="1" dirty="0">
              <a:latin typeface="Times New Roman" panose="02020603050405020304" pitchFamily="18" charset="0"/>
              <a:cs typeface="Times New Roman" panose="02020603050405020304" pitchFamily="18" charset="0"/>
            </a:endParaRPr>
          </a:p>
          <a:p>
            <a:r>
              <a:rPr lang="nl-NL" altLang="zh-CN" sz="2000" b="1" dirty="0">
                <a:latin typeface="Times New Roman" panose="02020603050405020304" pitchFamily="18" charset="0"/>
                <a:cs typeface="Times New Roman" panose="02020603050405020304" pitchFamily="18" charset="0"/>
              </a:rPr>
              <a:t>predict uh,res    //</a:t>
            </a:r>
            <a:r>
              <a:rPr lang="zh-CN" altLang="en-US" sz="2000" b="1" dirty="0">
                <a:latin typeface="Times New Roman" panose="02020603050405020304" pitchFamily="18" charset="0"/>
                <a:cs typeface="Times New Roman" panose="02020603050405020304" pitchFamily="18" charset="0"/>
              </a:rPr>
              <a:t>残差</a:t>
            </a:r>
            <a:endParaRPr lang="nl-NL" altLang="zh-CN" sz="2000" b="1" dirty="0">
              <a:latin typeface="Times New Roman" panose="02020603050405020304" pitchFamily="18" charset="0"/>
              <a:cs typeface="Times New Roman" panose="02020603050405020304" pitchFamily="18" charset="0"/>
            </a:endParaRPr>
          </a:p>
          <a:p>
            <a:r>
              <a:rPr lang="nl-NL" altLang="zh-CN" sz="2000" b="1" dirty="0">
                <a:latin typeface="Times New Roman" panose="02020603050405020304" pitchFamily="18" charset="0"/>
                <a:cs typeface="Times New Roman" panose="02020603050405020304" pitchFamily="18" charset="0"/>
              </a:rPr>
              <a:t>g  v1=x1*uh      </a:t>
            </a:r>
            <a:r>
              <a:rPr lang="en-US" altLang="zh-CN" sz="2000" b="1" dirty="0">
                <a:latin typeface="Times New Roman" panose="02020603050405020304" pitchFamily="18" charset="0"/>
                <a:cs typeface="Times New Roman" panose="02020603050405020304" pitchFamily="18" charset="0"/>
              </a:rPr>
              <a:t>//v1=x1u</a:t>
            </a:r>
            <a:r>
              <a:rPr lang="zh-CN" altLang="en-US" sz="2000" b="1" dirty="0">
                <a:latin typeface="Times New Roman" panose="02020603050405020304" pitchFamily="18" charset="0"/>
                <a:cs typeface="Times New Roman" panose="02020603050405020304" pitchFamily="18" charset="0"/>
              </a:rPr>
              <a:t>的估计</a:t>
            </a:r>
            <a:endParaRPr lang="nl-NL" altLang="zh-CN" sz="2000" b="1" dirty="0">
              <a:latin typeface="Times New Roman" panose="02020603050405020304" pitchFamily="18" charset="0"/>
              <a:cs typeface="Times New Roman" panose="02020603050405020304" pitchFamily="18" charset="0"/>
            </a:endParaRPr>
          </a:p>
          <a:p>
            <a:r>
              <a:rPr lang="nl-NL" altLang="zh-CN" sz="2000" b="1" dirty="0">
                <a:latin typeface="Times New Roman" panose="02020603050405020304" pitchFamily="18" charset="0"/>
                <a:cs typeface="Times New Roman" panose="02020603050405020304" pitchFamily="18" charset="0"/>
              </a:rPr>
              <a:t>g  v2=x2*uh       </a:t>
            </a:r>
          </a:p>
          <a:p>
            <a:r>
              <a:rPr lang="nl-NL" altLang="zh-CN" sz="2000" b="1" dirty="0">
                <a:latin typeface="Times New Roman" panose="02020603050405020304" pitchFamily="18" charset="0"/>
                <a:cs typeface="Times New Roman" panose="02020603050405020304" pitchFamily="18" charset="0"/>
              </a:rPr>
              <a:t>g v11=v1*v1      </a:t>
            </a:r>
          </a:p>
          <a:p>
            <a:r>
              <a:rPr lang="nl-NL" altLang="zh-CN" sz="2000" b="1" dirty="0">
                <a:latin typeface="Times New Roman" panose="02020603050405020304" pitchFamily="18" charset="0"/>
                <a:cs typeface="Times New Roman" panose="02020603050405020304" pitchFamily="18" charset="0"/>
              </a:rPr>
              <a:t>g v12=v1*v2    </a:t>
            </a:r>
          </a:p>
          <a:p>
            <a:r>
              <a:rPr lang="nl-NL" altLang="zh-CN" sz="2000" b="1" dirty="0">
                <a:latin typeface="Times New Roman" panose="02020603050405020304" pitchFamily="18" charset="0"/>
                <a:cs typeface="Times New Roman" panose="02020603050405020304" pitchFamily="18" charset="0"/>
              </a:rPr>
              <a:t>g v21=v1*v2</a:t>
            </a:r>
          </a:p>
          <a:p>
            <a:r>
              <a:rPr lang="nl-NL" altLang="zh-CN" sz="2000" b="1" dirty="0">
                <a:latin typeface="Times New Roman" panose="02020603050405020304" pitchFamily="18" charset="0"/>
                <a:cs typeface="Times New Roman" panose="02020603050405020304" pitchFamily="18" charset="0"/>
              </a:rPr>
              <a:t>g v22=v2*v2</a:t>
            </a:r>
          </a:p>
          <a:p>
            <a:r>
              <a:rPr lang="nl-NL" altLang="zh-CN" sz="2000" b="1" dirty="0">
                <a:latin typeface="Times New Roman" panose="02020603050405020304" pitchFamily="18" charset="0"/>
                <a:cs typeface="Times New Roman" panose="02020603050405020304" pitchFamily="18" charset="0"/>
              </a:rPr>
              <a:t>tabstat v11 v12 v21 v22,save   //</a:t>
            </a:r>
            <a:r>
              <a:rPr lang="zh-CN" altLang="en-US" sz="2000" b="1" dirty="0">
                <a:latin typeface="Times New Roman" panose="02020603050405020304" pitchFamily="18" charset="0"/>
                <a:cs typeface="Times New Roman" panose="02020603050405020304" pitchFamily="18" charset="0"/>
              </a:rPr>
              <a:t>计算均值</a:t>
            </a:r>
            <a:endParaRPr lang="nl-NL" altLang="zh-CN" sz="2000" b="1" dirty="0">
              <a:latin typeface="Times New Roman" panose="02020603050405020304" pitchFamily="18" charset="0"/>
              <a:cs typeface="Times New Roman" panose="02020603050405020304" pitchFamily="18" charset="0"/>
            </a:endParaRPr>
          </a:p>
          <a:p>
            <a:r>
              <a:rPr lang="nl-NL" altLang="zh-CN" sz="2000" b="1" dirty="0">
                <a:latin typeface="Times New Roman" panose="02020603050405020304" pitchFamily="18" charset="0"/>
                <a:cs typeface="Times New Roman" panose="02020603050405020304" pitchFamily="18" charset="0"/>
              </a:rPr>
              <a:t>mat v=r(StatTotal) </a:t>
            </a:r>
          </a:p>
          <a:p>
            <a:r>
              <a:rPr lang="nl-NL" altLang="zh-CN" sz="2000" b="1" dirty="0">
                <a:latin typeface="Times New Roman" panose="02020603050405020304" pitchFamily="18" charset="0"/>
                <a:cs typeface="Times New Roman" panose="02020603050405020304" pitchFamily="18" charset="0"/>
              </a:rPr>
              <a:t>mat mv</a:t>
            </a:r>
            <a:r>
              <a:rPr lang="en-US" altLang="zh-CN" sz="2000" b="1" dirty="0">
                <a:latin typeface="Times New Roman" panose="02020603050405020304" pitchFamily="18" charset="0"/>
                <a:cs typeface="Times New Roman" panose="02020603050405020304" pitchFamily="18" charset="0"/>
              </a:rPr>
              <a:t>v</a:t>
            </a:r>
            <a:r>
              <a:rPr lang="nl-NL" altLang="zh-CN" sz="2000" b="1" dirty="0">
                <a:latin typeface="Times New Roman" panose="02020603050405020304" pitchFamily="18" charset="0"/>
                <a:cs typeface="Times New Roman" panose="02020603050405020304" pitchFamily="18" charset="0"/>
              </a:rPr>
              <a:t>=(v[1,1],v[1,2]\ v[1,3],v[1,4]) </a:t>
            </a:r>
          </a:p>
          <a:p>
            <a:r>
              <a:rPr lang="nl-NL" altLang="zh-CN" sz="2000" b="1" dirty="0">
                <a:latin typeface="Times New Roman" panose="02020603050405020304" pitchFamily="18" charset="0"/>
                <a:cs typeface="Times New Roman" panose="02020603050405020304" pitchFamily="18" charset="0"/>
              </a:rPr>
              <a:t>mat Vr=invsym(mxx)*mvv*invsym(mxx)/(10-2)</a:t>
            </a:r>
          </a:p>
          <a:p>
            <a:r>
              <a:rPr lang="nl-NL" altLang="zh-CN" sz="2000" b="1" dirty="0">
                <a:latin typeface="Times New Roman" panose="02020603050405020304" pitchFamily="18" charset="0"/>
                <a:cs typeface="Times New Roman" panose="02020603050405020304" pitchFamily="18" charset="0"/>
              </a:rPr>
              <a:t>matlist Vr </a:t>
            </a:r>
          </a:p>
          <a:p>
            <a:r>
              <a:rPr lang="nl-NL" altLang="zh-CN" sz="2000" b="1" dirty="0">
                <a:latin typeface="Times New Roman" panose="02020603050405020304" pitchFamily="18" charset="0"/>
                <a:cs typeface="Times New Roman" panose="02020603050405020304" pitchFamily="18" charset="0"/>
              </a:rPr>
              <a:t>matlist e(V)   //</a:t>
            </a:r>
            <a:r>
              <a:rPr lang="zh-CN" altLang="en-US" sz="2000" b="1" dirty="0">
                <a:latin typeface="Times New Roman" panose="02020603050405020304" pitchFamily="18" charset="0"/>
                <a:cs typeface="Times New Roman" panose="02020603050405020304" pitchFamily="18" charset="0"/>
              </a:rPr>
              <a:t>回归命令所得</a:t>
            </a:r>
            <a:r>
              <a:rPr lang="en-US" altLang="zh-CN" sz="2000" b="1" dirty="0">
                <a:latin typeface="Times New Roman" panose="02020603050405020304" pitchFamily="18" charset="0"/>
                <a:cs typeface="Times New Roman" panose="02020603050405020304" pitchFamily="18" charset="0"/>
              </a:rPr>
              <a:t>robust</a:t>
            </a:r>
            <a:r>
              <a:rPr lang="zh-CN" altLang="en-US" sz="2000" b="1" dirty="0">
                <a:latin typeface="Times New Roman" panose="02020603050405020304" pitchFamily="18" charset="0"/>
                <a:cs typeface="Times New Roman" panose="02020603050405020304" pitchFamily="18" charset="0"/>
              </a:rPr>
              <a:t>方差</a:t>
            </a:r>
            <a:endParaRPr lang="nl-NL" altLang="zh-CN" sz="2000" b="1" dirty="0">
              <a:latin typeface="Times New Roman" panose="02020603050405020304" pitchFamily="18" charset="0"/>
              <a:cs typeface="Times New Roman" panose="02020603050405020304" pitchFamily="18" charset="0"/>
            </a:endParaRPr>
          </a:p>
        </p:txBody>
      </p:sp>
      <p:graphicFrame>
        <p:nvGraphicFramePr>
          <p:cNvPr id="16" name="对象 15"/>
          <p:cNvGraphicFramePr>
            <a:graphicFrameLocks noChangeAspect="1"/>
          </p:cNvGraphicFramePr>
          <p:nvPr/>
        </p:nvGraphicFramePr>
        <p:xfrm>
          <a:off x="655638" y="2317750"/>
          <a:ext cx="1422400" cy="1647825"/>
        </p:xfrm>
        <a:graphic>
          <a:graphicData uri="http://schemas.openxmlformats.org/presentationml/2006/ole">
            <mc:AlternateContent xmlns:mc="http://schemas.openxmlformats.org/markup-compatibility/2006">
              <mc:Choice xmlns:v="urn:schemas-microsoft-com:vml" Requires="v">
                <p:oleObj spid="_x0000_s1057894" name="公式" r:id="rId11" imgW="25298400" imgH="29260800" progId="Equation.3">
                  <p:embed/>
                </p:oleObj>
              </mc:Choice>
              <mc:Fallback>
                <p:oleObj name="公式" r:id="rId11" imgW="25298400" imgH="29260800" progId="Equation.3">
                  <p:embed/>
                  <p:pic>
                    <p:nvPicPr>
                      <p:cNvPr id="0" name="对象 15"/>
                      <p:cNvPicPr/>
                      <p:nvPr/>
                    </p:nvPicPr>
                    <p:blipFill>
                      <a:blip r:embed="rId12"/>
                      <a:stretch>
                        <a:fillRect/>
                      </a:stretch>
                    </p:blipFill>
                    <p:spPr>
                      <a:xfrm>
                        <a:off x="655638" y="2317750"/>
                        <a:ext cx="1422400" cy="1647825"/>
                      </a:xfrm>
                      <a:prstGeom prst="rect">
                        <a:avLst/>
                      </a:prstGeom>
                    </p:spPr>
                  </p:pic>
                </p:oleObj>
              </mc:Fallback>
            </mc:AlternateContent>
          </a:graphicData>
        </a:graphic>
      </p:graphicFrame>
      <p:pic>
        <p:nvPicPr>
          <p:cNvPr id="8" name="图片 7"/>
          <p:cNvPicPr>
            <a:picLocks noChangeAspect="1"/>
          </p:cNvPicPr>
          <p:nvPr/>
        </p:nvPicPr>
        <p:blipFill>
          <a:blip r:embed="rId13"/>
          <a:stretch>
            <a:fillRect/>
          </a:stretch>
        </p:blipFill>
        <p:spPr>
          <a:xfrm>
            <a:off x="6792734" y="5759284"/>
            <a:ext cx="2419350" cy="1076325"/>
          </a:xfrm>
          <a:prstGeom prst="rect">
            <a:avLst/>
          </a:prstGeom>
        </p:spPr>
      </p:pic>
      <p:cxnSp>
        <p:nvCxnSpPr>
          <p:cNvPr id="19" name="直接箭头连接符 18"/>
          <p:cNvCxnSpPr/>
          <p:nvPr/>
        </p:nvCxnSpPr>
        <p:spPr>
          <a:xfrm flipV="1">
            <a:off x="1345721" y="2281021"/>
            <a:ext cx="2652549" cy="513937"/>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2094478" y="3742713"/>
            <a:ext cx="1826269" cy="676808"/>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V="1">
            <a:off x="3183134" y="4811552"/>
            <a:ext cx="768327" cy="1125887"/>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p:nvPicPr>
        <p:blipFill>
          <a:blip r:embed="rId14"/>
          <a:stretch>
            <a:fillRect/>
          </a:stretch>
        </p:blipFill>
        <p:spPr>
          <a:xfrm>
            <a:off x="4041694" y="5803467"/>
            <a:ext cx="2457450" cy="1066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animBg="1"/>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74467" y="74405"/>
            <a:ext cx="8595065" cy="646331"/>
          </a:xfrm>
          <a:prstGeom prst="rect">
            <a:avLst/>
          </a:prstGeom>
        </p:spPr>
        <p:txBody>
          <a:bodyPr wrap="square">
            <a:spAutoFit/>
          </a:bodyPr>
          <a:lstStyle/>
          <a:p>
            <a:pPr algn="ctr"/>
            <a:r>
              <a:rPr lang="zh-CN" altLang="en-US" sz="3600" b="1" dirty="0">
                <a:latin typeface="微软雅黑" panose="020B0503020204020204" pitchFamily="34" charset="-122"/>
                <a:ea typeface="微软雅黑" panose="020B0503020204020204" pitchFamily="34" charset="-122"/>
              </a:rPr>
              <a:t>同方差假设</a:t>
            </a:r>
            <a:r>
              <a:rPr lang="en-US" altLang="zh-CN" sz="3600" b="1" dirty="0">
                <a:latin typeface="微软雅黑" panose="020B0503020204020204" pitchFamily="34" charset="-122"/>
                <a:ea typeface="微软雅黑" panose="020B0503020204020204" pitchFamily="34" charset="-122"/>
              </a:rPr>
              <a:t>OLS</a:t>
            </a:r>
            <a:r>
              <a:rPr lang="zh-CN" altLang="en-US" sz="3600" b="1" dirty="0">
                <a:latin typeface="微软雅黑" panose="020B0503020204020204" pitchFamily="34" charset="-122"/>
                <a:ea typeface="微软雅黑" panose="020B0503020204020204" pitchFamily="34" charset="-122"/>
              </a:rPr>
              <a:t>默认方差的估计</a:t>
            </a:r>
            <a:endParaRPr lang="en-US" altLang="zh-CN" sz="3600" b="1" dirty="0">
              <a:latin typeface="微软雅黑" panose="020B0503020204020204" pitchFamily="34" charset="-122"/>
              <a:ea typeface="微软雅黑" panose="020B0503020204020204" pitchFamily="34" charset="-122"/>
            </a:endParaRPr>
          </a:p>
        </p:txBody>
      </p:sp>
      <p:sp>
        <p:nvSpPr>
          <p:cNvPr id="7" name="Rectangle 4"/>
          <p:cNvSpPr>
            <a:spLocks noChangeArrowheads="1"/>
          </p:cNvSpPr>
          <p:nvPr/>
        </p:nvSpPr>
        <p:spPr bwMode="auto">
          <a:xfrm>
            <a:off x="552091" y="133488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8" name="Rectangle 1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0" name="对象 9"/>
          <p:cNvGraphicFramePr>
            <a:graphicFrameLocks noChangeAspect="1"/>
          </p:cNvGraphicFramePr>
          <p:nvPr/>
        </p:nvGraphicFramePr>
        <p:xfrm>
          <a:off x="274467" y="896184"/>
          <a:ext cx="3665411" cy="919624"/>
        </p:xfrm>
        <a:graphic>
          <a:graphicData uri="http://schemas.openxmlformats.org/presentationml/2006/ole">
            <mc:AlternateContent xmlns:mc="http://schemas.openxmlformats.org/markup-compatibility/2006">
              <mc:Choice xmlns:v="urn:schemas-microsoft-com:vml" Requires="v">
                <p:oleObj spid="_x0000_s1058876" name="公式" r:id="rId3" imgW="48768000" imgH="12192000" progId="Equation.3">
                  <p:embed/>
                </p:oleObj>
              </mc:Choice>
              <mc:Fallback>
                <p:oleObj name="公式" r:id="rId3" imgW="48768000" imgH="12192000" progId="Equation.3">
                  <p:embed/>
                  <p:pic>
                    <p:nvPicPr>
                      <p:cNvPr id="0" name="对象 9"/>
                      <p:cNvPicPr>
                        <a:picLocks noChangeAspect="1" noChangeArrowheads="1"/>
                      </p:cNvPicPr>
                      <p:nvPr/>
                    </p:nvPicPr>
                    <p:blipFill>
                      <a:blip r:embed="rId4"/>
                      <a:srcRect/>
                      <a:stretch>
                        <a:fillRect/>
                      </a:stretch>
                    </p:blipFill>
                    <p:spPr bwMode="auto">
                      <a:xfrm>
                        <a:off x="274467" y="896184"/>
                        <a:ext cx="3665411" cy="919624"/>
                      </a:xfrm>
                      <a:prstGeom prst="rect">
                        <a:avLst/>
                      </a:prstGeom>
                      <a:noFill/>
                    </p:spPr>
                  </p:pic>
                </p:oleObj>
              </mc:Fallback>
            </mc:AlternateContent>
          </a:graphicData>
        </a:graphic>
      </p:graphicFrame>
      <p:graphicFrame>
        <p:nvGraphicFramePr>
          <p:cNvPr id="15" name="对象 14"/>
          <p:cNvGraphicFramePr>
            <a:graphicFrameLocks noChangeAspect="1"/>
          </p:cNvGraphicFramePr>
          <p:nvPr/>
        </p:nvGraphicFramePr>
        <p:xfrm>
          <a:off x="274467" y="2535229"/>
          <a:ext cx="3587750" cy="2305050"/>
        </p:xfrm>
        <a:graphic>
          <a:graphicData uri="http://schemas.openxmlformats.org/presentationml/2006/ole">
            <mc:AlternateContent xmlns:mc="http://schemas.openxmlformats.org/markup-compatibility/2006">
              <mc:Choice xmlns:v="urn:schemas-microsoft-com:vml" Requires="v">
                <p:oleObj spid="_x0000_s1058877" name="公式" r:id="rId5" imgW="51816000" imgH="33223200" progId="Equation.3">
                  <p:embed/>
                </p:oleObj>
              </mc:Choice>
              <mc:Fallback>
                <p:oleObj name="公式" r:id="rId5" imgW="51816000" imgH="33223200" progId="Equation.3">
                  <p:embed/>
                  <p:pic>
                    <p:nvPicPr>
                      <p:cNvPr id="0" name="对象 14"/>
                      <p:cNvPicPr>
                        <a:picLocks noChangeAspect="1" noChangeArrowheads="1"/>
                      </p:cNvPicPr>
                      <p:nvPr/>
                    </p:nvPicPr>
                    <p:blipFill>
                      <a:blip r:embed="rId6"/>
                      <a:srcRect/>
                      <a:stretch>
                        <a:fillRect/>
                      </a:stretch>
                    </p:blipFill>
                    <p:spPr bwMode="auto">
                      <a:xfrm>
                        <a:off x="274467" y="2535229"/>
                        <a:ext cx="3587750" cy="2305050"/>
                      </a:xfrm>
                      <a:prstGeom prst="rect">
                        <a:avLst/>
                      </a:prstGeom>
                      <a:solidFill>
                        <a:schemeClr val="bg1"/>
                      </a:solidFill>
                    </p:spPr>
                  </p:pic>
                </p:oleObj>
              </mc:Fallback>
            </mc:AlternateContent>
          </a:graphicData>
        </a:graphic>
      </p:graphicFrame>
      <p:sp>
        <p:nvSpPr>
          <p:cNvPr id="17" name="矩形 16"/>
          <p:cNvSpPr/>
          <p:nvPr/>
        </p:nvSpPr>
        <p:spPr>
          <a:xfrm>
            <a:off x="419100" y="2019579"/>
            <a:ext cx="1630392" cy="369332"/>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同方差假设</a:t>
            </a:r>
            <a:endParaRPr lang="zh-CN" altLang="en-US" dirty="0"/>
          </a:p>
        </p:txBody>
      </p:sp>
      <p:graphicFrame>
        <p:nvGraphicFramePr>
          <p:cNvPr id="21" name="对象 20"/>
          <p:cNvGraphicFramePr>
            <a:graphicFrameLocks noChangeAspect="1"/>
          </p:cNvGraphicFramePr>
          <p:nvPr/>
        </p:nvGraphicFramePr>
        <p:xfrm>
          <a:off x="552091" y="5118654"/>
          <a:ext cx="2241550" cy="1130300"/>
        </p:xfrm>
        <a:graphic>
          <a:graphicData uri="http://schemas.openxmlformats.org/presentationml/2006/ole">
            <mc:AlternateContent xmlns:mc="http://schemas.openxmlformats.org/markup-compatibility/2006">
              <mc:Choice xmlns:v="urn:schemas-microsoft-com:vml" Requires="v">
                <p:oleObj spid="_x0000_s1058878" name="公式" r:id="rId7" imgW="31699200" imgH="15849600" progId="Equation.3">
                  <p:embed/>
                </p:oleObj>
              </mc:Choice>
              <mc:Fallback>
                <p:oleObj name="公式" r:id="rId7" imgW="31699200" imgH="15849600" progId="Equation.3">
                  <p:embed/>
                  <p:pic>
                    <p:nvPicPr>
                      <p:cNvPr id="0" name="对象 20"/>
                      <p:cNvPicPr>
                        <a:picLocks noChangeAspect="1" noChangeArrowheads="1"/>
                      </p:cNvPicPr>
                      <p:nvPr/>
                    </p:nvPicPr>
                    <p:blipFill>
                      <a:blip r:embed="rId8"/>
                      <a:srcRect/>
                      <a:stretch>
                        <a:fillRect/>
                      </a:stretch>
                    </p:blipFill>
                    <p:spPr bwMode="auto">
                      <a:xfrm>
                        <a:off x="552091" y="5118654"/>
                        <a:ext cx="2241550" cy="1130300"/>
                      </a:xfrm>
                      <a:prstGeom prst="rect">
                        <a:avLst/>
                      </a:prstGeom>
                      <a:solidFill>
                        <a:srgbClr val="FFC000"/>
                      </a:solidFill>
                    </p:spPr>
                  </p:pic>
                </p:oleObj>
              </mc:Fallback>
            </mc:AlternateContent>
          </a:graphicData>
        </a:graphic>
      </p:graphicFrame>
      <p:sp>
        <p:nvSpPr>
          <p:cNvPr id="11" name="矩形 10"/>
          <p:cNvSpPr/>
          <p:nvPr/>
        </p:nvSpPr>
        <p:spPr>
          <a:xfrm>
            <a:off x="4217503" y="1018329"/>
            <a:ext cx="4784160" cy="3477875"/>
          </a:xfrm>
          <a:prstGeom prst="rect">
            <a:avLst/>
          </a:prstGeom>
          <a:solidFill>
            <a:schemeClr val="accent6">
              <a:lumMod val="60000"/>
              <a:lumOff val="40000"/>
            </a:schemeClr>
          </a:solid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继续上一个程序</a:t>
            </a: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默认回归方差估计</a:t>
            </a:r>
            <a:endParaRPr lang="en-US" altLang="zh-CN" sz="2000" b="1" dirty="0">
              <a:latin typeface="Times New Roman" panose="02020603050405020304" pitchFamily="18" charset="0"/>
              <a:cs typeface="Times New Roman" panose="02020603050405020304" pitchFamily="18" charset="0"/>
            </a:endParaRPr>
          </a:p>
          <a:p>
            <a:r>
              <a:rPr lang="en-US" altLang="zh-CN" sz="2000" b="1" dirty="0" err="1">
                <a:latin typeface="Times New Roman" panose="02020603050405020304" pitchFamily="18" charset="0"/>
                <a:cs typeface="Times New Roman" panose="02020603050405020304" pitchFamily="18" charset="0"/>
              </a:rPr>
              <a:t>reg</a:t>
            </a:r>
            <a:r>
              <a:rPr lang="en-US" altLang="zh-CN" sz="2000" b="1" dirty="0">
                <a:latin typeface="Times New Roman" panose="02020603050405020304" pitchFamily="18" charset="0"/>
                <a:cs typeface="Times New Roman" panose="02020603050405020304" pitchFamily="18" charset="0"/>
              </a:rPr>
              <a:t> y x1 x2, </a:t>
            </a:r>
            <a:r>
              <a:rPr lang="en-US" altLang="zh-CN" sz="2000" b="1" dirty="0" err="1">
                <a:latin typeface="Times New Roman" panose="02020603050405020304" pitchFamily="18" charset="0"/>
                <a:cs typeface="Times New Roman" panose="02020603050405020304" pitchFamily="18" charset="0"/>
              </a:rPr>
              <a:t>nocon</a:t>
            </a:r>
            <a:endParaRPr lang="en-US" altLang="zh-CN" sz="2000" b="1" dirty="0">
              <a:latin typeface="Times New Roman" panose="02020603050405020304" pitchFamily="18" charset="0"/>
              <a:cs typeface="Times New Roman" panose="02020603050405020304" pitchFamily="18" charset="0"/>
            </a:endParaRPr>
          </a:p>
          <a:p>
            <a:r>
              <a:rPr lang="en-US" altLang="zh-CN" sz="2000" b="1" dirty="0">
                <a:latin typeface="Times New Roman" panose="02020603050405020304" pitchFamily="18" charset="0"/>
                <a:cs typeface="Times New Roman" panose="02020603050405020304" pitchFamily="18" charset="0"/>
              </a:rPr>
              <a:t>g  </a:t>
            </a:r>
            <a:r>
              <a:rPr lang="en-US" altLang="zh-CN" sz="2000" b="1" dirty="0" err="1">
                <a:latin typeface="Times New Roman" panose="02020603050405020304" pitchFamily="18" charset="0"/>
                <a:cs typeface="Times New Roman" panose="02020603050405020304" pitchFamily="18" charset="0"/>
              </a:rPr>
              <a:t>uhuh</a:t>
            </a:r>
            <a:r>
              <a:rPr lang="en-US" altLang="zh-CN" sz="2000" b="1" dirty="0">
                <a:latin typeface="Times New Roman" panose="02020603050405020304" pitchFamily="18" charset="0"/>
                <a:cs typeface="Times New Roman" panose="02020603050405020304" pitchFamily="18" charset="0"/>
              </a:rPr>
              <a:t>=uh*uh</a:t>
            </a:r>
          </a:p>
          <a:p>
            <a:r>
              <a:rPr lang="en-US" altLang="zh-CN" sz="2000" b="1" dirty="0" err="1">
                <a:latin typeface="Times New Roman" panose="02020603050405020304" pitchFamily="18" charset="0"/>
                <a:cs typeface="Times New Roman" panose="02020603050405020304" pitchFamily="18" charset="0"/>
              </a:rPr>
              <a:t>su</a:t>
            </a:r>
            <a:r>
              <a:rPr lang="en-US" altLang="zh-CN" sz="2000" b="1" dirty="0">
                <a:latin typeface="Times New Roman" panose="02020603050405020304" pitchFamily="18" charset="0"/>
                <a:cs typeface="Times New Roman" panose="02020603050405020304" pitchFamily="18" charset="0"/>
              </a:rPr>
              <a:t> </a:t>
            </a:r>
            <a:r>
              <a:rPr lang="en-US" altLang="zh-CN" sz="2000" b="1" dirty="0" err="1">
                <a:latin typeface="Times New Roman" panose="02020603050405020304" pitchFamily="18" charset="0"/>
                <a:cs typeface="Times New Roman" panose="02020603050405020304" pitchFamily="18" charset="0"/>
              </a:rPr>
              <a:t>uhuh</a:t>
            </a:r>
            <a:endParaRPr lang="en-US" altLang="zh-CN" sz="2000" b="1" dirty="0">
              <a:latin typeface="Times New Roman" panose="02020603050405020304" pitchFamily="18" charset="0"/>
              <a:cs typeface="Times New Roman" panose="02020603050405020304" pitchFamily="18" charset="0"/>
            </a:endParaRPr>
          </a:p>
          <a:p>
            <a:r>
              <a:rPr lang="en-US" altLang="zh-CN" sz="2000" b="1" dirty="0">
                <a:latin typeface="Times New Roman" panose="02020603050405020304" pitchFamily="18" charset="0"/>
                <a:cs typeface="Times New Roman" panose="02020603050405020304" pitchFamily="18" charset="0"/>
              </a:rPr>
              <a:t>mat </a:t>
            </a:r>
            <a:r>
              <a:rPr lang="en-US" altLang="zh-CN" sz="2000" b="1" dirty="0" err="1">
                <a:latin typeface="Times New Roman" panose="02020603050405020304" pitchFamily="18" charset="0"/>
                <a:cs typeface="Times New Roman" panose="02020603050405020304" pitchFamily="18" charset="0"/>
              </a:rPr>
              <a:t>muhuh</a:t>
            </a:r>
            <a:r>
              <a:rPr lang="en-US" altLang="zh-CN" sz="2000" b="1" dirty="0">
                <a:latin typeface="Times New Roman" panose="02020603050405020304" pitchFamily="18" charset="0"/>
                <a:cs typeface="Times New Roman" panose="02020603050405020304" pitchFamily="18" charset="0"/>
              </a:rPr>
              <a:t>=r(mean) </a:t>
            </a:r>
          </a:p>
          <a:p>
            <a:r>
              <a:rPr lang="en-US" altLang="zh-CN" sz="2000" b="1" dirty="0">
                <a:latin typeface="Times New Roman" panose="02020603050405020304" pitchFamily="18" charset="0"/>
                <a:cs typeface="Times New Roman" panose="02020603050405020304" pitchFamily="18" charset="0"/>
              </a:rPr>
              <a:t>mat Vo=</a:t>
            </a:r>
            <a:r>
              <a:rPr lang="en-US" altLang="zh-CN" sz="2000" b="1" dirty="0" err="1">
                <a:latin typeface="Times New Roman" panose="02020603050405020304" pitchFamily="18" charset="0"/>
                <a:cs typeface="Times New Roman" panose="02020603050405020304" pitchFamily="18" charset="0"/>
              </a:rPr>
              <a:t>invsym</a:t>
            </a:r>
            <a:r>
              <a:rPr lang="en-US" altLang="zh-CN" sz="2000" b="1" dirty="0">
                <a:latin typeface="Times New Roman" panose="02020603050405020304" pitchFamily="18" charset="0"/>
                <a:cs typeface="Times New Roman" panose="02020603050405020304" pitchFamily="18" charset="0"/>
              </a:rPr>
              <a:t>(mxx)*</a:t>
            </a:r>
            <a:r>
              <a:rPr lang="en-US" altLang="zh-CN" sz="2000" b="1" dirty="0" err="1">
                <a:latin typeface="Times New Roman" panose="02020603050405020304" pitchFamily="18" charset="0"/>
                <a:cs typeface="Times New Roman" panose="02020603050405020304" pitchFamily="18" charset="0"/>
              </a:rPr>
              <a:t>muhuh</a:t>
            </a:r>
            <a:r>
              <a:rPr lang="en-US" altLang="zh-CN" sz="2000" b="1" dirty="0">
                <a:latin typeface="Times New Roman" panose="02020603050405020304" pitchFamily="18" charset="0"/>
                <a:cs typeface="Times New Roman" panose="02020603050405020304" pitchFamily="18" charset="0"/>
              </a:rPr>
              <a:t>/(10-2)</a:t>
            </a:r>
          </a:p>
          <a:p>
            <a:r>
              <a:rPr lang="en-US" altLang="zh-CN" sz="2000" b="1" dirty="0" err="1">
                <a:latin typeface="Times New Roman" panose="02020603050405020304" pitchFamily="18" charset="0"/>
                <a:cs typeface="Times New Roman" panose="02020603050405020304" pitchFamily="18" charset="0"/>
              </a:rPr>
              <a:t>matlist</a:t>
            </a:r>
            <a:r>
              <a:rPr lang="en-US" altLang="zh-CN" sz="2000" b="1" dirty="0">
                <a:latin typeface="Times New Roman" panose="02020603050405020304" pitchFamily="18" charset="0"/>
                <a:cs typeface="Times New Roman" panose="02020603050405020304" pitchFamily="18" charset="0"/>
              </a:rPr>
              <a:t> Vo </a:t>
            </a:r>
          </a:p>
          <a:p>
            <a:r>
              <a:rPr lang="en-US" altLang="zh-CN" sz="2000" b="1" dirty="0" err="1">
                <a:latin typeface="Times New Roman" panose="02020603050405020304" pitchFamily="18" charset="0"/>
                <a:cs typeface="Times New Roman" panose="02020603050405020304" pitchFamily="18" charset="0"/>
              </a:rPr>
              <a:t>matlist</a:t>
            </a:r>
            <a:r>
              <a:rPr lang="en-US" altLang="zh-CN" sz="2000" b="1" dirty="0">
                <a:latin typeface="Times New Roman" panose="02020603050405020304" pitchFamily="18" charset="0"/>
                <a:cs typeface="Times New Roman" panose="02020603050405020304" pitchFamily="18" charset="0"/>
              </a:rPr>
              <a:t> e(V)   //</a:t>
            </a:r>
            <a:r>
              <a:rPr lang="zh-CN" altLang="en-US" sz="2000" b="1" dirty="0">
                <a:latin typeface="Times New Roman" panose="02020603050405020304" pitchFamily="18" charset="0"/>
                <a:cs typeface="Times New Roman" panose="02020603050405020304" pitchFamily="18" charset="0"/>
              </a:rPr>
              <a:t>回归命令所得</a:t>
            </a:r>
            <a:r>
              <a:rPr lang="en-US" altLang="zh-CN" sz="2000" b="1" dirty="0">
                <a:latin typeface="Times New Roman" panose="02020603050405020304" pitchFamily="18" charset="0"/>
                <a:cs typeface="Times New Roman" panose="02020603050405020304" pitchFamily="18" charset="0"/>
              </a:rPr>
              <a:t>robust</a:t>
            </a:r>
            <a:r>
              <a:rPr lang="zh-CN" altLang="en-US" sz="2000" b="1" dirty="0">
                <a:latin typeface="Times New Roman" panose="02020603050405020304" pitchFamily="18" charset="0"/>
                <a:cs typeface="Times New Roman" panose="02020603050405020304" pitchFamily="18" charset="0"/>
              </a:rPr>
              <a:t>方差</a:t>
            </a:r>
            <a:endParaRPr lang="en-US" altLang="zh-CN" sz="2000" b="1" dirty="0">
              <a:latin typeface="Times New Roman" panose="02020603050405020304" pitchFamily="18" charset="0"/>
              <a:cs typeface="Times New Roman" panose="02020603050405020304" pitchFamily="18" charset="0"/>
            </a:endParaRPr>
          </a:p>
          <a:p>
            <a:r>
              <a:rPr lang="en-US" altLang="zh-CN" sz="2000" b="1" dirty="0">
                <a:latin typeface="Times New Roman" panose="02020603050405020304" pitchFamily="18" charset="0"/>
                <a:cs typeface="Times New Roman" panose="02020603050405020304" pitchFamily="18" charset="0"/>
              </a:rPr>
              <a:t>mat  </a:t>
            </a:r>
            <a:r>
              <a:rPr lang="en-US" altLang="zh-CN" sz="2000" b="1" dirty="0" err="1">
                <a:latin typeface="Times New Roman" panose="02020603050405020304" pitchFamily="18" charset="0"/>
                <a:cs typeface="Times New Roman" panose="02020603050405020304" pitchFamily="18" charset="0"/>
              </a:rPr>
              <a:t>vd</a:t>
            </a:r>
            <a:r>
              <a:rPr lang="en-US" altLang="zh-CN" sz="2000" b="1" dirty="0">
                <a:latin typeface="Times New Roman" panose="02020603050405020304" pitchFamily="18" charset="0"/>
                <a:cs typeface="Times New Roman" panose="02020603050405020304" pitchFamily="18" charset="0"/>
              </a:rPr>
              <a:t>=</a:t>
            </a:r>
            <a:r>
              <a:rPr lang="en-US" altLang="zh-CN" sz="2000" b="1" dirty="0" err="1">
                <a:latin typeface="Times New Roman" panose="02020603050405020304" pitchFamily="18" charset="0"/>
                <a:cs typeface="Times New Roman" panose="02020603050405020304" pitchFamily="18" charset="0"/>
              </a:rPr>
              <a:t>diag</a:t>
            </a:r>
            <a:r>
              <a:rPr lang="en-US" altLang="zh-CN" sz="2000" b="1" dirty="0">
                <a:latin typeface="Times New Roman" panose="02020603050405020304" pitchFamily="18" charset="0"/>
                <a:cs typeface="Times New Roman" panose="02020603050405020304" pitchFamily="18" charset="0"/>
              </a:rPr>
              <a:t>(Vo)</a:t>
            </a:r>
          </a:p>
          <a:p>
            <a:r>
              <a:rPr lang="it-IT" altLang="zh-CN" sz="2000" b="1" dirty="0">
                <a:latin typeface="Times New Roman" panose="02020603050405020304" pitchFamily="18" charset="0"/>
                <a:cs typeface="Times New Roman" panose="02020603050405020304" pitchFamily="18" charset="0"/>
              </a:rPr>
              <a:t>di sqrt(Vo[1,1]),sqrt(Vo[2,2])   //se:Std.Err</a:t>
            </a:r>
          </a:p>
          <a:p>
            <a:r>
              <a:rPr lang="it-IT" altLang="zh-CN" sz="2000" b="1" dirty="0">
                <a:latin typeface="Times New Roman" panose="02020603050405020304" pitchFamily="18" charset="0"/>
                <a:cs typeface="Times New Roman" panose="02020603050405020304" pitchFamily="18" charset="0"/>
              </a:rPr>
              <a:t>* .20276655      .16676893</a:t>
            </a:r>
          </a:p>
        </p:txBody>
      </p:sp>
      <p:pic>
        <p:nvPicPr>
          <p:cNvPr id="2" name="图片 1"/>
          <p:cNvPicPr>
            <a:picLocks noChangeAspect="1"/>
          </p:cNvPicPr>
          <p:nvPr/>
        </p:nvPicPr>
        <p:blipFill>
          <a:blip r:embed="rId9"/>
          <a:stretch>
            <a:fillRect/>
          </a:stretch>
        </p:blipFill>
        <p:spPr>
          <a:xfrm>
            <a:off x="3980854" y="4612409"/>
            <a:ext cx="2800350" cy="2209800"/>
          </a:xfrm>
          <a:prstGeom prst="rect">
            <a:avLst/>
          </a:prstGeom>
        </p:spPr>
      </p:pic>
      <p:cxnSp>
        <p:nvCxnSpPr>
          <p:cNvPr id="12" name="直接箭头连接符 11"/>
          <p:cNvCxnSpPr/>
          <p:nvPr/>
        </p:nvCxnSpPr>
        <p:spPr>
          <a:xfrm flipV="1">
            <a:off x="2793641" y="2863970"/>
            <a:ext cx="1423862" cy="2665563"/>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10"/>
          <a:stretch>
            <a:fillRect/>
          </a:stretch>
        </p:blipFill>
        <p:spPr>
          <a:xfrm>
            <a:off x="7038975" y="5874845"/>
            <a:ext cx="2105025" cy="8953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74467" y="74405"/>
            <a:ext cx="8595065" cy="646331"/>
          </a:xfrm>
          <a:prstGeom prst="rect">
            <a:avLst/>
          </a:prstGeom>
        </p:spPr>
        <p:txBody>
          <a:bodyPr wrap="square">
            <a:spAutoFit/>
          </a:bodyPr>
          <a:lstStyle/>
          <a:p>
            <a:pPr algn="ctr"/>
            <a:r>
              <a:rPr lang="zh-CN" altLang="en-US" sz="3600" b="1" dirty="0">
                <a:latin typeface="微软雅黑" panose="020B0503020204020204" pitchFamily="34" charset="-122"/>
                <a:ea typeface="微软雅黑" panose="020B0503020204020204" pitchFamily="34" charset="-122"/>
              </a:rPr>
              <a:t>渐近方差的估计</a:t>
            </a:r>
            <a:endParaRPr lang="en-US" altLang="zh-CN" sz="3600" b="1" dirty="0">
              <a:latin typeface="微软雅黑" panose="020B0503020204020204" pitchFamily="34" charset="-122"/>
              <a:ea typeface="微软雅黑" panose="020B0503020204020204" pitchFamily="34" charset="-122"/>
            </a:endParaRPr>
          </a:p>
        </p:txBody>
      </p:sp>
      <p:sp>
        <p:nvSpPr>
          <p:cNvPr id="7" name="Rectangle 4"/>
          <p:cNvSpPr>
            <a:spLocks noChangeArrowheads="1"/>
          </p:cNvSpPr>
          <p:nvPr/>
        </p:nvSpPr>
        <p:spPr bwMode="auto">
          <a:xfrm>
            <a:off x="552091" y="133488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8" name="Rectangle 1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0" name="对象 9"/>
          <p:cNvGraphicFramePr>
            <a:graphicFrameLocks noChangeAspect="1"/>
          </p:cNvGraphicFramePr>
          <p:nvPr/>
        </p:nvGraphicFramePr>
        <p:xfrm>
          <a:off x="486899" y="3036509"/>
          <a:ext cx="2236788" cy="371475"/>
        </p:xfrm>
        <a:graphic>
          <a:graphicData uri="http://schemas.openxmlformats.org/presentationml/2006/ole">
            <mc:AlternateContent xmlns:mc="http://schemas.openxmlformats.org/markup-compatibility/2006">
              <mc:Choice xmlns:v="urn:schemas-microsoft-com:vml" Requires="v">
                <p:oleObj spid="_x0000_s963978" name="公式" r:id="rId3" imgW="35052000" imgH="5791200" progId="Equation.3">
                  <p:embed/>
                </p:oleObj>
              </mc:Choice>
              <mc:Fallback>
                <p:oleObj name="公式" r:id="rId3" imgW="35052000" imgH="5791200" progId="Equation.3">
                  <p:embed/>
                  <p:pic>
                    <p:nvPicPr>
                      <p:cNvPr id="0" name="图片 963943"/>
                      <p:cNvPicPr>
                        <a:picLocks noChangeAspect="1" noChangeArrowheads="1"/>
                      </p:cNvPicPr>
                      <p:nvPr/>
                    </p:nvPicPr>
                    <p:blipFill>
                      <a:blip r:embed="rId4"/>
                      <a:srcRect/>
                      <a:stretch>
                        <a:fillRect/>
                      </a:stretch>
                    </p:blipFill>
                    <p:spPr bwMode="auto">
                      <a:xfrm>
                        <a:off x="486899" y="3036509"/>
                        <a:ext cx="2236788" cy="371475"/>
                      </a:xfrm>
                      <a:prstGeom prst="rect">
                        <a:avLst/>
                      </a:prstGeom>
                      <a:noFill/>
                    </p:spPr>
                  </p:pic>
                </p:oleObj>
              </mc:Fallback>
            </mc:AlternateContent>
          </a:graphicData>
        </a:graphic>
      </p:graphicFrame>
      <p:graphicFrame>
        <p:nvGraphicFramePr>
          <p:cNvPr id="12" name="对象 11"/>
          <p:cNvGraphicFramePr>
            <a:graphicFrameLocks noChangeAspect="1"/>
          </p:cNvGraphicFramePr>
          <p:nvPr/>
        </p:nvGraphicFramePr>
        <p:xfrm>
          <a:off x="274467" y="1124955"/>
          <a:ext cx="4361373" cy="941592"/>
        </p:xfrm>
        <a:graphic>
          <a:graphicData uri="http://schemas.openxmlformats.org/presentationml/2006/ole">
            <mc:AlternateContent xmlns:mc="http://schemas.openxmlformats.org/markup-compatibility/2006">
              <mc:Choice xmlns:v="urn:schemas-microsoft-com:vml" Requires="v">
                <p:oleObj spid="_x0000_s963979" name="公式" r:id="rId5" imgW="55168800" imgH="12192000" progId="Equation.3">
                  <p:embed/>
                </p:oleObj>
              </mc:Choice>
              <mc:Fallback>
                <p:oleObj name="公式" r:id="rId5" imgW="55168800" imgH="12192000" progId="Equation.3">
                  <p:embed/>
                  <p:pic>
                    <p:nvPicPr>
                      <p:cNvPr id="0" name="图片 963944"/>
                      <p:cNvPicPr>
                        <a:picLocks noChangeAspect="1" noChangeArrowheads="1"/>
                      </p:cNvPicPr>
                      <p:nvPr/>
                    </p:nvPicPr>
                    <p:blipFill>
                      <a:blip r:embed="rId6"/>
                      <a:srcRect/>
                      <a:stretch>
                        <a:fillRect/>
                      </a:stretch>
                    </p:blipFill>
                    <p:spPr bwMode="auto">
                      <a:xfrm>
                        <a:off x="274467" y="1124955"/>
                        <a:ext cx="4361373" cy="941592"/>
                      </a:xfrm>
                      <a:prstGeom prst="rect">
                        <a:avLst/>
                      </a:prstGeom>
                      <a:solidFill>
                        <a:schemeClr val="bg1"/>
                      </a:solidFill>
                    </p:spPr>
                  </p:pic>
                </p:oleObj>
              </mc:Fallback>
            </mc:AlternateContent>
          </a:graphicData>
        </a:graphic>
      </p:graphicFrame>
      <p:graphicFrame>
        <p:nvGraphicFramePr>
          <p:cNvPr id="14" name="对象 13"/>
          <p:cNvGraphicFramePr>
            <a:graphicFrameLocks noChangeAspect="1"/>
          </p:cNvGraphicFramePr>
          <p:nvPr/>
        </p:nvGraphicFramePr>
        <p:xfrm>
          <a:off x="379563" y="3887682"/>
          <a:ext cx="2608263" cy="1304925"/>
        </p:xfrm>
        <a:graphic>
          <a:graphicData uri="http://schemas.openxmlformats.org/presentationml/2006/ole">
            <mc:AlternateContent xmlns:mc="http://schemas.openxmlformats.org/markup-compatibility/2006">
              <mc:Choice xmlns:v="urn:schemas-microsoft-com:vml" Requires="v">
                <p:oleObj spid="_x0000_s963980" name="公式" r:id="rId7" imgW="36880800" imgH="18288000" progId="Equation.3">
                  <p:embed/>
                </p:oleObj>
              </mc:Choice>
              <mc:Fallback>
                <p:oleObj name="公式" r:id="rId7" imgW="36880800" imgH="18288000" progId="Equation.3">
                  <p:embed/>
                  <p:pic>
                    <p:nvPicPr>
                      <p:cNvPr id="0" name="图片 963945"/>
                      <p:cNvPicPr>
                        <a:picLocks noChangeAspect="1" noChangeArrowheads="1"/>
                      </p:cNvPicPr>
                      <p:nvPr/>
                    </p:nvPicPr>
                    <p:blipFill>
                      <a:blip r:embed="rId8"/>
                      <a:srcRect/>
                      <a:stretch>
                        <a:fillRect/>
                      </a:stretch>
                    </p:blipFill>
                    <p:spPr bwMode="auto">
                      <a:xfrm>
                        <a:off x="379563" y="3887682"/>
                        <a:ext cx="2608263" cy="1304925"/>
                      </a:xfrm>
                      <a:prstGeom prst="rect">
                        <a:avLst/>
                      </a:prstGeom>
                      <a:solidFill>
                        <a:srgbClr val="FFC000"/>
                      </a:solidFill>
                    </p:spPr>
                  </p:pic>
                </p:oleObj>
              </mc:Fallback>
            </mc:AlternateContent>
          </a:graphicData>
        </a:graphic>
      </p:graphicFrame>
      <p:sp>
        <p:nvSpPr>
          <p:cNvPr id="4" name="矩形 3"/>
          <p:cNvSpPr/>
          <p:nvPr/>
        </p:nvSpPr>
        <p:spPr>
          <a:xfrm>
            <a:off x="486899" y="2388019"/>
            <a:ext cx="1677989" cy="369332"/>
          </a:xfrm>
          <a:prstGeom prst="rect">
            <a:avLst/>
          </a:prstGeom>
        </p:spPr>
        <p:txBody>
          <a:bodyPr wrap="square">
            <a:spAutoFit/>
          </a:bodyPr>
          <a:lstStyle/>
          <a:p>
            <a:r>
              <a:rPr lang="en-US" altLang="zh-CN" b="1" dirty="0">
                <a:latin typeface="微软雅黑" panose="020B0503020204020204" pitchFamily="34" charset="-122"/>
                <a:ea typeface="微软雅黑" panose="020B0503020204020204" pitchFamily="34" charset="-122"/>
              </a:rPr>
              <a:t>Robust</a:t>
            </a:r>
            <a:r>
              <a:rPr lang="zh-CN" altLang="en-US" b="1" dirty="0">
                <a:latin typeface="微软雅黑" panose="020B0503020204020204" pitchFamily="34" charset="-122"/>
                <a:ea typeface="微软雅黑" panose="020B0503020204020204" pitchFamily="34" charset="-122"/>
              </a:rPr>
              <a:t>方差</a:t>
            </a:r>
            <a:endParaRPr lang="zh-CN" altLang="en-US" dirty="0"/>
          </a:p>
        </p:txBody>
      </p:sp>
      <p:graphicFrame>
        <p:nvGraphicFramePr>
          <p:cNvPr id="22" name="对象 21"/>
          <p:cNvGraphicFramePr>
            <a:graphicFrameLocks noChangeAspect="1"/>
          </p:cNvGraphicFramePr>
          <p:nvPr/>
        </p:nvGraphicFramePr>
        <p:xfrm>
          <a:off x="5276850" y="1096963"/>
          <a:ext cx="3405188" cy="1939925"/>
        </p:xfrm>
        <a:graphic>
          <a:graphicData uri="http://schemas.openxmlformats.org/presentationml/2006/ole">
            <mc:AlternateContent xmlns:mc="http://schemas.openxmlformats.org/markup-compatibility/2006">
              <mc:Choice xmlns:v="urn:schemas-microsoft-com:vml" Requires="v">
                <p:oleObj spid="_x0000_s963981" name="公式" r:id="rId9" imgW="48158400" imgH="27432000" progId="Equation.3">
                  <p:embed/>
                </p:oleObj>
              </mc:Choice>
              <mc:Fallback>
                <p:oleObj name="公式" r:id="rId9" imgW="48158400" imgH="27432000" progId="Equation.3">
                  <p:embed/>
                  <p:pic>
                    <p:nvPicPr>
                      <p:cNvPr id="0" name="图片 963946"/>
                      <p:cNvPicPr/>
                      <p:nvPr/>
                    </p:nvPicPr>
                    <p:blipFill>
                      <a:blip r:embed="rId10"/>
                      <a:stretch>
                        <a:fillRect/>
                      </a:stretch>
                    </p:blipFill>
                    <p:spPr>
                      <a:xfrm>
                        <a:off x="5276850" y="1096963"/>
                        <a:ext cx="3405188" cy="1939925"/>
                      </a:xfrm>
                      <a:prstGeom prst="rect">
                        <a:avLst/>
                      </a:prstGeom>
                    </p:spPr>
                  </p:pic>
                </p:oleObj>
              </mc:Fallback>
            </mc:AlternateContent>
          </a:graphicData>
        </a:graphic>
      </p:graphicFrame>
      <p:graphicFrame>
        <p:nvGraphicFramePr>
          <p:cNvPr id="24" name="对象 23"/>
          <p:cNvGraphicFramePr>
            <a:graphicFrameLocks noChangeAspect="1"/>
          </p:cNvGraphicFramePr>
          <p:nvPr/>
        </p:nvGraphicFramePr>
        <p:xfrm>
          <a:off x="5028406" y="5706303"/>
          <a:ext cx="3902075" cy="673100"/>
        </p:xfrm>
        <a:graphic>
          <a:graphicData uri="http://schemas.openxmlformats.org/presentationml/2006/ole">
            <mc:AlternateContent xmlns:mc="http://schemas.openxmlformats.org/markup-compatibility/2006">
              <mc:Choice xmlns:v="urn:schemas-microsoft-com:vml" Requires="v">
                <p:oleObj spid="_x0000_s963982" name="公式" r:id="rId11" imgW="55168800" imgH="9448800" progId="Equation.3">
                  <p:embed/>
                </p:oleObj>
              </mc:Choice>
              <mc:Fallback>
                <p:oleObj name="公式" r:id="rId11" imgW="55168800" imgH="9448800" progId="Equation.3">
                  <p:embed/>
                  <p:pic>
                    <p:nvPicPr>
                      <p:cNvPr id="0" name="图片 963947"/>
                      <p:cNvPicPr>
                        <a:picLocks noChangeAspect="1" noChangeArrowheads="1"/>
                      </p:cNvPicPr>
                      <p:nvPr/>
                    </p:nvPicPr>
                    <p:blipFill>
                      <a:blip r:embed="rId12"/>
                      <a:srcRect/>
                      <a:stretch>
                        <a:fillRect/>
                      </a:stretch>
                    </p:blipFill>
                    <p:spPr bwMode="auto">
                      <a:xfrm>
                        <a:off x="5028406" y="5706303"/>
                        <a:ext cx="3902075" cy="673100"/>
                      </a:xfrm>
                      <a:prstGeom prst="rect">
                        <a:avLst/>
                      </a:prstGeom>
                      <a:solidFill>
                        <a:srgbClr val="FFC000"/>
                      </a:solidFill>
                    </p:spPr>
                  </p:pic>
                </p:oleObj>
              </mc:Fallback>
            </mc:AlternateContent>
          </a:graphicData>
        </a:graphic>
      </p:graphicFrame>
      <p:graphicFrame>
        <p:nvGraphicFramePr>
          <p:cNvPr id="25" name="对象 24"/>
          <p:cNvGraphicFramePr>
            <a:graphicFrameLocks noChangeAspect="1"/>
          </p:cNvGraphicFramePr>
          <p:nvPr/>
        </p:nvGraphicFramePr>
        <p:xfrm>
          <a:off x="4989513" y="4004303"/>
          <a:ext cx="3859213" cy="1281112"/>
        </p:xfrm>
        <a:graphic>
          <a:graphicData uri="http://schemas.openxmlformats.org/presentationml/2006/ole">
            <mc:AlternateContent xmlns:mc="http://schemas.openxmlformats.org/markup-compatibility/2006">
              <mc:Choice xmlns:v="urn:schemas-microsoft-com:vml" Requires="v">
                <p:oleObj spid="_x0000_s963983" name="公式" r:id="rId13" imgW="54559200" imgH="17983200" progId="Equation.3">
                  <p:embed/>
                </p:oleObj>
              </mc:Choice>
              <mc:Fallback>
                <p:oleObj name="公式" r:id="rId13" imgW="54559200" imgH="17983200" progId="Equation.3">
                  <p:embed/>
                  <p:pic>
                    <p:nvPicPr>
                      <p:cNvPr id="0" name="图片 963948"/>
                      <p:cNvPicPr>
                        <a:picLocks noChangeAspect="1" noChangeArrowheads="1"/>
                      </p:cNvPicPr>
                      <p:nvPr/>
                    </p:nvPicPr>
                    <p:blipFill>
                      <a:blip r:embed="rId14"/>
                      <a:srcRect/>
                      <a:stretch>
                        <a:fillRect/>
                      </a:stretch>
                    </p:blipFill>
                    <p:spPr bwMode="auto">
                      <a:xfrm>
                        <a:off x="4989513" y="4004303"/>
                        <a:ext cx="3859213" cy="1281112"/>
                      </a:xfrm>
                      <a:prstGeom prst="rect">
                        <a:avLst/>
                      </a:prstGeom>
                      <a:solidFill>
                        <a:srgbClr val="FFC000"/>
                      </a:solidFill>
                    </p:spPr>
                  </p:pic>
                </p:oleObj>
              </mc:Fallback>
            </mc:AlternateContent>
          </a:graphicData>
        </a:graphic>
      </p:graphicFrame>
      <p:graphicFrame>
        <p:nvGraphicFramePr>
          <p:cNvPr id="5" name="对象 4"/>
          <p:cNvGraphicFramePr>
            <a:graphicFrameLocks noChangeAspect="1"/>
          </p:cNvGraphicFramePr>
          <p:nvPr/>
        </p:nvGraphicFramePr>
        <p:xfrm>
          <a:off x="4989513" y="3141663"/>
          <a:ext cx="2443162" cy="461962"/>
        </p:xfrm>
        <a:graphic>
          <a:graphicData uri="http://schemas.openxmlformats.org/presentationml/2006/ole">
            <mc:AlternateContent xmlns:mc="http://schemas.openxmlformats.org/markup-compatibility/2006">
              <mc:Choice xmlns:v="urn:schemas-microsoft-com:vml" Requires="v">
                <p:oleObj spid="_x0000_s963984" name="公式" r:id="rId15" imgW="28956000" imgH="5486400" progId="Equation.3">
                  <p:embed/>
                </p:oleObj>
              </mc:Choice>
              <mc:Fallback>
                <p:oleObj name="公式" r:id="rId15" imgW="28956000" imgH="5486400" progId="Equation.3">
                  <p:embed/>
                  <p:pic>
                    <p:nvPicPr>
                      <p:cNvPr id="0" name="图片 963949"/>
                      <p:cNvPicPr/>
                      <p:nvPr/>
                    </p:nvPicPr>
                    <p:blipFill>
                      <a:blip r:embed="rId16"/>
                      <a:stretch>
                        <a:fillRect/>
                      </a:stretch>
                    </p:blipFill>
                    <p:spPr>
                      <a:xfrm>
                        <a:off x="4989513" y="3141663"/>
                        <a:ext cx="2443162" cy="461962"/>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223838" y="5649913"/>
          <a:ext cx="3881437" cy="673100"/>
        </p:xfrm>
        <a:graphic>
          <a:graphicData uri="http://schemas.openxmlformats.org/presentationml/2006/ole">
            <mc:AlternateContent xmlns:mc="http://schemas.openxmlformats.org/markup-compatibility/2006">
              <mc:Choice xmlns:v="urn:schemas-microsoft-com:vml" Requires="v">
                <p:oleObj spid="_x0000_s963985" name="公式" r:id="rId17" imgW="54864000" imgH="9448800" progId="Equation.3">
                  <p:embed/>
                </p:oleObj>
              </mc:Choice>
              <mc:Fallback>
                <p:oleObj name="公式" r:id="rId17" imgW="54864000" imgH="9448800" progId="Equation.3">
                  <p:embed/>
                  <p:pic>
                    <p:nvPicPr>
                      <p:cNvPr id="0" name="图片 963950"/>
                      <p:cNvPicPr>
                        <a:picLocks noChangeAspect="1" noChangeArrowheads="1"/>
                      </p:cNvPicPr>
                      <p:nvPr/>
                    </p:nvPicPr>
                    <p:blipFill>
                      <a:blip r:embed="rId18"/>
                      <a:srcRect/>
                      <a:stretch>
                        <a:fillRect/>
                      </a:stretch>
                    </p:blipFill>
                    <p:spPr bwMode="auto">
                      <a:xfrm>
                        <a:off x="223838" y="5649913"/>
                        <a:ext cx="3881437" cy="673100"/>
                      </a:xfrm>
                      <a:prstGeom prst="rect">
                        <a:avLst/>
                      </a:prstGeom>
                      <a:solidFill>
                        <a:srgbClr val="FFC000"/>
                      </a:solidFill>
                    </p:spPr>
                  </p:pic>
                </p:oleObj>
              </mc:Fallback>
            </mc:AlternateContent>
          </a:graphicData>
        </a:graphic>
      </p:graphicFrame>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74467" y="74405"/>
            <a:ext cx="8595065" cy="646331"/>
          </a:xfrm>
          <a:prstGeom prst="rect">
            <a:avLst/>
          </a:prstGeom>
        </p:spPr>
        <p:txBody>
          <a:bodyPr wrap="square">
            <a:spAutoFit/>
          </a:bodyPr>
          <a:lstStyle/>
          <a:p>
            <a:pPr algn="ctr"/>
            <a:r>
              <a:rPr lang="zh-CN" altLang="en-US" sz="3600" b="1" dirty="0">
                <a:latin typeface="微软雅黑" panose="020B0503020204020204" pitchFamily="34" charset="-122"/>
                <a:ea typeface="微软雅黑" panose="020B0503020204020204" pitchFamily="34" charset="-122"/>
              </a:rPr>
              <a:t>同方差假设</a:t>
            </a:r>
            <a:r>
              <a:rPr lang="en-US" altLang="zh-CN" sz="3600" b="1" dirty="0">
                <a:latin typeface="微软雅黑" panose="020B0503020204020204" pitchFamily="34" charset="-122"/>
                <a:ea typeface="微软雅黑" panose="020B0503020204020204" pitchFamily="34" charset="-122"/>
              </a:rPr>
              <a:t>OLS</a:t>
            </a:r>
            <a:r>
              <a:rPr lang="zh-CN" altLang="en-US" sz="3600" b="1" dirty="0">
                <a:latin typeface="微软雅黑" panose="020B0503020204020204" pitchFamily="34" charset="-122"/>
                <a:ea typeface="微软雅黑" panose="020B0503020204020204" pitchFamily="34" charset="-122"/>
              </a:rPr>
              <a:t>默认方差的估计</a:t>
            </a:r>
            <a:endParaRPr lang="en-US" altLang="zh-CN" sz="3600" b="1" dirty="0">
              <a:latin typeface="微软雅黑" panose="020B0503020204020204" pitchFamily="34" charset="-122"/>
              <a:ea typeface="微软雅黑" panose="020B0503020204020204" pitchFamily="34" charset="-122"/>
            </a:endParaRPr>
          </a:p>
        </p:txBody>
      </p:sp>
      <p:sp>
        <p:nvSpPr>
          <p:cNvPr id="7" name="Rectangle 4"/>
          <p:cNvSpPr>
            <a:spLocks noChangeArrowheads="1"/>
          </p:cNvSpPr>
          <p:nvPr/>
        </p:nvSpPr>
        <p:spPr bwMode="auto">
          <a:xfrm>
            <a:off x="552091" y="133488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8" name="Rectangle 1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0" name="对象 9"/>
          <p:cNvGraphicFramePr>
            <a:graphicFrameLocks noChangeAspect="1"/>
          </p:cNvGraphicFramePr>
          <p:nvPr/>
        </p:nvGraphicFramePr>
        <p:xfrm>
          <a:off x="1557058" y="989266"/>
          <a:ext cx="3113087" cy="781050"/>
        </p:xfrm>
        <a:graphic>
          <a:graphicData uri="http://schemas.openxmlformats.org/presentationml/2006/ole">
            <mc:AlternateContent xmlns:mc="http://schemas.openxmlformats.org/markup-compatibility/2006">
              <mc:Choice xmlns:v="urn:schemas-microsoft-com:vml" Requires="v">
                <p:oleObj spid="_x0000_s965791" name="公式" r:id="rId3" imgW="48768000" imgH="12192000" progId="Equation.3">
                  <p:embed/>
                </p:oleObj>
              </mc:Choice>
              <mc:Fallback>
                <p:oleObj name="公式" r:id="rId3" imgW="48768000" imgH="12192000" progId="Equation.3">
                  <p:embed/>
                  <p:pic>
                    <p:nvPicPr>
                      <p:cNvPr id="0" name="图片 965772"/>
                      <p:cNvPicPr>
                        <a:picLocks noChangeAspect="1" noChangeArrowheads="1"/>
                      </p:cNvPicPr>
                      <p:nvPr/>
                    </p:nvPicPr>
                    <p:blipFill>
                      <a:blip r:embed="rId4"/>
                      <a:srcRect/>
                      <a:stretch>
                        <a:fillRect/>
                      </a:stretch>
                    </p:blipFill>
                    <p:spPr bwMode="auto">
                      <a:xfrm>
                        <a:off x="1557058" y="989266"/>
                        <a:ext cx="3113087" cy="781050"/>
                      </a:xfrm>
                      <a:prstGeom prst="rect">
                        <a:avLst/>
                      </a:prstGeom>
                      <a:noFill/>
                    </p:spPr>
                  </p:pic>
                </p:oleObj>
              </mc:Fallback>
            </mc:AlternateContent>
          </a:graphicData>
        </a:graphic>
      </p:graphicFrame>
      <p:graphicFrame>
        <p:nvGraphicFramePr>
          <p:cNvPr id="15" name="对象 14"/>
          <p:cNvGraphicFramePr>
            <a:graphicFrameLocks noChangeAspect="1"/>
          </p:cNvGraphicFramePr>
          <p:nvPr/>
        </p:nvGraphicFramePr>
        <p:xfrm>
          <a:off x="1557058" y="2655044"/>
          <a:ext cx="4811713" cy="1903412"/>
        </p:xfrm>
        <a:graphic>
          <a:graphicData uri="http://schemas.openxmlformats.org/presentationml/2006/ole">
            <mc:AlternateContent xmlns:mc="http://schemas.openxmlformats.org/markup-compatibility/2006">
              <mc:Choice xmlns:v="urn:schemas-microsoft-com:vml" Requires="v">
                <p:oleObj spid="_x0000_s965792" name="公式" r:id="rId5" imgW="69494400" imgH="27432000" progId="Equation.3">
                  <p:embed/>
                </p:oleObj>
              </mc:Choice>
              <mc:Fallback>
                <p:oleObj name="公式" r:id="rId5" imgW="69494400" imgH="27432000" progId="Equation.3">
                  <p:embed/>
                  <p:pic>
                    <p:nvPicPr>
                      <p:cNvPr id="0" name="图片 965773"/>
                      <p:cNvPicPr>
                        <a:picLocks noChangeAspect="1" noChangeArrowheads="1"/>
                      </p:cNvPicPr>
                      <p:nvPr/>
                    </p:nvPicPr>
                    <p:blipFill>
                      <a:blip r:embed="rId6"/>
                      <a:srcRect/>
                      <a:stretch>
                        <a:fillRect/>
                      </a:stretch>
                    </p:blipFill>
                    <p:spPr bwMode="auto">
                      <a:xfrm>
                        <a:off x="1557058" y="2655044"/>
                        <a:ext cx="4811713" cy="1903412"/>
                      </a:xfrm>
                      <a:prstGeom prst="rect">
                        <a:avLst/>
                      </a:prstGeom>
                      <a:solidFill>
                        <a:schemeClr val="bg1"/>
                      </a:solidFill>
                    </p:spPr>
                  </p:pic>
                </p:oleObj>
              </mc:Fallback>
            </mc:AlternateContent>
          </a:graphicData>
        </a:graphic>
      </p:graphicFrame>
      <p:sp>
        <p:nvSpPr>
          <p:cNvPr id="17" name="矩形 16"/>
          <p:cNvSpPr/>
          <p:nvPr/>
        </p:nvSpPr>
        <p:spPr>
          <a:xfrm>
            <a:off x="1791807" y="2028014"/>
            <a:ext cx="1630392" cy="369332"/>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同方差假设</a:t>
            </a:r>
            <a:endParaRPr lang="zh-CN" altLang="en-US" dirty="0"/>
          </a:p>
        </p:txBody>
      </p:sp>
      <p:graphicFrame>
        <p:nvGraphicFramePr>
          <p:cNvPr id="21" name="对象 20"/>
          <p:cNvGraphicFramePr>
            <a:graphicFrameLocks noChangeAspect="1"/>
          </p:cNvGraphicFramePr>
          <p:nvPr/>
        </p:nvGraphicFramePr>
        <p:xfrm>
          <a:off x="1557058" y="4808107"/>
          <a:ext cx="2241550" cy="1827213"/>
        </p:xfrm>
        <a:graphic>
          <a:graphicData uri="http://schemas.openxmlformats.org/presentationml/2006/ole">
            <mc:AlternateContent xmlns:mc="http://schemas.openxmlformats.org/markup-compatibility/2006">
              <mc:Choice xmlns:v="urn:schemas-microsoft-com:vml" Requires="v">
                <p:oleObj spid="_x0000_s965793" name="公式" r:id="rId7" imgW="31699200" imgH="25603200" progId="Equation.3">
                  <p:embed/>
                </p:oleObj>
              </mc:Choice>
              <mc:Fallback>
                <p:oleObj name="公式" r:id="rId7" imgW="31699200" imgH="25603200" progId="Equation.3">
                  <p:embed/>
                  <p:pic>
                    <p:nvPicPr>
                      <p:cNvPr id="0" name="图片 965774"/>
                      <p:cNvPicPr>
                        <a:picLocks noChangeAspect="1" noChangeArrowheads="1"/>
                      </p:cNvPicPr>
                      <p:nvPr/>
                    </p:nvPicPr>
                    <p:blipFill>
                      <a:blip r:embed="rId8"/>
                      <a:srcRect/>
                      <a:stretch>
                        <a:fillRect/>
                      </a:stretch>
                    </p:blipFill>
                    <p:spPr bwMode="auto">
                      <a:xfrm>
                        <a:off x="1557058" y="4808107"/>
                        <a:ext cx="2241550" cy="1827213"/>
                      </a:xfrm>
                      <a:prstGeom prst="rect">
                        <a:avLst/>
                      </a:prstGeom>
                      <a:solidFill>
                        <a:srgbClr val="FFC000"/>
                      </a:solidFill>
                    </p:spPr>
                  </p:pic>
                </p:oleObj>
              </mc:Fallback>
            </mc:AlternateContent>
          </a:graphicData>
        </a:graphic>
      </p:graphicFrame>
      <p:graphicFrame>
        <p:nvGraphicFramePr>
          <p:cNvPr id="22" name="对象 21"/>
          <p:cNvGraphicFramePr>
            <a:graphicFrameLocks noChangeAspect="1"/>
          </p:cNvGraphicFramePr>
          <p:nvPr/>
        </p:nvGraphicFramePr>
        <p:xfrm>
          <a:off x="4606804" y="5125716"/>
          <a:ext cx="2046287" cy="1208088"/>
        </p:xfrm>
        <a:graphic>
          <a:graphicData uri="http://schemas.openxmlformats.org/presentationml/2006/ole">
            <mc:AlternateContent xmlns:mc="http://schemas.openxmlformats.org/markup-compatibility/2006">
              <mc:Choice xmlns:v="urn:schemas-microsoft-com:vml" Requires="v">
                <p:oleObj spid="_x0000_s965794" name="公式" r:id="rId9" imgW="28956000" imgH="17068800" progId="Equation.3">
                  <p:embed/>
                </p:oleObj>
              </mc:Choice>
              <mc:Fallback>
                <p:oleObj name="公式" r:id="rId9" imgW="28956000" imgH="17068800" progId="Equation.3">
                  <p:embed/>
                  <p:pic>
                    <p:nvPicPr>
                      <p:cNvPr id="0" name="图片 965775"/>
                      <p:cNvPicPr/>
                      <p:nvPr/>
                    </p:nvPicPr>
                    <p:blipFill>
                      <a:blip r:embed="rId10"/>
                      <a:stretch>
                        <a:fillRect/>
                      </a:stretch>
                    </p:blipFill>
                    <p:spPr>
                      <a:xfrm>
                        <a:off x="4606804" y="5125716"/>
                        <a:ext cx="2046287" cy="1208088"/>
                      </a:xfrm>
                      <a:prstGeom prst="rect">
                        <a:avLst/>
                      </a:prstGeom>
                      <a:solidFill>
                        <a:schemeClr val="bg1"/>
                      </a:solidFill>
                    </p:spPr>
                  </p:pic>
                </p:oleObj>
              </mc:Fallback>
            </mc:AlternateContent>
          </a:graphicData>
        </a:graphic>
      </p:graphicFrame>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77999" y="65033"/>
            <a:ext cx="8595065" cy="646331"/>
          </a:xfrm>
          <a:prstGeom prst="rect">
            <a:avLst/>
          </a:prstGeom>
        </p:spPr>
        <p:txBody>
          <a:bodyPr wrap="square">
            <a:spAutoFit/>
          </a:bodyPr>
          <a:lstStyle/>
          <a:p>
            <a:pPr algn="ctr"/>
            <a:r>
              <a:rPr lang="zh-CN" altLang="en-US" sz="3600" b="1" dirty="0">
                <a:latin typeface="微软雅黑" panose="020B0503020204020204" pitchFamily="34" charset="-122"/>
                <a:ea typeface="微软雅黑" panose="020B0503020204020204" pitchFamily="34" charset="-122"/>
              </a:rPr>
              <a:t>面板数据和分层数据的误差方差</a:t>
            </a:r>
            <a:endParaRPr lang="en-US" altLang="zh-CN" sz="3600" b="1" dirty="0">
              <a:latin typeface="微软雅黑" panose="020B0503020204020204" pitchFamily="34" charset="-122"/>
              <a:ea typeface="微软雅黑" panose="020B0503020204020204" pitchFamily="34" charset="-122"/>
            </a:endParaRPr>
          </a:p>
        </p:txBody>
      </p:sp>
      <p:graphicFrame>
        <p:nvGraphicFramePr>
          <p:cNvPr id="3" name="对象 2"/>
          <p:cNvGraphicFramePr>
            <a:graphicFrameLocks noChangeAspect="1"/>
          </p:cNvGraphicFramePr>
          <p:nvPr/>
        </p:nvGraphicFramePr>
        <p:xfrm>
          <a:off x="270595" y="1339560"/>
          <a:ext cx="7853363" cy="600075"/>
        </p:xfrm>
        <a:graphic>
          <a:graphicData uri="http://schemas.openxmlformats.org/presentationml/2006/ole">
            <mc:AlternateContent xmlns:mc="http://schemas.openxmlformats.org/markup-compatibility/2006">
              <mc:Choice xmlns:v="urn:schemas-microsoft-com:vml" Requires="v">
                <p:oleObj spid="_x0000_s965287" name="公式" r:id="rId3" imgW="142646400" imgH="10972800" progId="Equation.3">
                  <p:embed/>
                </p:oleObj>
              </mc:Choice>
              <mc:Fallback>
                <p:oleObj name="公式" r:id="rId3" imgW="142646400" imgH="10972800" progId="Equation.3">
                  <p:embed/>
                  <p:pic>
                    <p:nvPicPr>
                      <p:cNvPr id="0" name="Object 1"/>
                      <p:cNvPicPr>
                        <a:picLocks noChangeAspect="1" noChangeArrowheads="1"/>
                      </p:cNvPicPr>
                      <p:nvPr/>
                    </p:nvPicPr>
                    <p:blipFill>
                      <a:blip r:embed="rId4"/>
                      <a:srcRect/>
                      <a:stretch>
                        <a:fillRect/>
                      </a:stretch>
                    </p:blipFill>
                    <p:spPr bwMode="auto">
                      <a:xfrm>
                        <a:off x="270595" y="1339560"/>
                        <a:ext cx="7853363" cy="600075"/>
                      </a:xfrm>
                      <a:prstGeom prst="rect">
                        <a:avLst/>
                      </a:prstGeom>
                      <a:noFill/>
                    </p:spPr>
                  </p:pic>
                </p:oleObj>
              </mc:Fallback>
            </mc:AlternateContent>
          </a:graphicData>
        </a:graphic>
      </p:graphicFrame>
      <p:sp>
        <p:nvSpPr>
          <p:cNvPr id="4" name="Rectangle 4"/>
          <p:cNvSpPr>
            <a:spLocks noChangeArrowheads="1"/>
          </p:cNvSpPr>
          <p:nvPr/>
        </p:nvSpPr>
        <p:spPr bwMode="auto">
          <a:xfrm>
            <a:off x="552091" y="113486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325406" y="901178"/>
          <a:ext cx="2576512" cy="396875"/>
        </p:xfrm>
        <a:graphic>
          <a:graphicData uri="http://schemas.openxmlformats.org/presentationml/2006/ole">
            <mc:AlternateContent xmlns:mc="http://schemas.openxmlformats.org/markup-compatibility/2006">
              <mc:Choice xmlns:v="urn:schemas-microsoft-com:vml" Requires="v">
                <p:oleObj spid="_x0000_s965288" name="公式" r:id="rId5" imgW="30784800" imgH="4876800" progId="Equation.3">
                  <p:embed/>
                </p:oleObj>
              </mc:Choice>
              <mc:Fallback>
                <p:oleObj name="公式" r:id="rId5" imgW="30784800" imgH="4876800" progId="Equation.3">
                  <p:embed/>
                  <p:pic>
                    <p:nvPicPr>
                      <p:cNvPr id="0" name="Object 3"/>
                      <p:cNvPicPr>
                        <a:picLocks noChangeAspect="1" noChangeArrowheads="1"/>
                      </p:cNvPicPr>
                      <p:nvPr/>
                    </p:nvPicPr>
                    <p:blipFill>
                      <a:blip r:embed="rId6"/>
                      <a:srcRect/>
                      <a:stretch>
                        <a:fillRect/>
                      </a:stretch>
                    </p:blipFill>
                    <p:spPr bwMode="auto">
                      <a:xfrm>
                        <a:off x="325406" y="901178"/>
                        <a:ext cx="2576512" cy="396875"/>
                      </a:xfrm>
                      <a:prstGeom prst="rect">
                        <a:avLst/>
                      </a:prstGeom>
                      <a:noFill/>
                    </p:spPr>
                  </p:pic>
                </p:oleObj>
              </mc:Fallback>
            </mc:AlternateContent>
          </a:graphicData>
        </a:graphic>
      </p:graphicFrame>
      <p:graphicFrame>
        <p:nvGraphicFramePr>
          <p:cNvPr id="11" name="对象 10"/>
          <p:cNvGraphicFramePr>
            <a:graphicFrameLocks noChangeAspect="1"/>
          </p:cNvGraphicFramePr>
          <p:nvPr/>
        </p:nvGraphicFramePr>
        <p:xfrm>
          <a:off x="6267390" y="1937029"/>
          <a:ext cx="2600667" cy="486528"/>
        </p:xfrm>
        <a:graphic>
          <a:graphicData uri="http://schemas.openxmlformats.org/presentationml/2006/ole">
            <mc:AlternateContent xmlns:mc="http://schemas.openxmlformats.org/markup-compatibility/2006">
              <mc:Choice xmlns:v="urn:schemas-microsoft-com:vml" Requires="v">
                <p:oleObj spid="_x0000_s965289" name="公式" r:id="rId7" imgW="32308800" imgH="6096000" progId="Equation.3">
                  <p:embed/>
                </p:oleObj>
              </mc:Choice>
              <mc:Fallback>
                <p:oleObj name="公式" r:id="rId7" imgW="32308800" imgH="6096000" progId="Equation.3">
                  <p:embed/>
                  <p:pic>
                    <p:nvPicPr>
                      <p:cNvPr id="0" name="Object 5"/>
                      <p:cNvPicPr>
                        <a:picLocks noChangeAspect="1" noChangeArrowheads="1"/>
                      </p:cNvPicPr>
                      <p:nvPr/>
                    </p:nvPicPr>
                    <p:blipFill>
                      <a:blip r:embed="rId8"/>
                      <a:srcRect/>
                      <a:stretch>
                        <a:fillRect/>
                      </a:stretch>
                    </p:blipFill>
                    <p:spPr bwMode="auto">
                      <a:xfrm>
                        <a:off x="6267390" y="1937029"/>
                        <a:ext cx="2600667" cy="486528"/>
                      </a:xfrm>
                      <a:prstGeom prst="rect">
                        <a:avLst/>
                      </a:prstGeom>
                      <a:noFill/>
                    </p:spPr>
                  </p:pic>
                </p:oleObj>
              </mc:Fallback>
            </mc:AlternateContent>
          </a:graphicData>
        </a:graphic>
      </p:graphicFrame>
      <p:graphicFrame>
        <p:nvGraphicFramePr>
          <p:cNvPr id="13" name="对象 12"/>
          <p:cNvGraphicFramePr>
            <a:graphicFrameLocks noChangeAspect="1"/>
          </p:cNvGraphicFramePr>
          <p:nvPr/>
        </p:nvGraphicFramePr>
        <p:xfrm>
          <a:off x="325406" y="3372640"/>
          <a:ext cx="666750" cy="271462"/>
        </p:xfrm>
        <a:graphic>
          <a:graphicData uri="http://schemas.openxmlformats.org/presentationml/2006/ole">
            <mc:AlternateContent xmlns:mc="http://schemas.openxmlformats.org/markup-compatibility/2006">
              <mc:Choice xmlns:v="urn:schemas-microsoft-com:vml" Requires="v">
                <p:oleObj spid="_x0000_s965290" name="公式" r:id="rId9" imgW="13411200" imgH="4876800" progId="Equation.3">
                  <p:embed/>
                </p:oleObj>
              </mc:Choice>
              <mc:Fallback>
                <p:oleObj name="公式" r:id="rId9" imgW="13411200" imgH="4876800" progId="Equation.3">
                  <p:embed/>
                  <p:pic>
                    <p:nvPicPr>
                      <p:cNvPr id="0" name="Object 7"/>
                      <p:cNvPicPr>
                        <a:picLocks noChangeAspect="1" noChangeArrowheads="1"/>
                      </p:cNvPicPr>
                      <p:nvPr/>
                    </p:nvPicPr>
                    <p:blipFill>
                      <a:blip r:embed="rId10"/>
                      <a:srcRect/>
                      <a:stretch>
                        <a:fillRect/>
                      </a:stretch>
                    </p:blipFill>
                    <p:spPr bwMode="auto">
                      <a:xfrm>
                        <a:off x="325406" y="3372640"/>
                        <a:ext cx="666750" cy="271462"/>
                      </a:xfrm>
                      <a:prstGeom prst="rect">
                        <a:avLst/>
                      </a:prstGeom>
                      <a:noFill/>
                    </p:spPr>
                  </p:pic>
                </p:oleObj>
              </mc:Fallback>
            </mc:AlternateContent>
          </a:graphicData>
        </a:graphic>
      </p:graphicFrame>
      <p:graphicFrame>
        <p:nvGraphicFramePr>
          <p:cNvPr id="15" name="对象 14"/>
          <p:cNvGraphicFramePr>
            <a:graphicFrameLocks noChangeAspect="1"/>
          </p:cNvGraphicFramePr>
          <p:nvPr/>
        </p:nvGraphicFramePr>
        <p:xfrm>
          <a:off x="377825" y="3722688"/>
          <a:ext cx="4662488" cy="514350"/>
        </p:xfrm>
        <a:graphic>
          <a:graphicData uri="http://schemas.openxmlformats.org/presentationml/2006/ole">
            <mc:AlternateContent xmlns:mc="http://schemas.openxmlformats.org/markup-compatibility/2006">
              <mc:Choice xmlns:v="urn:schemas-microsoft-com:vml" Requires="v">
                <p:oleObj spid="_x0000_s965291" name="公式" r:id="rId11" imgW="93573600" imgH="10058400" progId="Equation.3">
                  <p:embed/>
                </p:oleObj>
              </mc:Choice>
              <mc:Fallback>
                <p:oleObj name="公式" r:id="rId11" imgW="93573600" imgH="10058400" progId="Equation.3">
                  <p:embed/>
                  <p:pic>
                    <p:nvPicPr>
                      <p:cNvPr id="0" name="Object 9"/>
                      <p:cNvPicPr>
                        <a:picLocks noChangeAspect="1" noChangeArrowheads="1"/>
                      </p:cNvPicPr>
                      <p:nvPr/>
                    </p:nvPicPr>
                    <p:blipFill>
                      <a:blip r:embed="rId12"/>
                      <a:srcRect/>
                      <a:stretch>
                        <a:fillRect/>
                      </a:stretch>
                    </p:blipFill>
                    <p:spPr bwMode="auto">
                      <a:xfrm>
                        <a:off x="377825" y="3722688"/>
                        <a:ext cx="4662488" cy="514350"/>
                      </a:xfrm>
                      <a:prstGeom prst="rect">
                        <a:avLst/>
                      </a:prstGeom>
                      <a:noFill/>
                    </p:spPr>
                  </p:pic>
                </p:oleObj>
              </mc:Fallback>
            </mc:AlternateContent>
          </a:graphicData>
        </a:graphic>
      </p:graphicFrame>
      <p:graphicFrame>
        <p:nvGraphicFramePr>
          <p:cNvPr id="18" name="对象 17"/>
          <p:cNvGraphicFramePr>
            <a:graphicFrameLocks noChangeAspect="1"/>
          </p:cNvGraphicFramePr>
          <p:nvPr/>
        </p:nvGraphicFramePr>
        <p:xfrm>
          <a:off x="377825" y="4314825"/>
          <a:ext cx="1731963" cy="381000"/>
        </p:xfrm>
        <a:graphic>
          <a:graphicData uri="http://schemas.openxmlformats.org/presentationml/2006/ole">
            <mc:AlternateContent xmlns:mc="http://schemas.openxmlformats.org/markup-compatibility/2006">
              <mc:Choice xmlns:v="urn:schemas-microsoft-com:vml" Requires="v">
                <p:oleObj spid="_x0000_s965292" name="公式" r:id="rId13" imgW="29260800" imgH="5791200" progId="Equation.3">
                  <p:embed/>
                </p:oleObj>
              </mc:Choice>
              <mc:Fallback>
                <p:oleObj name="公式" r:id="rId13" imgW="29260800" imgH="5791200" progId="Equation.3">
                  <p:embed/>
                  <p:pic>
                    <p:nvPicPr>
                      <p:cNvPr id="0" name="Object 11"/>
                      <p:cNvPicPr>
                        <a:picLocks noChangeAspect="1" noChangeArrowheads="1"/>
                      </p:cNvPicPr>
                      <p:nvPr/>
                    </p:nvPicPr>
                    <p:blipFill>
                      <a:blip r:embed="rId14"/>
                      <a:srcRect/>
                      <a:stretch>
                        <a:fillRect/>
                      </a:stretch>
                    </p:blipFill>
                    <p:spPr bwMode="auto">
                      <a:xfrm>
                        <a:off x="377825" y="4314825"/>
                        <a:ext cx="1731963" cy="381000"/>
                      </a:xfrm>
                      <a:prstGeom prst="rect">
                        <a:avLst/>
                      </a:prstGeom>
                      <a:noFill/>
                    </p:spPr>
                  </p:pic>
                </p:oleObj>
              </mc:Fallback>
            </mc:AlternateContent>
          </a:graphicData>
        </a:graphic>
      </p:graphicFrame>
      <p:graphicFrame>
        <p:nvGraphicFramePr>
          <p:cNvPr id="20" name="对象 19"/>
          <p:cNvGraphicFramePr>
            <a:graphicFrameLocks noChangeAspect="1"/>
          </p:cNvGraphicFramePr>
          <p:nvPr/>
        </p:nvGraphicFramePr>
        <p:xfrm>
          <a:off x="347067" y="5001162"/>
          <a:ext cx="2728913" cy="307975"/>
        </p:xfrm>
        <a:graphic>
          <a:graphicData uri="http://schemas.openxmlformats.org/presentationml/2006/ole">
            <mc:AlternateContent xmlns:mc="http://schemas.openxmlformats.org/markup-compatibility/2006">
              <mc:Choice xmlns:v="urn:schemas-microsoft-com:vml" Requires="v">
                <p:oleObj spid="_x0000_s965293" name="公式" r:id="rId15" imgW="50292000" imgH="5791200" progId="Equation.3">
                  <p:embed/>
                </p:oleObj>
              </mc:Choice>
              <mc:Fallback>
                <p:oleObj name="公式" r:id="rId15" imgW="50292000" imgH="5791200" progId="Equation.3">
                  <p:embed/>
                  <p:pic>
                    <p:nvPicPr>
                      <p:cNvPr id="0" name="Object 13"/>
                      <p:cNvPicPr>
                        <a:picLocks noChangeAspect="1" noChangeArrowheads="1"/>
                      </p:cNvPicPr>
                      <p:nvPr/>
                    </p:nvPicPr>
                    <p:blipFill>
                      <a:blip r:embed="rId16"/>
                      <a:srcRect/>
                      <a:stretch>
                        <a:fillRect/>
                      </a:stretch>
                    </p:blipFill>
                    <p:spPr bwMode="auto">
                      <a:xfrm>
                        <a:off x="347067" y="5001162"/>
                        <a:ext cx="2728913" cy="307975"/>
                      </a:xfrm>
                      <a:prstGeom prst="rect">
                        <a:avLst/>
                      </a:prstGeom>
                      <a:noFill/>
                    </p:spPr>
                  </p:pic>
                </p:oleObj>
              </mc:Fallback>
            </mc:AlternateContent>
          </a:graphicData>
        </a:graphic>
      </p:graphicFrame>
      <p:graphicFrame>
        <p:nvGraphicFramePr>
          <p:cNvPr id="22" name="对象 21"/>
          <p:cNvGraphicFramePr>
            <a:graphicFrameLocks noChangeAspect="1"/>
          </p:cNvGraphicFramePr>
          <p:nvPr/>
        </p:nvGraphicFramePr>
        <p:xfrm>
          <a:off x="223838" y="5491163"/>
          <a:ext cx="7542212" cy="574675"/>
        </p:xfrm>
        <a:graphic>
          <a:graphicData uri="http://schemas.openxmlformats.org/presentationml/2006/ole">
            <mc:AlternateContent xmlns:mc="http://schemas.openxmlformats.org/markup-compatibility/2006">
              <mc:Choice xmlns:v="urn:schemas-microsoft-com:vml" Requires="v">
                <p:oleObj spid="_x0000_s965294" name="公式" r:id="rId17" imgW="122529600" imgH="9448800" progId="Equation.3">
                  <p:embed/>
                </p:oleObj>
              </mc:Choice>
              <mc:Fallback>
                <p:oleObj name="公式" r:id="rId17" imgW="122529600" imgH="9448800" progId="Equation.3">
                  <p:embed/>
                  <p:pic>
                    <p:nvPicPr>
                      <p:cNvPr id="0" name="Object 15"/>
                      <p:cNvPicPr>
                        <a:picLocks noChangeAspect="1" noChangeArrowheads="1"/>
                      </p:cNvPicPr>
                      <p:nvPr/>
                    </p:nvPicPr>
                    <p:blipFill>
                      <a:blip r:embed="rId18"/>
                      <a:srcRect/>
                      <a:stretch>
                        <a:fillRect/>
                      </a:stretch>
                    </p:blipFill>
                    <p:spPr bwMode="auto">
                      <a:xfrm>
                        <a:off x="223838" y="5491163"/>
                        <a:ext cx="7542212" cy="574675"/>
                      </a:xfrm>
                      <a:prstGeom prst="rect">
                        <a:avLst/>
                      </a:prstGeom>
                      <a:noFill/>
                    </p:spPr>
                  </p:pic>
                </p:oleObj>
              </mc:Fallback>
            </mc:AlternateContent>
          </a:graphicData>
        </a:graphic>
      </p:graphicFrame>
      <p:graphicFrame>
        <p:nvGraphicFramePr>
          <p:cNvPr id="29" name="对象 28"/>
          <p:cNvGraphicFramePr>
            <a:graphicFrameLocks noChangeAspect="1"/>
          </p:cNvGraphicFramePr>
          <p:nvPr/>
        </p:nvGraphicFramePr>
        <p:xfrm>
          <a:off x="177999" y="6178251"/>
          <a:ext cx="4778375" cy="623888"/>
        </p:xfrm>
        <a:graphic>
          <a:graphicData uri="http://schemas.openxmlformats.org/presentationml/2006/ole">
            <mc:AlternateContent xmlns:mc="http://schemas.openxmlformats.org/markup-compatibility/2006">
              <mc:Choice xmlns:v="urn:schemas-microsoft-com:vml" Requires="v">
                <p:oleObj spid="_x0000_s965295" name="公式" r:id="rId19" imgW="71932800" imgH="9448800" progId="Equation.3">
                  <p:embed/>
                </p:oleObj>
              </mc:Choice>
              <mc:Fallback>
                <p:oleObj name="公式" r:id="rId19" imgW="71932800" imgH="9448800" progId="Equation.3">
                  <p:embed/>
                  <p:pic>
                    <p:nvPicPr>
                      <p:cNvPr id="0" name="Object 29"/>
                      <p:cNvPicPr>
                        <a:picLocks noChangeAspect="1" noChangeArrowheads="1"/>
                      </p:cNvPicPr>
                      <p:nvPr/>
                    </p:nvPicPr>
                    <p:blipFill>
                      <a:blip r:embed="rId20"/>
                      <a:srcRect/>
                      <a:stretch>
                        <a:fillRect/>
                      </a:stretch>
                    </p:blipFill>
                    <p:spPr bwMode="auto">
                      <a:xfrm>
                        <a:off x="177999" y="6178251"/>
                        <a:ext cx="4778375" cy="623888"/>
                      </a:xfrm>
                      <a:prstGeom prst="rect">
                        <a:avLst/>
                      </a:prstGeom>
                      <a:solidFill>
                        <a:srgbClr val="FFC000"/>
                      </a:solidFill>
                    </p:spPr>
                  </p:pic>
                </p:oleObj>
              </mc:Fallback>
            </mc:AlternateContent>
          </a:graphicData>
        </a:graphic>
      </p:graphicFrame>
      <p:graphicFrame>
        <p:nvGraphicFramePr>
          <p:cNvPr id="2" name="对象 1"/>
          <p:cNvGraphicFramePr>
            <a:graphicFrameLocks noChangeAspect="1"/>
          </p:cNvGraphicFramePr>
          <p:nvPr/>
        </p:nvGraphicFramePr>
        <p:xfrm>
          <a:off x="177999" y="2099757"/>
          <a:ext cx="5795963" cy="1200150"/>
        </p:xfrm>
        <a:graphic>
          <a:graphicData uri="http://schemas.openxmlformats.org/presentationml/2006/ole">
            <mc:AlternateContent xmlns:mc="http://schemas.openxmlformats.org/markup-compatibility/2006">
              <mc:Choice xmlns:v="urn:schemas-microsoft-com:vml" Requires="v">
                <p:oleObj spid="_x0000_s965296" name="公式" r:id="rId21" imgW="147218400" imgH="30480000" progId="Equation.3">
                  <p:embed/>
                </p:oleObj>
              </mc:Choice>
              <mc:Fallback>
                <p:oleObj name="公式" r:id="rId21" imgW="147218400" imgH="30480000" progId="Equation.3">
                  <p:embed/>
                  <p:pic>
                    <p:nvPicPr>
                      <p:cNvPr id="0" name="图片 965249"/>
                      <p:cNvPicPr/>
                      <p:nvPr/>
                    </p:nvPicPr>
                    <p:blipFill>
                      <a:blip r:embed="rId22"/>
                      <a:stretch>
                        <a:fillRect/>
                      </a:stretch>
                    </p:blipFill>
                    <p:spPr>
                      <a:xfrm>
                        <a:off x="177999" y="2099757"/>
                        <a:ext cx="5795963" cy="1200150"/>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6267390" y="2593225"/>
          <a:ext cx="2682308" cy="1264995"/>
        </p:xfrm>
        <a:graphic>
          <a:graphicData uri="http://schemas.openxmlformats.org/presentationml/2006/ole">
            <mc:AlternateContent xmlns:mc="http://schemas.openxmlformats.org/markup-compatibility/2006">
              <mc:Choice xmlns:v="urn:schemas-microsoft-com:vml" Requires="v">
                <p:oleObj spid="_x0000_s965297" name="公式" r:id="rId23" imgW="49072800" imgH="23164800" progId="Equation.3">
                  <p:embed/>
                </p:oleObj>
              </mc:Choice>
              <mc:Fallback>
                <p:oleObj name="公式" r:id="rId23" imgW="49072800" imgH="23164800" progId="Equation.3">
                  <p:embed/>
                  <p:pic>
                    <p:nvPicPr>
                      <p:cNvPr id="0" name="图片 965250"/>
                      <p:cNvPicPr/>
                      <p:nvPr/>
                    </p:nvPicPr>
                    <p:blipFill>
                      <a:blip r:embed="rId24"/>
                      <a:stretch>
                        <a:fillRect/>
                      </a:stretch>
                    </p:blipFill>
                    <p:spPr>
                      <a:xfrm>
                        <a:off x="6267390" y="2593225"/>
                        <a:ext cx="2682308" cy="1264995"/>
                      </a:xfrm>
                      <a:prstGeom prst="rect">
                        <a:avLst/>
                      </a:prstGeom>
                    </p:spPr>
                  </p:pic>
                </p:oleObj>
              </mc:Fallback>
            </mc:AlternateContent>
          </a:graphicData>
        </a:graphic>
      </p:graphicFrame>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2"/>
          <a:stretch>
            <a:fillRect/>
          </a:stretch>
        </p:blipFill>
        <p:spPr>
          <a:xfrm>
            <a:off x="209776" y="4363448"/>
            <a:ext cx="4013959" cy="2494551"/>
          </a:xfrm>
          <a:prstGeom prst="rect">
            <a:avLst/>
          </a:prstGeom>
        </p:spPr>
      </p:pic>
      <p:sp>
        <p:nvSpPr>
          <p:cNvPr id="2" name="日期占位符 1"/>
          <p:cNvSpPr>
            <a:spLocks noGrp="1"/>
          </p:cNvSpPr>
          <p:nvPr>
            <p:ph type="dt" sz="half" idx="10"/>
          </p:nvPr>
        </p:nvSpPr>
        <p:spPr/>
        <p:txBody>
          <a:bodyPr/>
          <a:lstStyle/>
          <a:p>
            <a:fld id="{7188E5CE-F230-4BD1-940F-85FCBCA58052}" type="datetime1">
              <a:rPr lang="zh-CN" altLang="en-US" smtClean="0"/>
              <a:t>2021/3/2</a:t>
            </a:fld>
            <a:endParaRPr lang="zh-CN" altLang="en-US"/>
          </a:p>
        </p:txBody>
      </p:sp>
      <p:sp>
        <p:nvSpPr>
          <p:cNvPr id="3" name="页脚占位符 2"/>
          <p:cNvSpPr>
            <a:spLocks noGrp="1"/>
          </p:cNvSpPr>
          <p:nvPr>
            <p:ph type="ftr" sz="quarter" idx="11"/>
          </p:nvPr>
        </p:nvSpPr>
        <p:spPr/>
        <p:txBody>
          <a:bodyPr/>
          <a:lstStyle/>
          <a:p>
            <a:r>
              <a:rPr lang="zh-CN" altLang="en-US"/>
              <a:t>中国人民大学，陈传波</a:t>
            </a:r>
          </a:p>
        </p:txBody>
      </p:sp>
      <p:sp>
        <p:nvSpPr>
          <p:cNvPr id="4" name="矩形 3"/>
          <p:cNvSpPr/>
          <p:nvPr/>
        </p:nvSpPr>
        <p:spPr>
          <a:xfrm>
            <a:off x="4787660" y="812409"/>
            <a:ext cx="4356340" cy="4616648"/>
          </a:xfrm>
          <a:prstGeom prst="rect">
            <a:avLst/>
          </a:prstGeom>
          <a:solidFill>
            <a:schemeClr val="accent6">
              <a:lumMod val="40000"/>
              <a:lumOff val="60000"/>
            </a:schemeClr>
          </a:solidFill>
        </p:spPr>
        <p:txBody>
          <a:bodyPr wrap="square">
            <a:spAutoFit/>
          </a:bodyPr>
          <a:lstStyle/>
          <a:p>
            <a:r>
              <a:rPr lang="en-US" altLang="zh-CN" sz="1400" dirty="0" err="1"/>
              <a:t>mata</a:t>
            </a:r>
            <a:endParaRPr lang="en-US" altLang="zh-CN" sz="1400" dirty="0"/>
          </a:p>
          <a:p>
            <a:r>
              <a:rPr lang="en-US" altLang="zh-CN" sz="1400" dirty="0"/>
              <a:t>id= </a:t>
            </a:r>
            <a:r>
              <a:rPr lang="en-US" altLang="zh-CN" sz="1400" dirty="0" err="1"/>
              <a:t>panelsetup</a:t>
            </a:r>
            <a:r>
              <a:rPr lang="en-US" altLang="zh-CN" sz="1400" dirty="0"/>
              <a:t>(id, 1)      //</a:t>
            </a:r>
            <a:r>
              <a:rPr lang="zh-CN" altLang="en-US" sz="1400" dirty="0"/>
              <a:t>生成同一个体的截断点，得到矩阵</a:t>
            </a:r>
            <a:r>
              <a:rPr lang="en-US" altLang="zh-CN" sz="1400" dirty="0"/>
              <a:t>id</a:t>
            </a:r>
            <a:r>
              <a:rPr lang="zh-CN" altLang="en-US" sz="1400" dirty="0"/>
              <a:t>，其中第一个元素是个体数量</a:t>
            </a:r>
          </a:p>
          <a:p>
            <a:r>
              <a:rPr lang="en-US" altLang="zh-CN" sz="1400" dirty="0"/>
              <a:t>NT=rows(X)                            //</a:t>
            </a:r>
            <a:r>
              <a:rPr lang="zh-CN" altLang="en-US" sz="1400" dirty="0"/>
              <a:t>总观察值数</a:t>
            </a:r>
          </a:p>
          <a:p>
            <a:r>
              <a:rPr lang="en-US" altLang="zh-CN" sz="1400" dirty="0"/>
              <a:t>k=cols(X)                                //</a:t>
            </a:r>
            <a:r>
              <a:rPr lang="zh-CN" altLang="en-US" sz="1400" dirty="0"/>
              <a:t>自变量个数</a:t>
            </a:r>
          </a:p>
          <a:p>
            <a:r>
              <a:rPr lang="en-US" altLang="zh-CN" sz="1400" dirty="0"/>
              <a:t>N=</a:t>
            </a:r>
            <a:r>
              <a:rPr lang="en-US" altLang="zh-CN" sz="1400" dirty="0" err="1"/>
              <a:t>panelstats</a:t>
            </a:r>
            <a:r>
              <a:rPr lang="en-US" altLang="zh-CN" sz="1400" dirty="0"/>
              <a:t>(id)[1]              //</a:t>
            </a:r>
            <a:r>
              <a:rPr lang="zh-CN" altLang="en-US" sz="1400" dirty="0"/>
              <a:t>个体（即</a:t>
            </a:r>
            <a:r>
              <a:rPr lang="en-US" altLang="zh-CN" sz="1400" dirty="0"/>
              <a:t>state</a:t>
            </a:r>
            <a:r>
              <a:rPr lang="zh-CN" altLang="en-US" sz="1400" dirty="0"/>
              <a:t>）数量</a:t>
            </a:r>
          </a:p>
          <a:p>
            <a:r>
              <a:rPr lang="en-US" altLang="zh-CN" sz="1400" dirty="0"/>
              <a:t>b=</a:t>
            </a:r>
            <a:r>
              <a:rPr lang="en-US" altLang="zh-CN" sz="1400" dirty="0" err="1"/>
              <a:t>cholinv</a:t>
            </a:r>
            <a:r>
              <a:rPr lang="en-US" altLang="zh-CN" sz="1400" dirty="0"/>
              <a:t>(X'X)*(X'Y)                 //</a:t>
            </a:r>
            <a:r>
              <a:rPr lang="zh-CN" altLang="en-US" sz="1400" dirty="0"/>
              <a:t>回归系数</a:t>
            </a:r>
          </a:p>
          <a:p>
            <a:r>
              <a:rPr lang="en-US" altLang="zh-CN" sz="1400" dirty="0"/>
              <a:t>u= Y-X*b                                     //</a:t>
            </a:r>
            <a:r>
              <a:rPr lang="zh-CN" altLang="en-US" sz="1400" dirty="0"/>
              <a:t>残差</a:t>
            </a:r>
          </a:p>
          <a:p>
            <a:r>
              <a:rPr lang="en-US" altLang="zh-CN" sz="1400" dirty="0"/>
              <a:t>V=X:*u                                        //</a:t>
            </a:r>
            <a:r>
              <a:rPr lang="zh-CN" altLang="en-US" sz="1400" dirty="0"/>
              <a:t>各自变量与残差积</a:t>
            </a:r>
          </a:p>
          <a:p>
            <a:r>
              <a:rPr lang="en-US" altLang="zh-CN" sz="1400" b="1" dirty="0" err="1">
                <a:solidFill>
                  <a:srgbClr val="FF0000"/>
                </a:solidFill>
              </a:rPr>
              <a:t>Vc</a:t>
            </a:r>
            <a:r>
              <a:rPr lang="en-US" altLang="zh-CN" sz="1400" b="1" dirty="0">
                <a:solidFill>
                  <a:srgbClr val="FF0000"/>
                </a:solidFill>
              </a:rPr>
              <a:t>=</a:t>
            </a:r>
            <a:r>
              <a:rPr lang="en-US" altLang="zh-CN" sz="1400" b="1" dirty="0" err="1">
                <a:solidFill>
                  <a:srgbClr val="FF0000"/>
                </a:solidFill>
              </a:rPr>
              <a:t>cholinv</a:t>
            </a:r>
            <a:r>
              <a:rPr lang="en-US" altLang="zh-CN" sz="1400" b="1" dirty="0">
                <a:solidFill>
                  <a:srgbClr val="FF0000"/>
                </a:solidFill>
              </a:rPr>
              <a:t>(X'X):*</a:t>
            </a:r>
            <a:r>
              <a:rPr lang="en-US" altLang="zh-CN" sz="1400" b="1" dirty="0" err="1">
                <a:solidFill>
                  <a:srgbClr val="FF0000"/>
                </a:solidFill>
              </a:rPr>
              <a:t>u'u</a:t>
            </a:r>
            <a:r>
              <a:rPr lang="en-US" altLang="zh-CN" sz="1400" b="1" dirty="0">
                <a:solidFill>
                  <a:srgbClr val="FF0000"/>
                </a:solidFill>
              </a:rPr>
              <a:t>/(NT-k)  </a:t>
            </a:r>
            <a:r>
              <a:rPr lang="en-US" altLang="zh-CN" sz="1400" dirty="0"/>
              <a:t>  //</a:t>
            </a:r>
            <a:r>
              <a:rPr lang="zh-CN" altLang="en-US" sz="1400" dirty="0"/>
              <a:t>同方差假设方差</a:t>
            </a:r>
          </a:p>
          <a:p>
            <a:r>
              <a:rPr lang="en-US" altLang="zh-CN" sz="1400" b="1" dirty="0" err="1">
                <a:solidFill>
                  <a:srgbClr val="FF0000"/>
                </a:solidFill>
              </a:rPr>
              <a:t>Vr</a:t>
            </a:r>
            <a:r>
              <a:rPr lang="en-US" altLang="zh-CN" sz="1400" b="1" dirty="0">
                <a:solidFill>
                  <a:srgbClr val="FF0000"/>
                </a:solidFill>
              </a:rPr>
              <a:t>=</a:t>
            </a:r>
            <a:r>
              <a:rPr lang="en-US" altLang="zh-CN" sz="1400" b="1" dirty="0" err="1">
                <a:solidFill>
                  <a:srgbClr val="FF0000"/>
                </a:solidFill>
              </a:rPr>
              <a:t>cholinv</a:t>
            </a:r>
            <a:r>
              <a:rPr lang="en-US" altLang="zh-CN" sz="1400" b="1" dirty="0">
                <a:solidFill>
                  <a:srgbClr val="FF0000"/>
                </a:solidFill>
              </a:rPr>
              <a:t>(X'X)*(V'V)*</a:t>
            </a:r>
            <a:r>
              <a:rPr lang="en-US" altLang="zh-CN" sz="1400" b="1" dirty="0" err="1">
                <a:solidFill>
                  <a:srgbClr val="FF0000"/>
                </a:solidFill>
              </a:rPr>
              <a:t>cholinv</a:t>
            </a:r>
            <a:r>
              <a:rPr lang="en-US" altLang="zh-CN" sz="1400" b="1" dirty="0">
                <a:solidFill>
                  <a:srgbClr val="FF0000"/>
                </a:solidFill>
              </a:rPr>
              <a:t>(X'X)*NT/(NT-k)   </a:t>
            </a:r>
          </a:p>
          <a:p>
            <a:r>
              <a:rPr lang="en-US" altLang="zh-CN" sz="1400" dirty="0"/>
              <a:t>*robust</a:t>
            </a:r>
            <a:r>
              <a:rPr lang="zh-CN" altLang="en-US" sz="1400" dirty="0"/>
              <a:t>方差</a:t>
            </a:r>
          </a:p>
          <a:p>
            <a:r>
              <a:rPr lang="en-US" altLang="zh-CN" sz="1400" dirty="0"/>
              <a:t>C= </a:t>
            </a:r>
            <a:r>
              <a:rPr lang="en-US" altLang="zh-CN" sz="1400" dirty="0" err="1"/>
              <a:t>panelsum</a:t>
            </a:r>
            <a:r>
              <a:rPr lang="en-US" altLang="zh-CN" sz="1400" dirty="0"/>
              <a:t>(V, id)                  //</a:t>
            </a:r>
            <a:r>
              <a:rPr lang="zh-CN" altLang="en-US" sz="1400" dirty="0"/>
              <a:t>对各州分别求</a:t>
            </a:r>
            <a:r>
              <a:rPr lang="en-US" altLang="zh-CN" sz="1400" dirty="0"/>
              <a:t>V</a:t>
            </a:r>
            <a:r>
              <a:rPr lang="zh-CN" altLang="en-US" sz="1400" dirty="0"/>
              <a:t>的各期和</a:t>
            </a:r>
          </a:p>
          <a:p>
            <a:r>
              <a:rPr lang="en-US" altLang="zh-CN" sz="1400" b="1" dirty="0">
                <a:solidFill>
                  <a:srgbClr val="FF0000"/>
                </a:solidFill>
              </a:rPr>
              <a:t>Vg=</a:t>
            </a:r>
            <a:r>
              <a:rPr lang="en-US" altLang="zh-CN" sz="1400" b="1" dirty="0" err="1">
                <a:solidFill>
                  <a:srgbClr val="FF0000"/>
                </a:solidFill>
              </a:rPr>
              <a:t>cholinv</a:t>
            </a:r>
            <a:r>
              <a:rPr lang="en-US" altLang="zh-CN" sz="1400" b="1" dirty="0">
                <a:solidFill>
                  <a:srgbClr val="FF0000"/>
                </a:solidFill>
              </a:rPr>
              <a:t>(X'X)* C'C*</a:t>
            </a:r>
            <a:r>
              <a:rPr lang="en-US" altLang="zh-CN" sz="1400" b="1" dirty="0" err="1">
                <a:solidFill>
                  <a:srgbClr val="FF0000"/>
                </a:solidFill>
              </a:rPr>
              <a:t>cholinv</a:t>
            </a:r>
            <a:r>
              <a:rPr lang="en-US" altLang="zh-CN" sz="1400" b="1" dirty="0">
                <a:solidFill>
                  <a:srgbClr val="FF0000"/>
                </a:solidFill>
              </a:rPr>
              <a:t>(X'X)*(NT-1)/(NT-k)*N/(N-1)                                   </a:t>
            </a:r>
            <a:r>
              <a:rPr lang="en-US" altLang="zh-CN" sz="1400" dirty="0"/>
              <a:t>*cluster</a:t>
            </a:r>
            <a:r>
              <a:rPr lang="zh-CN" altLang="en-US" sz="1400" dirty="0"/>
              <a:t>方差</a:t>
            </a:r>
          </a:p>
          <a:p>
            <a:r>
              <a:rPr lang="en-US" altLang="zh-CN" sz="1400" dirty="0" err="1"/>
              <a:t>se_c</a:t>
            </a:r>
            <a:r>
              <a:rPr lang="en-US" altLang="zh-CN" sz="1400" dirty="0"/>
              <a:t>=(</a:t>
            </a:r>
            <a:r>
              <a:rPr lang="en-US" altLang="zh-CN" sz="1400" dirty="0" err="1"/>
              <a:t>sqrt</a:t>
            </a:r>
            <a:r>
              <a:rPr lang="en-US" altLang="zh-CN" sz="1400" dirty="0"/>
              <a:t>(diagonal(</a:t>
            </a:r>
            <a:r>
              <a:rPr lang="en-US" altLang="zh-CN" sz="1400" dirty="0" err="1"/>
              <a:t>Vc</a:t>
            </a:r>
            <a:r>
              <a:rPr lang="en-US" altLang="zh-CN" sz="1400" dirty="0"/>
              <a:t>)))         //</a:t>
            </a:r>
            <a:r>
              <a:rPr lang="zh-CN" altLang="en-US" sz="1400" dirty="0"/>
              <a:t>标准误</a:t>
            </a:r>
          </a:p>
          <a:p>
            <a:r>
              <a:rPr lang="en-US" altLang="zh-CN" sz="1400" dirty="0" err="1"/>
              <a:t>se_r</a:t>
            </a:r>
            <a:r>
              <a:rPr lang="en-US" altLang="zh-CN" sz="1400" dirty="0"/>
              <a:t>=(</a:t>
            </a:r>
            <a:r>
              <a:rPr lang="en-US" altLang="zh-CN" sz="1400" dirty="0" err="1"/>
              <a:t>sqrt</a:t>
            </a:r>
            <a:r>
              <a:rPr lang="en-US" altLang="zh-CN" sz="1400" dirty="0"/>
              <a:t>(diagonal(</a:t>
            </a:r>
            <a:r>
              <a:rPr lang="en-US" altLang="zh-CN" sz="1400" dirty="0" err="1"/>
              <a:t>Vr</a:t>
            </a:r>
            <a:r>
              <a:rPr lang="en-US" altLang="zh-CN" sz="1400" dirty="0"/>
              <a:t>)))</a:t>
            </a:r>
          </a:p>
          <a:p>
            <a:r>
              <a:rPr lang="en-US" altLang="zh-CN" sz="1400" dirty="0" err="1"/>
              <a:t>se_g</a:t>
            </a:r>
            <a:r>
              <a:rPr lang="en-US" altLang="zh-CN" sz="1400" dirty="0"/>
              <a:t>=(</a:t>
            </a:r>
            <a:r>
              <a:rPr lang="en-US" altLang="zh-CN" sz="1400" dirty="0" err="1"/>
              <a:t>sqrt</a:t>
            </a:r>
            <a:r>
              <a:rPr lang="en-US" altLang="zh-CN" sz="1400" dirty="0"/>
              <a:t>(diagonal(Vg)))</a:t>
            </a:r>
          </a:p>
          <a:p>
            <a:r>
              <a:rPr lang="en-US" altLang="zh-CN" sz="1400" dirty="0" err="1"/>
              <a:t>se_c</a:t>
            </a:r>
            <a:r>
              <a:rPr lang="en-US" altLang="zh-CN" sz="1400" dirty="0"/>
              <a:t>, </a:t>
            </a:r>
            <a:r>
              <a:rPr lang="en-US" altLang="zh-CN" sz="1400" dirty="0" err="1"/>
              <a:t>se_r</a:t>
            </a:r>
            <a:r>
              <a:rPr lang="en-US" altLang="zh-CN" sz="1400" dirty="0"/>
              <a:t>, </a:t>
            </a:r>
            <a:r>
              <a:rPr lang="en-US" altLang="zh-CN" sz="1400" dirty="0" err="1"/>
              <a:t>se_g</a:t>
            </a:r>
            <a:endParaRPr lang="en-US" altLang="zh-CN" sz="1400" dirty="0"/>
          </a:p>
          <a:p>
            <a:r>
              <a:rPr lang="en-US" altLang="zh-CN" sz="1400" dirty="0"/>
              <a:t>end</a:t>
            </a:r>
          </a:p>
          <a:p>
            <a:r>
              <a:rPr lang="en-US" altLang="zh-CN" sz="1400" dirty="0" err="1"/>
              <a:t>est</a:t>
            </a:r>
            <a:r>
              <a:rPr lang="en-US" altLang="zh-CN" sz="1400" dirty="0"/>
              <a:t> table v*,se</a:t>
            </a:r>
          </a:p>
        </p:txBody>
      </p:sp>
      <p:sp>
        <p:nvSpPr>
          <p:cNvPr id="5" name="矩形 4"/>
          <p:cNvSpPr/>
          <p:nvPr/>
        </p:nvSpPr>
        <p:spPr>
          <a:xfrm>
            <a:off x="106752" y="974785"/>
            <a:ext cx="4572000" cy="2893100"/>
          </a:xfrm>
          <a:prstGeom prst="rect">
            <a:avLst/>
          </a:prstGeom>
          <a:solidFill>
            <a:schemeClr val="accent6">
              <a:lumMod val="40000"/>
              <a:lumOff val="60000"/>
            </a:schemeClr>
          </a:solidFill>
        </p:spPr>
        <p:txBody>
          <a:bodyPr>
            <a:spAutoFit/>
          </a:bodyPr>
          <a:lstStyle/>
          <a:p>
            <a:r>
              <a:rPr lang="en-US" altLang="zh-CN" sz="1400" dirty="0"/>
              <a:t>clear</a:t>
            </a:r>
          </a:p>
          <a:p>
            <a:r>
              <a:rPr lang="en-US" altLang="zh-CN" sz="1400" dirty="0" err="1"/>
              <a:t>mata:mata</a:t>
            </a:r>
            <a:r>
              <a:rPr lang="en-US" altLang="zh-CN" sz="1400" dirty="0"/>
              <a:t> clear</a:t>
            </a:r>
          </a:p>
          <a:p>
            <a:r>
              <a:rPr lang="en-US" altLang="zh-CN" sz="1400" dirty="0"/>
              <a:t>use http://www.stata-press.com/data/imeus/traffic,clear</a:t>
            </a:r>
          </a:p>
          <a:p>
            <a:r>
              <a:rPr lang="en-US" altLang="zh-CN" sz="1400" dirty="0"/>
              <a:t>qui  </a:t>
            </a:r>
            <a:r>
              <a:rPr lang="en-US" altLang="zh-CN" sz="1400" dirty="0" err="1"/>
              <a:t>reg</a:t>
            </a:r>
            <a:r>
              <a:rPr lang="en-US" altLang="zh-CN" sz="1400" dirty="0"/>
              <a:t>  fatal  </a:t>
            </a:r>
            <a:r>
              <a:rPr lang="en-US" altLang="zh-CN" sz="1400" dirty="0" err="1"/>
              <a:t>beertax</a:t>
            </a:r>
            <a:r>
              <a:rPr lang="en-US" altLang="zh-CN" sz="1400" dirty="0"/>
              <a:t>  </a:t>
            </a:r>
            <a:r>
              <a:rPr lang="en-US" altLang="zh-CN" sz="1400" dirty="0" err="1"/>
              <a:t>spircons</a:t>
            </a:r>
            <a:r>
              <a:rPr lang="en-US" altLang="zh-CN" sz="1400" dirty="0"/>
              <a:t>  </a:t>
            </a:r>
            <a:r>
              <a:rPr lang="en-US" altLang="zh-CN" sz="1400" dirty="0" err="1"/>
              <a:t>unrate</a:t>
            </a:r>
            <a:r>
              <a:rPr lang="en-US" altLang="zh-CN" sz="1400" dirty="0"/>
              <a:t>  </a:t>
            </a:r>
            <a:r>
              <a:rPr lang="en-US" altLang="zh-CN" sz="1400" dirty="0" err="1"/>
              <a:t>perinc</a:t>
            </a:r>
            <a:endParaRPr lang="en-US" altLang="zh-CN" sz="1400" dirty="0"/>
          </a:p>
          <a:p>
            <a:r>
              <a:rPr lang="en-US" altLang="zh-CN" sz="1400" dirty="0" err="1"/>
              <a:t>esti</a:t>
            </a:r>
            <a:r>
              <a:rPr lang="en-US" altLang="zh-CN" sz="1400" dirty="0"/>
              <a:t> store </a:t>
            </a:r>
            <a:r>
              <a:rPr lang="en-US" altLang="zh-CN" sz="1400" dirty="0" err="1"/>
              <a:t>vc</a:t>
            </a:r>
            <a:endParaRPr lang="en-US" altLang="zh-CN" sz="1400" dirty="0"/>
          </a:p>
          <a:p>
            <a:r>
              <a:rPr lang="en-US" altLang="zh-CN" sz="1400" dirty="0"/>
              <a:t>qui  </a:t>
            </a:r>
            <a:r>
              <a:rPr lang="en-US" altLang="zh-CN" sz="1400" dirty="0" err="1"/>
              <a:t>reg</a:t>
            </a:r>
            <a:r>
              <a:rPr lang="en-US" altLang="zh-CN" sz="1400" dirty="0"/>
              <a:t>  fatal  </a:t>
            </a:r>
            <a:r>
              <a:rPr lang="en-US" altLang="zh-CN" sz="1400" dirty="0" err="1"/>
              <a:t>beertax</a:t>
            </a:r>
            <a:r>
              <a:rPr lang="en-US" altLang="zh-CN" sz="1400" dirty="0"/>
              <a:t>  </a:t>
            </a:r>
            <a:r>
              <a:rPr lang="en-US" altLang="zh-CN" sz="1400" dirty="0" err="1"/>
              <a:t>spircons</a:t>
            </a:r>
            <a:r>
              <a:rPr lang="en-US" altLang="zh-CN" sz="1400" dirty="0"/>
              <a:t>  </a:t>
            </a:r>
            <a:r>
              <a:rPr lang="en-US" altLang="zh-CN" sz="1400" dirty="0" err="1"/>
              <a:t>unrate</a:t>
            </a:r>
            <a:r>
              <a:rPr lang="en-US" altLang="zh-CN" sz="1400" dirty="0"/>
              <a:t>  </a:t>
            </a:r>
            <a:r>
              <a:rPr lang="en-US" altLang="zh-CN" sz="1400" dirty="0" err="1"/>
              <a:t>perinc</a:t>
            </a:r>
            <a:r>
              <a:rPr lang="en-US" altLang="zh-CN" sz="1400" b="1" dirty="0">
                <a:solidFill>
                  <a:srgbClr val="FF0000"/>
                </a:solidFill>
              </a:rPr>
              <a:t>, robust</a:t>
            </a:r>
          </a:p>
          <a:p>
            <a:r>
              <a:rPr lang="en-US" altLang="zh-CN" sz="1400" dirty="0" err="1"/>
              <a:t>esti</a:t>
            </a:r>
            <a:r>
              <a:rPr lang="en-US" altLang="zh-CN" sz="1400" dirty="0"/>
              <a:t> store </a:t>
            </a:r>
            <a:r>
              <a:rPr lang="en-US" altLang="zh-CN" sz="1400" dirty="0" err="1"/>
              <a:t>vr</a:t>
            </a:r>
            <a:endParaRPr lang="en-US" altLang="zh-CN" sz="1400" dirty="0"/>
          </a:p>
          <a:p>
            <a:r>
              <a:rPr lang="en-US" altLang="zh-CN" sz="1400" dirty="0" err="1"/>
              <a:t>reg</a:t>
            </a:r>
            <a:r>
              <a:rPr lang="en-US" altLang="zh-CN" sz="1400" dirty="0"/>
              <a:t>  fatal  </a:t>
            </a:r>
            <a:r>
              <a:rPr lang="en-US" altLang="zh-CN" sz="1400" dirty="0" err="1"/>
              <a:t>beertax</a:t>
            </a:r>
            <a:r>
              <a:rPr lang="en-US" altLang="zh-CN" sz="1400" dirty="0"/>
              <a:t>  </a:t>
            </a:r>
            <a:r>
              <a:rPr lang="en-US" altLang="zh-CN" sz="1400" dirty="0" err="1"/>
              <a:t>spircons</a:t>
            </a:r>
            <a:r>
              <a:rPr lang="en-US" altLang="zh-CN" sz="1400" dirty="0"/>
              <a:t>  </a:t>
            </a:r>
            <a:r>
              <a:rPr lang="en-US" altLang="zh-CN" sz="1400" dirty="0" err="1"/>
              <a:t>unrate</a:t>
            </a:r>
            <a:r>
              <a:rPr lang="en-US" altLang="zh-CN" sz="1400" dirty="0"/>
              <a:t>  </a:t>
            </a:r>
            <a:r>
              <a:rPr lang="en-US" altLang="zh-CN" sz="1400" dirty="0" err="1"/>
              <a:t>perinc</a:t>
            </a:r>
            <a:r>
              <a:rPr lang="en-US" altLang="zh-CN" sz="1400" dirty="0"/>
              <a:t>, </a:t>
            </a:r>
            <a:r>
              <a:rPr lang="en-US" altLang="zh-CN" sz="1400" b="1" dirty="0" err="1">
                <a:solidFill>
                  <a:srgbClr val="FF0000"/>
                </a:solidFill>
              </a:rPr>
              <a:t>clust</a:t>
            </a:r>
            <a:r>
              <a:rPr lang="en-US" altLang="zh-CN" sz="1400" b="1" dirty="0">
                <a:solidFill>
                  <a:srgbClr val="FF0000"/>
                </a:solidFill>
              </a:rPr>
              <a:t>(state)</a:t>
            </a:r>
          </a:p>
          <a:p>
            <a:r>
              <a:rPr lang="en-US" altLang="zh-CN" sz="1400" dirty="0" err="1"/>
              <a:t>esti</a:t>
            </a:r>
            <a:r>
              <a:rPr lang="en-US" altLang="zh-CN" sz="1400" dirty="0"/>
              <a:t> store vg</a:t>
            </a:r>
          </a:p>
          <a:p>
            <a:r>
              <a:rPr lang="en-US" altLang="zh-CN" sz="1400" dirty="0" err="1"/>
              <a:t>xtset</a:t>
            </a:r>
            <a:r>
              <a:rPr lang="en-US" altLang="zh-CN" sz="1400" dirty="0"/>
              <a:t>  state  year</a:t>
            </a:r>
          </a:p>
          <a:p>
            <a:r>
              <a:rPr lang="en-US" altLang="zh-CN" sz="1400" dirty="0"/>
              <a:t>g  con=1</a:t>
            </a:r>
          </a:p>
          <a:p>
            <a:r>
              <a:rPr lang="en-US" altLang="zh-CN" sz="1400" dirty="0" err="1"/>
              <a:t>putmata</a:t>
            </a:r>
            <a:r>
              <a:rPr lang="en-US" altLang="zh-CN" sz="1400" dirty="0"/>
              <a:t>  Y=fatal  X=(</a:t>
            </a:r>
            <a:r>
              <a:rPr lang="en-US" altLang="zh-CN" sz="1400" dirty="0" err="1"/>
              <a:t>beertax</a:t>
            </a:r>
            <a:r>
              <a:rPr lang="en-US" altLang="zh-CN" sz="1400" dirty="0"/>
              <a:t>  </a:t>
            </a:r>
            <a:r>
              <a:rPr lang="en-US" altLang="zh-CN" sz="1400" dirty="0" err="1"/>
              <a:t>spircons</a:t>
            </a:r>
            <a:r>
              <a:rPr lang="en-US" altLang="zh-CN" sz="1400" dirty="0"/>
              <a:t>  </a:t>
            </a:r>
            <a:r>
              <a:rPr lang="en-US" altLang="zh-CN" sz="1400" dirty="0" err="1"/>
              <a:t>unrate</a:t>
            </a:r>
            <a:r>
              <a:rPr lang="en-US" altLang="zh-CN" sz="1400" dirty="0"/>
              <a:t>  </a:t>
            </a:r>
            <a:r>
              <a:rPr lang="en-US" altLang="zh-CN" sz="1400" dirty="0" err="1"/>
              <a:t>perinc</a:t>
            </a:r>
            <a:r>
              <a:rPr lang="en-US" altLang="zh-CN" sz="1400" dirty="0"/>
              <a:t>  con)  id=</a:t>
            </a:r>
            <a:r>
              <a:rPr lang="en-US" altLang="zh-CN" sz="1400" dirty="0" err="1"/>
              <a:t>state,replace</a:t>
            </a:r>
            <a:endParaRPr lang="en-US" altLang="zh-CN" sz="1400" dirty="0"/>
          </a:p>
        </p:txBody>
      </p:sp>
      <p:sp>
        <p:nvSpPr>
          <p:cNvPr id="6" name="矩形 5"/>
          <p:cNvSpPr/>
          <p:nvPr/>
        </p:nvSpPr>
        <p:spPr>
          <a:xfrm>
            <a:off x="850179" y="79459"/>
            <a:ext cx="7833619" cy="584775"/>
          </a:xfrm>
          <a:prstGeom prst="rect">
            <a:avLst/>
          </a:prstGeom>
        </p:spPr>
        <p:txBody>
          <a:bodyPr wrap="none">
            <a:spAutoFit/>
          </a:bodyPr>
          <a:lstStyle/>
          <a:p>
            <a:r>
              <a:rPr lang="en-US" altLang="zh-CN" sz="3200" b="1" dirty="0">
                <a:latin typeface="微软雅黑" panose="020B0503020204020204" pitchFamily="34" charset="-122"/>
                <a:ea typeface="微软雅黑" panose="020B0503020204020204" pitchFamily="34" charset="-122"/>
                <a:cs typeface="Times New Roman" panose="02020603050405020304" pitchFamily="18" charset="0"/>
              </a:rPr>
              <a:t>OLS</a:t>
            </a:r>
            <a:r>
              <a:rPr lang="zh-CN" altLang="en-US" sz="3200" b="1" dirty="0">
                <a:latin typeface="微软雅黑" panose="020B0503020204020204" pitchFamily="34" charset="-122"/>
                <a:ea typeface="微软雅黑" panose="020B0503020204020204" pitchFamily="34" charset="-122"/>
                <a:cs typeface="Times New Roman" panose="02020603050405020304" pitchFamily="18" charset="0"/>
              </a:rPr>
              <a:t>默认</a:t>
            </a:r>
            <a:r>
              <a:rPr lang="zh-CN" altLang="zh-CN" sz="3200" b="1" dirty="0">
                <a:latin typeface="微软雅黑" panose="020B0503020204020204" pitchFamily="34" charset="-122"/>
                <a:ea typeface="微软雅黑" panose="020B0503020204020204" pitchFamily="34" charset="-122"/>
                <a:cs typeface="Times New Roman" panose="02020603050405020304" pitchFamily="18" charset="0"/>
              </a:rPr>
              <a:t>标准误、</a:t>
            </a:r>
            <a:r>
              <a:rPr lang="en-US" altLang="zh-CN" sz="3200" b="1" dirty="0">
                <a:latin typeface="微软雅黑" panose="020B0503020204020204" pitchFamily="34" charset="-122"/>
                <a:ea typeface="微软雅黑" panose="020B0503020204020204" pitchFamily="34" charset="-122"/>
              </a:rPr>
              <a:t>robust</a:t>
            </a:r>
            <a:r>
              <a:rPr lang="zh-CN" altLang="zh-CN" sz="3200" b="1" dirty="0">
                <a:latin typeface="微软雅黑" panose="020B0503020204020204" pitchFamily="34" charset="-122"/>
                <a:ea typeface="微软雅黑" panose="020B0503020204020204" pitchFamily="34" charset="-122"/>
                <a:cs typeface="Times New Roman" panose="02020603050405020304" pitchFamily="18" charset="0"/>
              </a:rPr>
              <a:t>与</a:t>
            </a:r>
            <a:r>
              <a:rPr lang="en-US" altLang="zh-CN" sz="3200" b="1" dirty="0">
                <a:latin typeface="微软雅黑" panose="020B0503020204020204" pitchFamily="34" charset="-122"/>
                <a:ea typeface="微软雅黑" panose="020B0503020204020204" pitchFamily="34" charset="-122"/>
              </a:rPr>
              <a:t>cluster</a:t>
            </a:r>
            <a:r>
              <a:rPr lang="zh-CN" altLang="zh-CN" sz="3200" b="1" dirty="0">
                <a:latin typeface="微软雅黑" panose="020B0503020204020204" pitchFamily="34" charset="-122"/>
                <a:ea typeface="微软雅黑" panose="020B0503020204020204" pitchFamily="34" charset="-122"/>
                <a:cs typeface="Times New Roman" panose="02020603050405020304" pitchFamily="18" charset="0"/>
              </a:rPr>
              <a:t>标准误</a:t>
            </a:r>
            <a:endParaRPr lang="zh-CN" altLang="en-US" sz="320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stretch>
            <a:fillRect/>
          </a:stretch>
        </p:blipFill>
        <p:spPr>
          <a:xfrm>
            <a:off x="5257800" y="5429057"/>
            <a:ext cx="3200400" cy="1381125"/>
          </a:xfrm>
          <a:prstGeom prst="rect">
            <a:avLst/>
          </a:prstGeom>
        </p:spPr>
      </p:pic>
      <p:sp>
        <p:nvSpPr>
          <p:cNvPr id="9" name="矩形 8"/>
          <p:cNvSpPr/>
          <p:nvPr/>
        </p:nvSpPr>
        <p:spPr>
          <a:xfrm>
            <a:off x="430927" y="5074354"/>
            <a:ext cx="3689363" cy="2070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013318" y="5912585"/>
            <a:ext cx="3689363" cy="1517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p:nvPr/>
        </p:nvCxnSpPr>
        <p:spPr>
          <a:xfrm flipH="1" flipV="1">
            <a:off x="4243276" y="5177871"/>
            <a:ext cx="584820" cy="103517"/>
          </a:xfrm>
          <a:prstGeom prst="straightConnector1">
            <a:avLst/>
          </a:prstGeom>
          <a:ln w="412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6086576" y="4964896"/>
            <a:ext cx="52566" cy="462205"/>
          </a:xfrm>
          <a:prstGeom prst="straightConnector1">
            <a:avLst/>
          </a:prstGeom>
          <a:ln w="412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1860F04-1F99-4B17-9D3E-DF30DF4F9E74}" type="datetime1">
              <a:rPr lang="zh-CN" altLang="en-US" smtClean="0"/>
              <a:t>2021/3/2</a:t>
            </a:fld>
            <a:endParaRPr lang="zh-CN" altLang="en-US"/>
          </a:p>
        </p:txBody>
      </p:sp>
      <p:sp>
        <p:nvSpPr>
          <p:cNvPr id="3" name="页脚占位符 2"/>
          <p:cNvSpPr>
            <a:spLocks noGrp="1"/>
          </p:cNvSpPr>
          <p:nvPr>
            <p:ph type="ftr" sz="quarter" idx="11"/>
          </p:nvPr>
        </p:nvSpPr>
        <p:spPr/>
        <p:txBody>
          <a:bodyPr/>
          <a:lstStyle/>
          <a:p>
            <a:r>
              <a:rPr lang="zh-CN" altLang="en-US"/>
              <a:t>中国人民大学，陈传波</a:t>
            </a:r>
          </a:p>
        </p:txBody>
      </p:sp>
      <p:pic>
        <p:nvPicPr>
          <p:cNvPr id="960514" name="Picture 2" descr="http://www.algorithmdog.com/wp-content/uploads/2014/09/relationships-among-distributions.jpg"/>
          <p:cNvPicPr>
            <a:picLocks noChangeAspect="1" noChangeArrowheads="1"/>
          </p:cNvPicPr>
          <p:nvPr/>
        </p:nvPicPr>
        <p:blipFill rotWithShape="1">
          <a:blip r:embed="rId2">
            <a:extLst>
              <a:ext uri="{28A0092B-C50C-407E-A947-70E740481C1C}">
                <a14:useLocalDpi xmlns:a14="http://schemas.microsoft.com/office/drawing/2010/main" val="0"/>
              </a:ext>
            </a:extLst>
          </a:blip>
          <a:srcRect t="21690"/>
          <a:stretch>
            <a:fillRect/>
          </a:stretch>
        </p:blipFill>
        <p:spPr bwMode="auto">
          <a:xfrm>
            <a:off x="1657350" y="922167"/>
            <a:ext cx="4814702" cy="602919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508957" y="140199"/>
            <a:ext cx="7410091" cy="646331"/>
          </a:xfrm>
          <a:prstGeom prst="rect">
            <a:avLst/>
          </a:prstGeom>
        </p:spPr>
        <p:txBody>
          <a:bodyPr wrap="square">
            <a:spAutoFit/>
          </a:bodyPr>
          <a:lstStyle/>
          <a:p>
            <a:pPr algn="ctr"/>
            <a:r>
              <a:rPr lang="zh-CN" altLang="en-US" sz="3600" dirty="0">
                <a:latin typeface="微软雅黑" panose="020B0503020204020204" pitchFamily="34" charset="-122"/>
                <a:ea typeface="微软雅黑" panose="020B0503020204020204" pitchFamily="34" charset="-122"/>
              </a:rPr>
              <a:t>主要分布之间的相互关系</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92041"/>
            <a:ext cx="9144000" cy="646331"/>
          </a:xfrm>
          <a:prstGeom prst="rect">
            <a:avLst/>
          </a:prstGeom>
        </p:spPr>
        <p:txBody>
          <a:bodyPr wrap="square">
            <a:spAutoFit/>
          </a:bodyPr>
          <a:lstStyle/>
          <a:p>
            <a:pPr algn="ctr"/>
            <a:r>
              <a:rPr lang="zh-CN" altLang="en-US" sz="3600" dirty="0">
                <a:latin typeface="微软雅黑" panose="020B0503020204020204" pitchFamily="34" charset="-122"/>
                <a:ea typeface="微软雅黑" panose="020B0503020204020204" pitchFamily="34" charset="-122"/>
              </a:rPr>
              <a:t>第二部分要点小结</a:t>
            </a:r>
          </a:p>
        </p:txBody>
      </p:sp>
      <p:graphicFrame>
        <p:nvGraphicFramePr>
          <p:cNvPr id="18" name="对象 17"/>
          <p:cNvGraphicFramePr>
            <a:graphicFrameLocks noChangeAspect="1"/>
          </p:cNvGraphicFramePr>
          <p:nvPr/>
        </p:nvGraphicFramePr>
        <p:xfrm>
          <a:off x="5814142" y="2700816"/>
          <a:ext cx="2438408" cy="1226748"/>
        </p:xfrm>
        <a:graphic>
          <a:graphicData uri="http://schemas.openxmlformats.org/presentationml/2006/ole">
            <mc:AlternateContent xmlns:mc="http://schemas.openxmlformats.org/markup-compatibility/2006">
              <mc:Choice xmlns:v="urn:schemas-microsoft-com:vml" Requires="v">
                <p:oleObj spid="_x0000_s943240" name="公式" r:id="rId3" imgW="34137600" imgH="17068800" progId="Equation.3">
                  <p:embed/>
                </p:oleObj>
              </mc:Choice>
              <mc:Fallback>
                <p:oleObj name="公式" r:id="rId3" imgW="34137600" imgH="17068800" progId="Equation.3">
                  <p:embed/>
                  <p:pic>
                    <p:nvPicPr>
                      <p:cNvPr id="0" name="图片 943225"/>
                      <p:cNvPicPr>
                        <a:picLocks noChangeAspect="1" noChangeArrowheads="1"/>
                      </p:cNvPicPr>
                      <p:nvPr/>
                    </p:nvPicPr>
                    <p:blipFill>
                      <a:blip r:embed="rId4"/>
                      <a:srcRect/>
                      <a:stretch>
                        <a:fillRect/>
                      </a:stretch>
                    </p:blipFill>
                    <p:spPr bwMode="auto">
                      <a:xfrm>
                        <a:off x="5814142" y="2700816"/>
                        <a:ext cx="2438408" cy="1226748"/>
                      </a:xfrm>
                      <a:prstGeom prst="rect">
                        <a:avLst/>
                      </a:prstGeom>
                      <a:solidFill>
                        <a:srgbClr val="FFC000"/>
                      </a:solidFill>
                    </p:spPr>
                  </p:pic>
                </p:oleObj>
              </mc:Fallback>
            </mc:AlternateContent>
          </a:graphicData>
        </a:graphic>
      </p:graphicFrame>
      <p:graphicFrame>
        <p:nvGraphicFramePr>
          <p:cNvPr id="21" name="对象 20"/>
          <p:cNvGraphicFramePr>
            <a:graphicFrameLocks noChangeAspect="1"/>
          </p:cNvGraphicFramePr>
          <p:nvPr/>
        </p:nvGraphicFramePr>
        <p:xfrm>
          <a:off x="5068563" y="5619539"/>
          <a:ext cx="4075437" cy="1238924"/>
        </p:xfrm>
        <a:graphic>
          <a:graphicData uri="http://schemas.openxmlformats.org/presentationml/2006/ole">
            <mc:AlternateContent xmlns:mc="http://schemas.openxmlformats.org/markup-compatibility/2006">
              <mc:Choice xmlns:v="urn:schemas-microsoft-com:vml" Requires="v">
                <p:oleObj spid="_x0000_s943241" name="公式" r:id="rId5" imgW="58521600" imgH="17678400" progId="Equation.3">
                  <p:embed/>
                </p:oleObj>
              </mc:Choice>
              <mc:Fallback>
                <p:oleObj name="公式" r:id="rId5" imgW="58521600" imgH="17678400" progId="Equation.3">
                  <p:embed/>
                  <p:pic>
                    <p:nvPicPr>
                      <p:cNvPr id="0" name="图片 943226"/>
                      <p:cNvPicPr>
                        <a:picLocks noChangeAspect="1" noChangeArrowheads="1"/>
                      </p:cNvPicPr>
                      <p:nvPr/>
                    </p:nvPicPr>
                    <p:blipFill>
                      <a:blip r:embed="rId6"/>
                      <a:srcRect/>
                      <a:stretch>
                        <a:fillRect/>
                      </a:stretch>
                    </p:blipFill>
                    <p:spPr bwMode="auto">
                      <a:xfrm>
                        <a:off x="5068563" y="5619539"/>
                        <a:ext cx="4075437" cy="1238924"/>
                      </a:xfrm>
                      <a:prstGeom prst="rect">
                        <a:avLst/>
                      </a:prstGeom>
                      <a:solidFill>
                        <a:srgbClr val="FFC000"/>
                      </a:solidFill>
                    </p:spPr>
                  </p:pic>
                </p:oleObj>
              </mc:Fallback>
            </mc:AlternateContent>
          </a:graphicData>
        </a:graphic>
      </p:graphicFrame>
      <p:pic>
        <p:nvPicPr>
          <p:cNvPr id="25" name="Picture 1" descr="C:\Users\ccb\Pictures\正态分布图.jpg"/>
          <p:cNvPicPr>
            <a:picLocks noChangeAspect="1" noChangeArrowheads="1"/>
          </p:cNvPicPr>
          <p:nvPr/>
        </p:nvPicPr>
        <p:blipFill>
          <a:blip r:embed="rId7" cstate="print"/>
          <a:srcRect/>
          <a:stretch>
            <a:fillRect/>
          </a:stretch>
        </p:blipFill>
        <p:spPr bwMode="auto">
          <a:xfrm>
            <a:off x="19403" y="2004429"/>
            <a:ext cx="4552597" cy="3197634"/>
          </a:xfrm>
          <a:prstGeom prst="rect">
            <a:avLst/>
          </a:prstGeom>
          <a:noFill/>
        </p:spPr>
      </p:pic>
      <p:graphicFrame>
        <p:nvGraphicFramePr>
          <p:cNvPr id="26" name="对象 25"/>
          <p:cNvGraphicFramePr>
            <a:graphicFrameLocks noChangeAspect="1"/>
          </p:cNvGraphicFramePr>
          <p:nvPr/>
        </p:nvGraphicFramePr>
        <p:xfrm>
          <a:off x="0" y="5500222"/>
          <a:ext cx="4390845" cy="1379266"/>
        </p:xfrm>
        <a:graphic>
          <a:graphicData uri="http://schemas.openxmlformats.org/presentationml/2006/ole">
            <mc:AlternateContent xmlns:mc="http://schemas.openxmlformats.org/markup-compatibility/2006">
              <mc:Choice xmlns:v="urn:schemas-microsoft-com:vml" Requires="v">
                <p:oleObj spid="_x0000_s943242" name="公式" r:id="rId8" imgW="80162400" imgH="23164800" progId="Equation.3">
                  <p:embed/>
                </p:oleObj>
              </mc:Choice>
              <mc:Fallback>
                <p:oleObj name="公式" r:id="rId8" imgW="80162400" imgH="23164800" progId="Equation.3">
                  <p:embed/>
                  <p:pic>
                    <p:nvPicPr>
                      <p:cNvPr id="0" name="图片 943227"/>
                      <p:cNvPicPr/>
                      <p:nvPr/>
                    </p:nvPicPr>
                    <p:blipFill>
                      <a:blip r:embed="rId9"/>
                      <a:stretch>
                        <a:fillRect/>
                      </a:stretch>
                    </p:blipFill>
                    <p:spPr>
                      <a:xfrm>
                        <a:off x="0" y="5500222"/>
                        <a:ext cx="4390845" cy="1379266"/>
                      </a:xfrm>
                      <a:prstGeom prst="rect">
                        <a:avLst/>
                      </a:prstGeom>
                      <a:solidFill>
                        <a:srgbClr val="FFC000"/>
                      </a:solidFill>
                    </p:spPr>
                  </p:pic>
                </p:oleObj>
              </mc:Fallback>
            </mc:AlternateContent>
          </a:graphicData>
        </a:graphic>
      </p:graphicFrame>
      <p:sp>
        <p:nvSpPr>
          <p:cNvPr id="27" name="矩形 26"/>
          <p:cNvSpPr/>
          <p:nvPr/>
        </p:nvSpPr>
        <p:spPr>
          <a:xfrm>
            <a:off x="181590" y="956903"/>
            <a:ext cx="4939173" cy="1200329"/>
          </a:xfrm>
          <a:prstGeom prst="rect">
            <a:avLst/>
          </a:prstGeom>
        </p:spPr>
        <p:txBody>
          <a:bodyPr wrap="none">
            <a:spAutoFit/>
          </a:bodyPr>
          <a:lstStyle/>
          <a:p>
            <a:pPr>
              <a:lnSpc>
                <a:spcPct val="150000"/>
              </a:lnSpc>
            </a:pPr>
            <a:r>
              <a:rPr lang="zh-CN" altLang="en-US" sz="2400" dirty="0"/>
              <a:t>分布函数刻画了随机变量取特定值</a:t>
            </a:r>
            <a:endParaRPr lang="en-US" altLang="zh-CN" sz="2400" dirty="0"/>
          </a:p>
          <a:p>
            <a:pPr>
              <a:lnSpc>
                <a:spcPct val="150000"/>
              </a:lnSpc>
            </a:pPr>
            <a:r>
              <a:rPr lang="zh-CN" altLang="en-US" sz="2400" dirty="0"/>
              <a:t> 或落入特定区间的可能性（概率）</a:t>
            </a:r>
            <a:endParaRPr lang="en-US" altLang="zh-CN" sz="2400" dirty="0"/>
          </a:p>
        </p:txBody>
      </p:sp>
      <p:sp>
        <p:nvSpPr>
          <p:cNvPr id="30" name="矩形 29"/>
          <p:cNvSpPr/>
          <p:nvPr/>
        </p:nvSpPr>
        <p:spPr>
          <a:xfrm>
            <a:off x="5613825" y="956902"/>
            <a:ext cx="3383526" cy="1200329"/>
          </a:xfrm>
          <a:prstGeom prst="rect">
            <a:avLst/>
          </a:prstGeom>
        </p:spPr>
        <p:txBody>
          <a:bodyPr wrap="square">
            <a:spAutoFit/>
          </a:bodyPr>
          <a:lstStyle/>
          <a:p>
            <a:pPr>
              <a:lnSpc>
                <a:spcPct val="150000"/>
              </a:lnSpc>
            </a:pPr>
            <a:r>
              <a:rPr lang="zh-CN" altLang="en-US" sz="2400" dirty="0"/>
              <a:t>大数定理：样本均值依概率收敛到总体期望</a:t>
            </a:r>
            <a:endParaRPr lang="en-US" altLang="zh-CN" sz="2400" dirty="0"/>
          </a:p>
        </p:txBody>
      </p:sp>
      <p:sp>
        <p:nvSpPr>
          <p:cNvPr id="34" name="矩形 33"/>
          <p:cNvSpPr/>
          <p:nvPr/>
        </p:nvSpPr>
        <p:spPr>
          <a:xfrm>
            <a:off x="5403485" y="4173387"/>
            <a:ext cx="3654252" cy="1200329"/>
          </a:xfrm>
          <a:prstGeom prst="rect">
            <a:avLst/>
          </a:prstGeom>
        </p:spPr>
        <p:txBody>
          <a:bodyPr wrap="square">
            <a:spAutoFit/>
          </a:bodyPr>
          <a:lstStyle/>
          <a:p>
            <a:pPr>
              <a:lnSpc>
                <a:spcPct val="150000"/>
              </a:lnSpc>
            </a:pPr>
            <a:r>
              <a:rPr lang="zh-CN" altLang="en-US" sz="2400" dirty="0"/>
              <a:t>中心极限定理：样本均值依分布收敛到正态分布</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0" grpId="0"/>
      <p:bldP spid="3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5056" y="1543511"/>
            <a:ext cx="7774243" cy="1938992"/>
          </a:xfrm>
          <a:prstGeom prst="rect">
            <a:avLst/>
          </a:prstGeom>
          <a:noFill/>
        </p:spPr>
        <p:txBody>
          <a:bodyPr wrap="square" rtlCol="0">
            <a:spAutoFit/>
          </a:bodyPr>
          <a:lstStyle/>
          <a:p>
            <a:pPr algn="ctr">
              <a:lnSpc>
                <a:spcPct val="200000"/>
              </a:lnSpc>
            </a:pPr>
            <a:r>
              <a:rPr lang="zh-CN" altLang="en-US" sz="6000" dirty="0">
                <a:solidFill>
                  <a:srgbClr val="C00000"/>
                </a:solidFill>
                <a:latin typeface="微软雅黑" panose="020B0503020204020204" pitchFamily="34" charset="-122"/>
                <a:ea typeface="微软雅黑" panose="020B0503020204020204" pitchFamily="34" charset="-122"/>
                <a:cs typeface="+mj-cs"/>
              </a:rPr>
              <a:t>三、估计量</a:t>
            </a:r>
            <a:endParaRPr lang="en-US" altLang="zh-CN" sz="6000" dirty="0">
              <a:solidFill>
                <a:srgbClr val="C00000"/>
              </a:solidFill>
              <a:latin typeface="微软雅黑" panose="020B0503020204020204" pitchFamily="34" charset="-122"/>
              <a:ea typeface="微软雅黑" panose="020B0503020204020204" pitchFamily="34"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2041"/>
            <a:ext cx="9144000" cy="646331"/>
          </a:xfrm>
          <a:prstGeom prst="rect">
            <a:avLst/>
          </a:prstGeom>
        </p:spPr>
        <p:txBody>
          <a:bodyPr wrap="square">
            <a:spAutoFit/>
          </a:bodyPr>
          <a:lstStyle/>
          <a:p>
            <a:pPr algn="ctr"/>
            <a:r>
              <a:rPr lang="zh-CN" altLang="en-US" sz="3600" b="1" dirty="0">
                <a:latin typeface="微软雅黑" panose="020B0503020204020204" pitchFamily="34" charset="-122"/>
                <a:ea typeface="微软雅黑" panose="020B0503020204020204" pitchFamily="34" charset="-122"/>
              </a:rPr>
              <a:t>估计量是随机变量的函数</a:t>
            </a:r>
            <a:endParaRPr lang="en-US" altLang="zh-CN" sz="3600" b="1" dirty="0">
              <a:latin typeface="微软雅黑" panose="020B0503020204020204" pitchFamily="34" charset="-122"/>
              <a:ea typeface="微软雅黑" panose="020B0503020204020204" pitchFamily="34" charset="-122"/>
            </a:endParaRPr>
          </a:p>
        </p:txBody>
      </p:sp>
      <p:sp>
        <p:nvSpPr>
          <p:cNvPr id="50" name="文本框 49"/>
          <p:cNvSpPr txBox="1"/>
          <p:nvPr/>
        </p:nvSpPr>
        <p:spPr>
          <a:xfrm>
            <a:off x="400783" y="3098140"/>
            <a:ext cx="8172457" cy="1865126"/>
          </a:xfrm>
          <a:prstGeom prst="rect">
            <a:avLst/>
          </a:prstGeom>
          <a:noFill/>
        </p:spPr>
        <p:txBody>
          <a:bodyPr wrap="square" rtlCol="0">
            <a:spAutoFit/>
          </a:bodyPr>
          <a:lstStyle/>
          <a:p>
            <a:pPr>
              <a:lnSpc>
                <a:spcPct val="120000"/>
              </a:lnSpc>
            </a:pPr>
            <a:r>
              <a:rPr lang="zh-CN" altLang="en-US" sz="2400" dirty="0"/>
              <a:t>加工处理数据的方法是无穷的，即</a:t>
            </a:r>
            <a:r>
              <a:rPr lang="zh-CN" altLang="zh-CN" sz="2400" dirty="0"/>
              <a:t>可以定义无穷多估计量</a:t>
            </a:r>
            <a:endParaRPr lang="en-US" altLang="zh-CN" sz="2400" dirty="0"/>
          </a:p>
          <a:p>
            <a:pPr>
              <a:lnSpc>
                <a:spcPct val="120000"/>
              </a:lnSpc>
            </a:pPr>
            <a:r>
              <a:rPr lang="zh-CN" altLang="en-US" sz="2400" dirty="0"/>
              <a:t>估计量</a:t>
            </a:r>
            <a:r>
              <a:rPr lang="zh-CN" altLang="zh-CN" sz="2400" dirty="0"/>
              <a:t>依赖于总体</a:t>
            </a:r>
            <a:r>
              <a:rPr lang="zh-CN" altLang="en-US" sz="2400" dirty="0"/>
              <a:t>的</a:t>
            </a:r>
            <a:r>
              <a:rPr lang="zh-CN" altLang="zh-CN" sz="2400" dirty="0"/>
              <a:t>性质和函数</a:t>
            </a:r>
            <a:r>
              <a:rPr lang="en-US" altLang="zh-CN" sz="2400" dirty="0"/>
              <a:t>g()</a:t>
            </a:r>
          </a:p>
          <a:p>
            <a:pPr>
              <a:lnSpc>
                <a:spcPct val="120000"/>
              </a:lnSpc>
            </a:pPr>
            <a:r>
              <a:rPr lang="zh-CN" altLang="zh-CN" sz="2400" dirty="0"/>
              <a:t>总体特征是由客观分布规律</a:t>
            </a:r>
            <a:r>
              <a:rPr lang="zh-CN" altLang="en-US" sz="2400" dirty="0"/>
              <a:t>（自然或社会力量）</a:t>
            </a:r>
            <a:r>
              <a:rPr lang="zh-CN" altLang="zh-CN" sz="2400" dirty="0"/>
              <a:t>所决定的</a:t>
            </a:r>
            <a:endParaRPr lang="en-US" altLang="zh-CN" sz="2400" dirty="0"/>
          </a:p>
          <a:p>
            <a:pPr>
              <a:lnSpc>
                <a:spcPct val="120000"/>
              </a:lnSpc>
            </a:pPr>
            <a:r>
              <a:rPr lang="zh-CN" altLang="en-US" sz="2400" dirty="0"/>
              <a:t>唯一</a:t>
            </a:r>
            <a:r>
              <a:rPr lang="zh-CN" altLang="zh-CN" sz="2400" dirty="0"/>
              <a:t>可以选择</a:t>
            </a:r>
            <a:r>
              <a:rPr lang="zh-CN" altLang="en-US" sz="2400" dirty="0"/>
              <a:t>的是</a:t>
            </a:r>
            <a:r>
              <a:rPr lang="zh-CN" altLang="zh-CN" sz="2400" dirty="0"/>
              <a:t>函数</a:t>
            </a:r>
            <a:r>
              <a:rPr lang="en-US" altLang="zh-CN" sz="2400" dirty="0"/>
              <a:t>g()</a:t>
            </a:r>
            <a:r>
              <a:rPr lang="zh-CN" altLang="en-US" sz="2400" dirty="0"/>
              <a:t>，即</a:t>
            </a:r>
            <a:r>
              <a:rPr lang="zh-CN" altLang="zh-CN" sz="2400" dirty="0"/>
              <a:t>加工处理样本数据的方法</a:t>
            </a:r>
            <a:endParaRPr lang="en-US" altLang="zh-CN" sz="2400" dirty="0"/>
          </a:p>
        </p:txBody>
      </p:sp>
      <p:sp>
        <p:nvSpPr>
          <p:cNvPr id="4" name="矩形 3"/>
          <p:cNvSpPr/>
          <p:nvPr/>
        </p:nvSpPr>
        <p:spPr>
          <a:xfrm>
            <a:off x="487346" y="5187421"/>
            <a:ext cx="8311597" cy="867930"/>
          </a:xfrm>
          <a:prstGeom prst="rect">
            <a:avLst/>
          </a:prstGeom>
        </p:spPr>
        <p:txBody>
          <a:bodyPr wrap="square">
            <a:spAutoFit/>
          </a:bodyPr>
          <a:lstStyle/>
          <a:p>
            <a:pPr indent="304800">
              <a:lnSpc>
                <a:spcPct val="105000"/>
              </a:lnSpc>
              <a:spcAft>
                <a:spcPts val="1000"/>
              </a:spcAft>
            </a:pPr>
            <a:r>
              <a:rPr lang="zh-CN" altLang="en-US" sz="2400" kern="100" dirty="0">
                <a:latin typeface="Times New Roman" panose="02020603050405020304" pitchFamily="18" charset="0"/>
                <a:cs typeface="Times New Roman" panose="02020603050405020304" pitchFamily="18" charset="0"/>
              </a:rPr>
              <a:t>选择</a:t>
            </a:r>
            <a:r>
              <a:rPr lang="zh-CN" altLang="zh-CN" sz="2400" kern="100" dirty="0">
                <a:latin typeface="Times New Roman" panose="02020603050405020304" pitchFamily="18" charset="0"/>
                <a:cs typeface="Times New Roman" panose="02020603050405020304" pitchFamily="18" charset="0"/>
              </a:rPr>
              <a:t>什么样的函数</a:t>
            </a:r>
            <a:r>
              <a:rPr lang="zh-CN" altLang="en-US" sz="2400" kern="100" dirty="0">
                <a:latin typeface="Times New Roman" panose="02020603050405020304" pitchFamily="18" charset="0"/>
                <a:cs typeface="Times New Roman" panose="02020603050405020304" pitchFamily="18" charset="0"/>
              </a:rPr>
              <a:t>运算后</a:t>
            </a:r>
            <a:r>
              <a:rPr lang="zh-CN" altLang="zh-CN" sz="2400" kern="100" dirty="0">
                <a:latin typeface="Times New Roman" panose="02020603050405020304" pitchFamily="18" charset="0"/>
                <a:cs typeface="Times New Roman" panose="02020603050405020304" pitchFamily="18" charset="0"/>
              </a:rPr>
              <a:t>更</a:t>
            </a:r>
            <a:r>
              <a:rPr lang="zh-CN" altLang="en-US" sz="2400" kern="100" dirty="0">
                <a:latin typeface="Times New Roman" panose="02020603050405020304" pitchFamily="18" charset="0"/>
                <a:cs typeface="Times New Roman" panose="02020603050405020304" pitchFamily="18" charset="0"/>
              </a:rPr>
              <a:t>能</a:t>
            </a:r>
            <a:r>
              <a:rPr lang="zh-CN" altLang="zh-CN" sz="2400" kern="100" dirty="0">
                <a:latin typeface="Times New Roman" panose="02020603050405020304" pitchFamily="18" charset="0"/>
                <a:cs typeface="Times New Roman" panose="02020603050405020304" pitchFamily="18" charset="0"/>
              </a:rPr>
              <a:t>逼近我们想要的那个参数</a:t>
            </a:r>
            <a:r>
              <a:rPr lang="zh-CN" altLang="en-US" sz="2400" kern="100" dirty="0">
                <a:latin typeface="Times New Roman" panose="02020603050405020304" pitchFamily="18" charset="0"/>
                <a:cs typeface="Times New Roman" panose="02020603050405020304" pitchFamily="18" charset="0"/>
              </a:rPr>
              <a:t>呢</a:t>
            </a:r>
            <a:r>
              <a:rPr lang="zh-CN" altLang="zh-CN" sz="2400" kern="100" dirty="0">
                <a:latin typeface="Times New Roman" panose="02020603050405020304" pitchFamily="18" charset="0"/>
                <a:cs typeface="Times New Roman" panose="02020603050405020304" pitchFamily="18" charset="0"/>
              </a:rPr>
              <a:t>？</a:t>
            </a:r>
            <a:r>
              <a:rPr lang="zh-CN" altLang="en-US" sz="2400" kern="100" dirty="0">
                <a:latin typeface="Times New Roman" panose="02020603050405020304" pitchFamily="18" charset="0"/>
                <a:cs typeface="Times New Roman" panose="02020603050405020304" pitchFamily="18" charset="0"/>
              </a:rPr>
              <a:t>或</a:t>
            </a:r>
            <a:r>
              <a:rPr lang="zh-CN" altLang="en-US" sz="2400" b="1" dirty="0">
                <a:solidFill>
                  <a:srgbClr val="0070C0"/>
                </a:solidFill>
                <a:latin typeface="黑体" panose="02010609060101010101" pitchFamily="49" charset="-122"/>
                <a:ea typeface="黑体" panose="02010609060101010101" pitchFamily="49" charset="-122"/>
              </a:rPr>
              <a:t>选择什么样的函数</a:t>
            </a:r>
            <a:r>
              <a:rPr lang="en-US" altLang="zh-CN" sz="2400" b="1" dirty="0">
                <a:solidFill>
                  <a:srgbClr val="0070C0"/>
                </a:solidFill>
                <a:latin typeface="黑体" panose="02010609060101010101" pitchFamily="49" charset="-122"/>
                <a:ea typeface="黑体" panose="02010609060101010101" pitchFamily="49" charset="-122"/>
              </a:rPr>
              <a:t>g()</a:t>
            </a:r>
            <a:r>
              <a:rPr lang="zh-CN" altLang="en-US" sz="2400" b="1" dirty="0">
                <a:solidFill>
                  <a:srgbClr val="0070C0"/>
                </a:solidFill>
                <a:latin typeface="黑体" panose="02010609060101010101" pitchFamily="49" charset="-122"/>
                <a:ea typeface="黑体" panose="02010609060101010101" pitchFamily="49" charset="-122"/>
              </a:rPr>
              <a:t>来处理观察数据？</a:t>
            </a:r>
          </a:p>
        </p:txBody>
      </p:sp>
      <p:graphicFrame>
        <p:nvGraphicFramePr>
          <p:cNvPr id="15" name="对象 14"/>
          <p:cNvGraphicFramePr>
            <a:graphicFrameLocks noChangeAspect="1"/>
          </p:cNvGraphicFramePr>
          <p:nvPr/>
        </p:nvGraphicFramePr>
        <p:xfrm>
          <a:off x="885825" y="2052638"/>
          <a:ext cx="2054225" cy="661987"/>
        </p:xfrm>
        <a:graphic>
          <a:graphicData uri="http://schemas.openxmlformats.org/presentationml/2006/ole">
            <mc:AlternateContent xmlns:mc="http://schemas.openxmlformats.org/markup-compatibility/2006">
              <mc:Choice xmlns:v="urn:schemas-microsoft-com:vml" Requires="v">
                <p:oleObj spid="_x0000_s918885" name="公式" r:id="rId3" imgW="17983200" imgH="5791200" progId="Equation.3">
                  <p:embed/>
                </p:oleObj>
              </mc:Choice>
              <mc:Fallback>
                <p:oleObj name="公式" r:id="rId3" imgW="17983200" imgH="5791200" progId="Equation.3">
                  <p:embed/>
                  <p:pic>
                    <p:nvPicPr>
                      <p:cNvPr id="0" name="图片 918870"/>
                      <p:cNvPicPr>
                        <a:picLocks noChangeAspect="1" noChangeArrowheads="1"/>
                      </p:cNvPicPr>
                      <p:nvPr/>
                    </p:nvPicPr>
                    <p:blipFill>
                      <a:blip r:embed="rId4"/>
                      <a:srcRect/>
                      <a:stretch>
                        <a:fillRect/>
                      </a:stretch>
                    </p:blipFill>
                    <p:spPr bwMode="auto">
                      <a:xfrm>
                        <a:off x="885825" y="2052638"/>
                        <a:ext cx="2054225" cy="661987"/>
                      </a:xfrm>
                      <a:prstGeom prst="rect">
                        <a:avLst/>
                      </a:prstGeom>
                      <a:solidFill>
                        <a:srgbClr val="FFC000"/>
                      </a:solidFill>
                    </p:spPr>
                  </p:pic>
                </p:oleObj>
              </mc:Fallback>
            </mc:AlternateContent>
          </a:graphicData>
        </a:graphic>
      </p:graphicFrame>
      <p:graphicFrame>
        <p:nvGraphicFramePr>
          <p:cNvPr id="9" name="对象 8"/>
          <p:cNvGraphicFramePr>
            <a:graphicFrameLocks noChangeAspect="1"/>
          </p:cNvGraphicFramePr>
          <p:nvPr/>
        </p:nvGraphicFramePr>
        <p:xfrm>
          <a:off x="1490633" y="920250"/>
          <a:ext cx="5715000" cy="979487"/>
        </p:xfrm>
        <a:graphic>
          <a:graphicData uri="http://schemas.openxmlformats.org/presentationml/2006/ole">
            <mc:AlternateContent xmlns:mc="http://schemas.openxmlformats.org/markup-compatibility/2006">
              <mc:Choice xmlns:v="urn:schemas-microsoft-com:vml" Requires="v">
                <p:oleObj spid="_x0000_s918886" name="公式" r:id="rId5" imgW="74676000" imgH="12801600" progId="Equation.3">
                  <p:embed/>
                </p:oleObj>
              </mc:Choice>
              <mc:Fallback>
                <p:oleObj name="公式" r:id="rId5" imgW="74676000" imgH="12801600" progId="Equation.3">
                  <p:embed/>
                  <p:pic>
                    <p:nvPicPr>
                      <p:cNvPr id="0" name="图片 918871"/>
                      <p:cNvPicPr/>
                      <p:nvPr/>
                    </p:nvPicPr>
                    <p:blipFill>
                      <a:blip r:embed="rId6"/>
                      <a:stretch>
                        <a:fillRect/>
                      </a:stretch>
                    </p:blipFill>
                    <p:spPr>
                      <a:xfrm>
                        <a:off x="1490633" y="920250"/>
                        <a:ext cx="5715000" cy="979487"/>
                      </a:xfrm>
                      <a:prstGeom prst="rect">
                        <a:avLst/>
                      </a:prstGeom>
                      <a:solidFill>
                        <a:schemeClr val="bg1"/>
                      </a:solidFill>
                    </p:spPr>
                  </p:pic>
                </p:oleObj>
              </mc:Fallback>
            </mc:AlternateContent>
          </a:graphicData>
        </a:graphic>
      </p:graphicFrame>
      <p:graphicFrame>
        <p:nvGraphicFramePr>
          <p:cNvPr id="10" name="对象 9"/>
          <p:cNvGraphicFramePr>
            <a:graphicFrameLocks noChangeAspect="1"/>
          </p:cNvGraphicFramePr>
          <p:nvPr/>
        </p:nvGraphicFramePr>
        <p:xfrm>
          <a:off x="4277021" y="2125191"/>
          <a:ext cx="4008137" cy="593933"/>
        </p:xfrm>
        <a:graphic>
          <a:graphicData uri="http://schemas.openxmlformats.org/presentationml/2006/ole">
            <mc:AlternateContent xmlns:mc="http://schemas.openxmlformats.org/markup-compatibility/2006">
              <mc:Choice xmlns:v="urn:schemas-microsoft-com:vml" Requires="v">
                <p:oleObj spid="_x0000_s918887" name="公式" r:id="rId7" imgW="41148000" imgH="6096000" progId="Equation.3">
                  <p:embed/>
                </p:oleObj>
              </mc:Choice>
              <mc:Fallback>
                <p:oleObj name="公式" r:id="rId7" imgW="41148000" imgH="6096000" progId="Equation.3">
                  <p:embed/>
                  <p:pic>
                    <p:nvPicPr>
                      <p:cNvPr id="0" name="图片 918872"/>
                      <p:cNvPicPr>
                        <a:picLocks noChangeAspect="1" noChangeArrowheads="1"/>
                      </p:cNvPicPr>
                      <p:nvPr/>
                    </p:nvPicPr>
                    <p:blipFill>
                      <a:blip r:embed="rId8"/>
                      <a:srcRect/>
                      <a:stretch>
                        <a:fillRect/>
                      </a:stretch>
                    </p:blipFill>
                    <p:spPr bwMode="auto">
                      <a:xfrm>
                        <a:off x="4277021" y="2125191"/>
                        <a:ext cx="4008137" cy="593933"/>
                      </a:xfrm>
                      <a:prstGeom prst="rect">
                        <a:avLst/>
                      </a:prstGeom>
                      <a:solidFill>
                        <a:srgbClr val="FFC000"/>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830997"/>
          </a:xfrm>
          <a:prstGeom prst="rect">
            <a:avLst/>
          </a:prstGeom>
        </p:spPr>
        <p:txBody>
          <a:bodyPr wrap="square">
            <a:spAutoFit/>
          </a:bodyPr>
          <a:lstStyle/>
          <a:p>
            <a:pPr algn="ctr"/>
            <a:r>
              <a:rPr kumimoji="1" lang="zh-CN" altLang="en-US" sz="4800" dirty="0"/>
              <a:t>误差模型：</a:t>
            </a:r>
            <a:r>
              <a:rPr kumimoji="1" lang="en-US" altLang="zh-CN" sz="4800" dirty="0"/>
              <a:t>y=β+u</a:t>
            </a:r>
            <a:endParaRPr lang="zh-CN" altLang="en-US" sz="4800" dirty="0">
              <a:latin typeface="微软雅黑" panose="020B0503020204020204" pitchFamily="34" charset="-122"/>
              <a:ea typeface="微软雅黑" panose="020B0503020204020204" pitchFamily="34" charset="-122"/>
            </a:endParaRPr>
          </a:p>
        </p:txBody>
      </p:sp>
      <p:sp>
        <p:nvSpPr>
          <p:cNvPr id="50" name="文本框 49"/>
          <p:cNvSpPr txBox="1"/>
          <p:nvPr/>
        </p:nvSpPr>
        <p:spPr>
          <a:xfrm>
            <a:off x="895141" y="1186492"/>
            <a:ext cx="8089967" cy="646331"/>
          </a:xfrm>
          <a:prstGeom prst="rect">
            <a:avLst/>
          </a:prstGeom>
          <a:noFill/>
        </p:spPr>
        <p:txBody>
          <a:bodyPr wrap="square" rtlCol="0">
            <a:spAutoFit/>
          </a:bodyPr>
          <a:lstStyle/>
          <a:p>
            <a:pPr>
              <a:lnSpc>
                <a:spcPct val="150000"/>
              </a:lnSpc>
            </a:pPr>
            <a:r>
              <a:rPr kumimoji="1" lang="zh-CN" altLang="en-US" sz="2400" dirty="0"/>
              <a:t>珠穆朗玛峰到底有多高（极为精确地）</a:t>
            </a:r>
            <a:r>
              <a:rPr kumimoji="1" lang="en-US" altLang="zh-CN" sz="2400" dirty="0"/>
              <a:t>？</a:t>
            </a:r>
          </a:p>
        </p:txBody>
      </p:sp>
      <p:sp>
        <p:nvSpPr>
          <p:cNvPr id="55" name="文本框 54"/>
          <p:cNvSpPr txBox="1"/>
          <p:nvPr/>
        </p:nvSpPr>
        <p:spPr>
          <a:xfrm>
            <a:off x="794027" y="5028154"/>
            <a:ext cx="6582251" cy="584775"/>
          </a:xfrm>
          <a:prstGeom prst="rect">
            <a:avLst/>
          </a:prstGeom>
          <a:noFill/>
        </p:spPr>
        <p:txBody>
          <a:bodyPr wrap="none" rtlCol="0">
            <a:spAutoFit/>
          </a:bodyPr>
          <a:lstStyle/>
          <a:p>
            <a:r>
              <a:rPr lang="zh-CN" altLang="en-US" sz="3200" b="1" dirty="0">
                <a:solidFill>
                  <a:srgbClr val="CD0A1A"/>
                </a:solidFill>
                <a:latin typeface="黑体" panose="02010609060101010101" pitchFamily="49" charset="-122"/>
                <a:ea typeface="黑体" panose="02010609060101010101" pitchFamily="49" charset="-122"/>
              </a:rPr>
              <a:t>核心问题：</a:t>
            </a:r>
            <a:r>
              <a:rPr lang="zh-CN" altLang="zh-CN" sz="3200" b="1" dirty="0">
                <a:solidFill>
                  <a:srgbClr val="0070C0"/>
                </a:solidFill>
              </a:rPr>
              <a:t>如何</a:t>
            </a:r>
            <a:r>
              <a:rPr lang="zh-CN" altLang="en-US" sz="3200" b="1" dirty="0">
                <a:solidFill>
                  <a:srgbClr val="0070C0"/>
                </a:solidFill>
              </a:rPr>
              <a:t>求出</a:t>
            </a:r>
            <a:r>
              <a:rPr lang="zh-CN" altLang="zh-CN" sz="3200" b="1" dirty="0">
                <a:solidFill>
                  <a:srgbClr val="0070C0"/>
                </a:solidFill>
              </a:rPr>
              <a:t>未知参数值</a:t>
            </a:r>
            <a:r>
              <a:rPr kumimoji="1" lang="en-US" altLang="zh-CN" sz="3200" dirty="0">
                <a:solidFill>
                  <a:srgbClr val="0070C0"/>
                </a:solidFill>
              </a:rPr>
              <a:t>β</a:t>
            </a:r>
            <a:r>
              <a:rPr lang="zh-CN" altLang="zh-CN" sz="3200" b="1" dirty="0">
                <a:solidFill>
                  <a:srgbClr val="0070C0"/>
                </a:solidFill>
              </a:rPr>
              <a:t>？</a:t>
            </a:r>
            <a:endParaRPr lang="en-US" altLang="zh-CN" sz="3200" b="1" dirty="0">
              <a:solidFill>
                <a:srgbClr val="0070C0"/>
              </a:solidFill>
            </a:endParaRPr>
          </a:p>
        </p:txBody>
      </p:sp>
      <p:sp>
        <p:nvSpPr>
          <p:cNvPr id="3" name="矩形 2"/>
          <p:cNvSpPr/>
          <p:nvPr/>
        </p:nvSpPr>
        <p:spPr>
          <a:xfrm>
            <a:off x="794027" y="3044053"/>
            <a:ext cx="6133381" cy="583108"/>
          </a:xfrm>
          <a:prstGeom prst="rect">
            <a:avLst/>
          </a:prstGeom>
        </p:spPr>
        <p:txBody>
          <a:bodyPr wrap="square">
            <a:spAutoFit/>
          </a:bodyPr>
          <a:lstStyle/>
          <a:p>
            <a:pPr>
              <a:lnSpc>
                <a:spcPct val="150000"/>
              </a:lnSpc>
            </a:pPr>
            <a:r>
              <a:rPr kumimoji="1" lang="en-US" altLang="zh-CN" sz="2400" dirty="0"/>
              <a:t>y-</a:t>
            </a:r>
            <a:r>
              <a:rPr kumimoji="1" lang="zh-CN" altLang="en-US" sz="2400" dirty="0"/>
              <a:t>测量值（随机变量，唯一可观察到的）</a:t>
            </a:r>
            <a:endParaRPr kumimoji="1" lang="en-US" altLang="zh-CN" sz="2400" dirty="0"/>
          </a:p>
        </p:txBody>
      </p:sp>
      <p:sp>
        <p:nvSpPr>
          <p:cNvPr id="4" name="矩形 3"/>
          <p:cNvSpPr/>
          <p:nvPr/>
        </p:nvSpPr>
        <p:spPr>
          <a:xfrm>
            <a:off x="794027" y="3899789"/>
            <a:ext cx="8013939" cy="583108"/>
          </a:xfrm>
          <a:prstGeom prst="rect">
            <a:avLst/>
          </a:prstGeom>
        </p:spPr>
        <p:txBody>
          <a:bodyPr wrap="square">
            <a:spAutoFit/>
          </a:bodyPr>
          <a:lstStyle/>
          <a:p>
            <a:pPr>
              <a:lnSpc>
                <a:spcPct val="150000"/>
              </a:lnSpc>
            </a:pPr>
            <a:r>
              <a:rPr kumimoji="1" lang="en-US" altLang="zh-CN" sz="2400" dirty="0"/>
              <a:t>u-</a:t>
            </a:r>
            <a:r>
              <a:rPr kumimoji="1" lang="zh-CN" altLang="en-US" sz="2400" dirty="0"/>
              <a:t>误差（理论构造，现实中不存在，随机变量）</a:t>
            </a:r>
            <a:endParaRPr lang="zh-CN" altLang="zh-CN" sz="2400" dirty="0"/>
          </a:p>
        </p:txBody>
      </p:sp>
      <p:sp>
        <p:nvSpPr>
          <p:cNvPr id="5" name="矩形 4"/>
          <p:cNvSpPr/>
          <p:nvPr/>
        </p:nvSpPr>
        <p:spPr>
          <a:xfrm>
            <a:off x="794027" y="2138904"/>
            <a:ext cx="6290505" cy="583108"/>
          </a:xfrm>
          <a:prstGeom prst="rect">
            <a:avLst/>
          </a:prstGeom>
        </p:spPr>
        <p:txBody>
          <a:bodyPr wrap="none">
            <a:spAutoFit/>
          </a:bodyPr>
          <a:lstStyle/>
          <a:p>
            <a:pPr>
              <a:lnSpc>
                <a:spcPct val="150000"/>
              </a:lnSpc>
            </a:pPr>
            <a:r>
              <a:rPr kumimoji="1" lang="en-US" altLang="zh-CN" sz="2400" dirty="0"/>
              <a:t>β-</a:t>
            </a:r>
            <a:r>
              <a:rPr kumimoji="1" lang="zh-CN" altLang="en-US" sz="2400" dirty="0"/>
              <a:t>未知常参数（目标：弄清楚它到底是多少）</a:t>
            </a:r>
            <a:endParaRPr kumimoji="1"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fade">
                                      <p:cBhvr>
                                        <p:cTn id="2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5" grpId="0"/>
      <p:bldP spid="3" grpId="0"/>
      <p:bldP spid="4" grpId="0"/>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03283" y="1964318"/>
            <a:ext cx="5915535" cy="738664"/>
          </a:xfrm>
          <a:prstGeom prst="rect">
            <a:avLst/>
          </a:prstGeom>
        </p:spPr>
        <p:txBody>
          <a:bodyPr wrap="square">
            <a:spAutoFit/>
          </a:bodyPr>
          <a:lstStyle/>
          <a:p>
            <a:pPr>
              <a:lnSpc>
                <a:spcPct val="150000"/>
              </a:lnSpc>
            </a:pPr>
            <a:r>
              <a:rPr lang="en-US" altLang="zh-CN" sz="2800" dirty="0"/>
              <a:t>OLS</a:t>
            </a:r>
            <a:r>
              <a:rPr lang="zh-CN" altLang="en-US" sz="2800" dirty="0"/>
              <a:t>，即误差平方和最小化</a:t>
            </a:r>
            <a:endParaRPr lang="en-US" altLang="zh-CN" sz="2800" dirty="0"/>
          </a:p>
        </p:txBody>
      </p:sp>
      <p:sp>
        <p:nvSpPr>
          <p:cNvPr id="3" name="矩形 2"/>
          <p:cNvSpPr/>
          <p:nvPr/>
        </p:nvSpPr>
        <p:spPr>
          <a:xfrm>
            <a:off x="0" y="0"/>
            <a:ext cx="9144000" cy="646331"/>
          </a:xfrm>
          <a:prstGeom prst="rect">
            <a:avLst/>
          </a:prstGeom>
        </p:spPr>
        <p:txBody>
          <a:bodyPr wrap="square">
            <a:spAutoFit/>
          </a:bodyPr>
          <a:lstStyle/>
          <a:p>
            <a:pPr algn="ctr"/>
            <a:r>
              <a:rPr lang="zh-CN" altLang="en-US" sz="3600" b="1" dirty="0">
                <a:latin typeface="微软雅黑" panose="020B0503020204020204" pitchFamily="34" charset="-122"/>
                <a:ea typeface="微软雅黑" panose="020B0503020204020204" pitchFamily="34" charset="-122"/>
              </a:rPr>
              <a:t>回归与最小二乘法</a:t>
            </a:r>
            <a:r>
              <a:rPr lang="en-US" altLang="zh-CN" sz="3600" b="1" dirty="0">
                <a:latin typeface="微软雅黑" panose="020B0503020204020204" pitchFamily="34" charset="-122"/>
                <a:ea typeface="微软雅黑" panose="020B0503020204020204" pitchFamily="34" charset="-122"/>
              </a:rPr>
              <a:t>OLS</a:t>
            </a:r>
          </a:p>
        </p:txBody>
      </p:sp>
      <p:graphicFrame>
        <p:nvGraphicFramePr>
          <p:cNvPr id="4" name="对象 3"/>
          <p:cNvGraphicFramePr>
            <a:graphicFrameLocks noChangeAspect="1"/>
          </p:cNvGraphicFramePr>
          <p:nvPr/>
        </p:nvGraphicFramePr>
        <p:xfrm>
          <a:off x="1114993" y="2643020"/>
          <a:ext cx="4787043" cy="848540"/>
        </p:xfrm>
        <a:graphic>
          <a:graphicData uri="http://schemas.openxmlformats.org/presentationml/2006/ole">
            <mc:AlternateContent xmlns:mc="http://schemas.openxmlformats.org/markup-compatibility/2006">
              <mc:Choice xmlns:v="urn:schemas-microsoft-com:vml" Requires="v">
                <p:oleObj spid="_x0000_s905942" name="公式" r:id="rId3" imgW="57607200" imgH="10363200" progId="Equation.3">
                  <p:embed/>
                </p:oleObj>
              </mc:Choice>
              <mc:Fallback>
                <p:oleObj name="公式" r:id="rId3" imgW="57607200" imgH="10363200" progId="Equation.3">
                  <p:embed/>
                  <p:pic>
                    <p:nvPicPr>
                      <p:cNvPr id="0" name="图片 905923"/>
                      <p:cNvPicPr>
                        <a:picLocks noChangeAspect="1" noChangeArrowheads="1"/>
                      </p:cNvPicPr>
                      <p:nvPr/>
                    </p:nvPicPr>
                    <p:blipFill>
                      <a:blip r:embed="rId4"/>
                      <a:srcRect/>
                      <a:stretch>
                        <a:fillRect/>
                      </a:stretch>
                    </p:blipFill>
                    <p:spPr bwMode="auto">
                      <a:xfrm>
                        <a:off x="1114993" y="2643020"/>
                        <a:ext cx="4787043" cy="848540"/>
                      </a:xfrm>
                      <a:prstGeom prst="rect">
                        <a:avLst/>
                      </a:prstGeom>
                      <a:noFill/>
                    </p:spPr>
                  </p:pic>
                </p:oleObj>
              </mc:Fallback>
            </mc:AlternateContent>
          </a:graphicData>
        </a:graphic>
      </p:graphicFrame>
      <p:graphicFrame>
        <p:nvGraphicFramePr>
          <p:cNvPr id="5" name="对象 4"/>
          <p:cNvGraphicFramePr>
            <a:graphicFrameLocks noChangeAspect="1"/>
          </p:cNvGraphicFramePr>
          <p:nvPr/>
        </p:nvGraphicFramePr>
        <p:xfrm>
          <a:off x="979470" y="767462"/>
          <a:ext cx="5516221" cy="1271561"/>
        </p:xfrm>
        <a:graphic>
          <a:graphicData uri="http://schemas.openxmlformats.org/presentationml/2006/ole">
            <mc:AlternateContent xmlns:mc="http://schemas.openxmlformats.org/markup-compatibility/2006">
              <mc:Choice xmlns:v="urn:schemas-microsoft-com:vml" Requires="v">
                <p:oleObj spid="_x0000_s905943" name="公式" r:id="rId5" imgW="50292000" imgH="11582400" progId="Equation.3">
                  <p:embed/>
                </p:oleObj>
              </mc:Choice>
              <mc:Fallback>
                <p:oleObj name="公式" r:id="rId5" imgW="50292000" imgH="11582400" progId="Equation.3">
                  <p:embed/>
                  <p:pic>
                    <p:nvPicPr>
                      <p:cNvPr id="0" name="图片 905924"/>
                      <p:cNvPicPr/>
                      <p:nvPr/>
                    </p:nvPicPr>
                    <p:blipFill>
                      <a:blip r:embed="rId6"/>
                      <a:stretch>
                        <a:fillRect/>
                      </a:stretch>
                    </p:blipFill>
                    <p:spPr>
                      <a:xfrm>
                        <a:off x="979470" y="767462"/>
                        <a:ext cx="5516221" cy="1271561"/>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1003283" y="3595757"/>
          <a:ext cx="4981881" cy="766443"/>
        </p:xfrm>
        <a:graphic>
          <a:graphicData uri="http://schemas.openxmlformats.org/presentationml/2006/ole">
            <mc:AlternateContent xmlns:mc="http://schemas.openxmlformats.org/markup-compatibility/2006">
              <mc:Choice xmlns:v="urn:schemas-microsoft-com:vml" Requires="v">
                <p:oleObj spid="_x0000_s905944" name="公式" r:id="rId7" imgW="67360800" imgH="10363200" progId="Equation.3">
                  <p:embed/>
                </p:oleObj>
              </mc:Choice>
              <mc:Fallback>
                <p:oleObj name="公式" r:id="rId7" imgW="67360800" imgH="10363200" progId="Equation.3">
                  <p:embed/>
                  <p:pic>
                    <p:nvPicPr>
                      <p:cNvPr id="0" name="图片 905925"/>
                      <p:cNvPicPr/>
                      <p:nvPr/>
                    </p:nvPicPr>
                    <p:blipFill>
                      <a:blip r:embed="rId8"/>
                      <a:stretch>
                        <a:fillRect/>
                      </a:stretch>
                    </p:blipFill>
                    <p:spPr>
                      <a:xfrm>
                        <a:off x="1003283" y="3595757"/>
                        <a:ext cx="4981881" cy="766443"/>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979470" y="4466397"/>
          <a:ext cx="4461761" cy="908085"/>
        </p:xfrm>
        <a:graphic>
          <a:graphicData uri="http://schemas.openxmlformats.org/presentationml/2006/ole">
            <mc:AlternateContent xmlns:mc="http://schemas.openxmlformats.org/markup-compatibility/2006">
              <mc:Choice xmlns:v="urn:schemas-microsoft-com:vml" Requires="v">
                <p:oleObj spid="_x0000_s905945" name="公式" r:id="rId9" imgW="46329600" imgH="9448800" progId="Equation.3">
                  <p:embed/>
                </p:oleObj>
              </mc:Choice>
              <mc:Fallback>
                <p:oleObj name="公式" r:id="rId9" imgW="46329600" imgH="9448800" progId="Equation.3">
                  <p:embed/>
                  <p:pic>
                    <p:nvPicPr>
                      <p:cNvPr id="0" name="图片 905926"/>
                      <p:cNvPicPr/>
                      <p:nvPr/>
                    </p:nvPicPr>
                    <p:blipFill>
                      <a:blip r:embed="rId10"/>
                      <a:stretch>
                        <a:fillRect/>
                      </a:stretch>
                    </p:blipFill>
                    <p:spPr>
                      <a:xfrm>
                        <a:off x="979470" y="4466397"/>
                        <a:ext cx="4461761" cy="908085"/>
                      </a:xfrm>
                      <a:prstGeom prst="rect">
                        <a:avLst/>
                      </a:prstGeom>
                      <a:solidFill>
                        <a:srgbClr val="FFC000"/>
                      </a:solidFill>
                    </p:spPr>
                  </p:pic>
                </p:oleObj>
              </mc:Fallback>
            </mc:AlternateContent>
          </a:graphicData>
        </a:graphic>
      </p:graphicFrame>
      <mc:AlternateContent xmlns:mc="http://schemas.openxmlformats.org/markup-compatibility/2006" xmlns:a14="http://schemas.microsoft.com/office/drawing/2010/main">
        <mc:Choice Requires="a14">
          <p:sp>
            <p:nvSpPr>
              <p:cNvPr id="8" name="矩形 7"/>
              <p:cNvSpPr/>
              <p:nvPr/>
            </p:nvSpPr>
            <p:spPr>
              <a:xfrm>
                <a:off x="746352" y="5481533"/>
                <a:ext cx="8220973" cy="1376467"/>
              </a:xfrm>
              <a:prstGeom prst="rect">
                <a:avLst/>
              </a:prstGeom>
              <a:solidFill>
                <a:srgbClr val="FFFF00"/>
              </a:solidFill>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acc>
                        <m:accPr>
                          <m:chr m:val="̂"/>
                          <m:ctrlPr>
                            <a:rPr lang="en-US" altLang="zh-CN" sz="2800" b="0" i="1" smtClean="0">
                              <a:latin typeface="Cambria Math" panose="02040503050406030204" pitchFamily="18" charset="0"/>
                            </a:rPr>
                          </m:ctrlPr>
                        </m:accPr>
                        <m:e>
                          <m:r>
                            <a:rPr lang="en-US" altLang="zh-CN" sz="2800" b="0" i="1" smtClean="0">
                              <a:latin typeface="Cambria Math" panose="02040503050406030204" pitchFamily="18" charset="0"/>
                            </a:rPr>
                            <m:t>𝛽</m:t>
                          </m:r>
                        </m:e>
                      </m:acc>
                      <m:r>
                        <a:rPr lang="zh-CN" altLang="en-US" sz="2800" b="0" i="1" smtClean="0">
                          <a:latin typeface="Cambria Math" panose="02040503050406030204" pitchFamily="18" charset="0"/>
                        </a:rPr>
                        <m:t>是随机</m:t>
                      </m:r>
                      <m:r>
                        <a:rPr lang="zh-CN" altLang="en-US" sz="2800" i="1">
                          <a:latin typeface="Cambria Math" panose="02040503050406030204" pitchFamily="18" charset="0"/>
                        </a:rPr>
                        <m:t>变量</m:t>
                      </m:r>
                      <m:r>
                        <a:rPr lang="zh-CN" altLang="en-US" sz="2800" b="0" i="1" smtClean="0">
                          <a:latin typeface="Cambria Math" panose="02040503050406030204" pitchFamily="18" charset="0"/>
                        </a:rPr>
                        <m:t>，</m:t>
                      </m:r>
                      <m:r>
                        <a:rPr lang="zh-CN" altLang="en-US" sz="2800" i="1">
                          <a:latin typeface="Cambria Math" panose="02040503050406030204" pitchFamily="18" charset="0"/>
                        </a:rPr>
                        <m:t>因</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𝑦</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𝑦</m:t>
                          </m:r>
                        </m:e>
                        <m:sub>
                          <m:r>
                            <a:rPr lang="en-US" altLang="zh-CN" sz="2800" i="1">
                              <a:latin typeface="Cambria Math" panose="02040503050406030204" pitchFamily="18" charset="0"/>
                            </a:rPr>
                            <m:t>𝑛</m:t>
                          </m:r>
                        </m:sub>
                      </m:sSub>
                      <m:r>
                        <a:rPr lang="zh-CN" altLang="en-US" sz="2800" i="1">
                          <a:latin typeface="Cambria Math" panose="02040503050406030204" pitchFamily="18" charset="0"/>
                        </a:rPr>
                        <m:t>被视为随机变量</m:t>
                      </m:r>
                    </m:oMath>
                  </m:oMathPara>
                </a14:m>
                <a:endParaRPr lang="en-US" altLang="zh-CN" sz="2800" b="0" i="1" dirty="0">
                  <a:latin typeface="Cambria Math" panose="02040503050406030204" pitchFamily="18" charset="0"/>
                </a:endParaRPr>
              </a:p>
              <a:p>
                <a:pPr>
                  <a:lnSpc>
                    <a:spcPct val="150000"/>
                  </a:lnSpc>
                </a:pPr>
                <a14:m>
                  <m:oMath xmlns:m="http://schemas.openxmlformats.org/officeDocument/2006/math">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𝛽</m:t>
                        </m:r>
                      </m:e>
                    </m:acc>
                    <m:r>
                      <a:rPr lang="zh-CN" altLang="en-US" sz="2800" i="1">
                        <a:latin typeface="Cambria Math" panose="02040503050406030204" pitchFamily="18" charset="0"/>
                      </a:rPr>
                      <m:t>的</m:t>
                    </m:r>
                  </m:oMath>
                </a14:m>
                <a:r>
                  <a:rPr lang="zh-CN" altLang="en-US" sz="2800" dirty="0"/>
                  <a:t>期望、方差、分布是？</a:t>
                </a:r>
                <a:endParaRPr lang="en-US" altLang="zh-CN" sz="2800" dirty="0"/>
              </a:p>
            </p:txBody>
          </p:sp>
        </mc:Choice>
        <mc:Fallback xmlns="">
          <p:sp>
            <p:nvSpPr>
              <p:cNvPr id="8" name="矩形 7"/>
              <p:cNvSpPr>
                <a:spLocks noRot="1" noChangeAspect="1" noMove="1" noResize="1" noEditPoints="1" noAdjustHandles="1" noChangeArrowheads="1" noChangeShapeType="1" noTextEdit="1"/>
              </p:cNvSpPr>
              <p:nvPr/>
            </p:nvSpPr>
            <p:spPr>
              <a:xfrm>
                <a:off x="746352" y="5481533"/>
                <a:ext cx="8220973" cy="1376467"/>
              </a:xfrm>
              <a:prstGeom prst="rect">
                <a:avLst/>
              </a:prstGeom>
              <a:blipFill rotWithShape="1">
                <a:blip r:embed="rId11"/>
                <a:stretch>
                  <a:fillRect l="-926" b="-9259"/>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46331"/>
          </a:xfrm>
          <a:prstGeom prst="rect">
            <a:avLst/>
          </a:prstGeom>
        </p:spPr>
        <p:txBody>
          <a:bodyPr wrap="square">
            <a:spAutoFit/>
          </a:bodyPr>
          <a:lstStyle/>
          <a:p>
            <a:pPr algn="ctr"/>
            <a:r>
              <a:rPr lang="zh-CN" altLang="en-US" sz="3600" b="1" dirty="0">
                <a:latin typeface="微软雅黑" panose="020B0503020204020204" pitchFamily="34" charset="-122"/>
                <a:ea typeface="微软雅黑" panose="020B0503020204020204" pitchFamily="34" charset="-122"/>
              </a:rPr>
              <a:t>线性、无偏性、有效性与</a:t>
            </a:r>
            <a:r>
              <a:rPr lang="en-US" altLang="zh-CN" sz="3600" b="1" dirty="0">
                <a:latin typeface="微软雅黑" panose="020B0503020204020204" pitchFamily="34" charset="-122"/>
                <a:ea typeface="微软雅黑" panose="020B0503020204020204" pitchFamily="34" charset="-122"/>
              </a:rPr>
              <a:t>BLUE</a:t>
            </a:r>
          </a:p>
        </p:txBody>
      </p:sp>
      <p:sp>
        <p:nvSpPr>
          <p:cNvPr id="23" name="矩形 22"/>
          <p:cNvSpPr/>
          <p:nvPr/>
        </p:nvSpPr>
        <p:spPr>
          <a:xfrm>
            <a:off x="5627077" y="2295852"/>
            <a:ext cx="3516923" cy="3139321"/>
          </a:xfrm>
          <a:prstGeom prst="rect">
            <a:avLst/>
          </a:prstGeom>
          <a:solidFill>
            <a:schemeClr val="accent6">
              <a:lumMod val="40000"/>
              <a:lumOff val="60000"/>
            </a:schemeClr>
          </a:solidFill>
        </p:spPr>
        <p:txBody>
          <a:bodyPr wrap="square">
            <a:spAutoFit/>
          </a:bodyPr>
          <a:lstStyle/>
          <a:p>
            <a:r>
              <a:rPr lang="vi-VN" altLang="zh-CN" dirty="0"/>
              <a:t>clear</a:t>
            </a:r>
          </a:p>
          <a:p>
            <a:r>
              <a:rPr lang="vi-VN" altLang="zh-CN" dirty="0"/>
              <a:t>capt prog drop sd</a:t>
            </a:r>
          </a:p>
          <a:p>
            <a:r>
              <a:rPr lang="vi-VN" altLang="zh-CN" dirty="0"/>
              <a:t>prog  sd</a:t>
            </a:r>
          </a:p>
          <a:p>
            <a:r>
              <a:rPr lang="vi-VN" altLang="zh-CN" dirty="0"/>
              <a:t>drawnorm u,n(8) clear</a:t>
            </a:r>
            <a:endParaRPr lang="zh-CN" altLang="en-US" dirty="0"/>
          </a:p>
          <a:p>
            <a:r>
              <a:rPr lang="vi-VN" altLang="zh-CN" dirty="0"/>
              <a:t>g  y=10+u</a:t>
            </a:r>
          </a:p>
          <a:p>
            <a:r>
              <a:rPr lang="vi-VN" altLang="zh-CN" dirty="0">
                <a:solidFill>
                  <a:srgbClr val="FF0000"/>
                </a:solidFill>
              </a:rPr>
              <a:t>reg  y</a:t>
            </a:r>
          </a:p>
          <a:p>
            <a:r>
              <a:rPr lang="vi-VN" altLang="zh-CN" dirty="0"/>
              <a:t>scalar b=y[1]</a:t>
            </a:r>
          </a:p>
          <a:p>
            <a:r>
              <a:rPr lang="vi-VN" altLang="zh-CN" dirty="0"/>
              <a:t>end</a:t>
            </a:r>
          </a:p>
          <a:p>
            <a:r>
              <a:rPr lang="vi-VN" altLang="zh-CN" dirty="0"/>
              <a:t>simulate  _b b, reps (1000):sd    </a:t>
            </a:r>
            <a:endParaRPr lang="zh-CN" altLang="en-US" dirty="0"/>
          </a:p>
          <a:p>
            <a:r>
              <a:rPr lang="vi-VN" altLang="zh-CN" dirty="0"/>
              <a:t>sum                  </a:t>
            </a:r>
            <a:endParaRPr lang="zh-CN" altLang="en-US" dirty="0"/>
          </a:p>
          <a:p>
            <a:r>
              <a:rPr lang="vi-VN" altLang="zh-CN" dirty="0"/>
              <a:t>tw (kdensity _b) (kdensity _eq2)</a:t>
            </a:r>
          </a:p>
        </p:txBody>
      </p:sp>
      <p:pic>
        <p:nvPicPr>
          <p:cNvPr id="266247" name="Picture 7"/>
          <p:cNvPicPr>
            <a:picLocks noChangeAspect="1" noChangeArrowheads="1"/>
          </p:cNvPicPr>
          <p:nvPr/>
        </p:nvPicPr>
        <p:blipFill>
          <a:blip r:embed="rId3" cstate="print"/>
          <a:srcRect/>
          <a:stretch>
            <a:fillRect/>
          </a:stretch>
        </p:blipFill>
        <p:spPr bwMode="auto">
          <a:xfrm>
            <a:off x="279592" y="4650302"/>
            <a:ext cx="4879004" cy="2268415"/>
          </a:xfrm>
          <a:prstGeom prst="rect">
            <a:avLst/>
          </a:prstGeom>
          <a:noFill/>
          <a:ln w="9525">
            <a:noFill/>
            <a:miter lim="800000"/>
            <a:headEnd/>
            <a:tailEnd/>
          </a:ln>
          <a:effectLst/>
        </p:spPr>
      </p:pic>
      <p:pic>
        <p:nvPicPr>
          <p:cNvPr id="266252" name="Picture 12"/>
          <p:cNvPicPr>
            <a:picLocks noChangeAspect="1" noChangeArrowheads="1"/>
          </p:cNvPicPr>
          <p:nvPr/>
        </p:nvPicPr>
        <p:blipFill>
          <a:blip r:embed="rId4" cstate="print"/>
          <a:srcRect/>
          <a:stretch>
            <a:fillRect/>
          </a:stretch>
        </p:blipFill>
        <p:spPr bwMode="auto">
          <a:xfrm>
            <a:off x="74031" y="1933201"/>
            <a:ext cx="4347712" cy="2717101"/>
          </a:xfrm>
          <a:prstGeom prst="rect">
            <a:avLst/>
          </a:prstGeom>
          <a:noFill/>
          <a:ln w="9525">
            <a:noFill/>
            <a:miter lim="800000"/>
            <a:headEnd/>
            <a:tailEnd/>
          </a:ln>
        </p:spPr>
      </p:pic>
      <p:graphicFrame>
        <p:nvGraphicFramePr>
          <p:cNvPr id="10" name="对象 9"/>
          <p:cNvGraphicFramePr>
            <a:graphicFrameLocks noChangeAspect="1"/>
          </p:cNvGraphicFramePr>
          <p:nvPr/>
        </p:nvGraphicFramePr>
        <p:xfrm>
          <a:off x="1068943" y="782368"/>
          <a:ext cx="6705600" cy="1446212"/>
        </p:xfrm>
        <a:graphic>
          <a:graphicData uri="http://schemas.openxmlformats.org/presentationml/2006/ole">
            <mc:AlternateContent xmlns:mc="http://schemas.openxmlformats.org/markup-compatibility/2006">
              <mc:Choice xmlns:v="urn:schemas-microsoft-com:vml" Requires="v">
                <p:oleObj spid="_x0000_s928969" name="公式" r:id="rId5" imgW="90525600" imgH="19507200" progId="Equation.3">
                  <p:embed/>
                </p:oleObj>
              </mc:Choice>
              <mc:Fallback>
                <p:oleObj name="公式" r:id="rId5" imgW="90525600" imgH="19507200" progId="Equation.3">
                  <p:embed/>
                  <p:pic>
                    <p:nvPicPr>
                      <p:cNvPr id="0" name="图片 928954"/>
                      <p:cNvPicPr>
                        <a:picLocks noChangeAspect="1" noChangeArrowheads="1"/>
                      </p:cNvPicPr>
                      <p:nvPr/>
                    </p:nvPicPr>
                    <p:blipFill>
                      <a:blip r:embed="rId6"/>
                      <a:srcRect/>
                      <a:stretch>
                        <a:fillRect/>
                      </a:stretch>
                    </p:blipFill>
                    <p:spPr bwMode="auto">
                      <a:xfrm>
                        <a:off x="1068943" y="782368"/>
                        <a:ext cx="6705600" cy="1446212"/>
                      </a:xfrm>
                      <a:prstGeom prst="rect">
                        <a:avLst/>
                      </a:prstGeom>
                      <a:noFill/>
                    </p:spPr>
                  </p:pic>
                </p:oleObj>
              </mc:Fallback>
            </mc:AlternateContent>
          </a:graphicData>
        </a:graphic>
      </p:graphicFrame>
      <p:graphicFrame>
        <p:nvGraphicFramePr>
          <p:cNvPr id="3" name="对象 2"/>
          <p:cNvGraphicFramePr>
            <a:graphicFrameLocks noChangeAspect="1"/>
          </p:cNvGraphicFramePr>
          <p:nvPr/>
        </p:nvGraphicFramePr>
        <p:xfrm>
          <a:off x="2380891" y="4786339"/>
          <a:ext cx="231475" cy="366502"/>
        </p:xfrm>
        <a:graphic>
          <a:graphicData uri="http://schemas.openxmlformats.org/presentationml/2006/ole">
            <mc:AlternateContent xmlns:mc="http://schemas.openxmlformats.org/markup-compatibility/2006">
              <mc:Choice xmlns:v="urn:schemas-microsoft-com:vml" Requires="v">
                <p:oleObj spid="_x0000_s928970" name="公式" r:id="rId7" imgW="3657600" imgH="5791200" progId="Equation.3">
                  <p:embed/>
                </p:oleObj>
              </mc:Choice>
              <mc:Fallback>
                <p:oleObj name="公式" r:id="rId7" imgW="3657600" imgH="5791200" progId="Equation.3">
                  <p:embed/>
                  <p:pic>
                    <p:nvPicPr>
                      <p:cNvPr id="0" name="图片 928955"/>
                      <p:cNvPicPr/>
                      <p:nvPr/>
                    </p:nvPicPr>
                    <p:blipFill>
                      <a:blip r:embed="rId8"/>
                      <a:stretch>
                        <a:fillRect/>
                      </a:stretch>
                    </p:blipFill>
                    <p:spPr>
                      <a:xfrm>
                        <a:off x="2380891" y="4786339"/>
                        <a:ext cx="231475" cy="366502"/>
                      </a:xfrm>
                      <a:prstGeom prst="rect">
                        <a:avLst/>
                      </a:prstGeom>
                      <a:solidFill>
                        <a:srgbClr val="FF0000"/>
                      </a:solidFill>
                    </p:spPr>
                  </p:pic>
                </p:oleObj>
              </mc:Fallback>
            </mc:AlternateContent>
          </a:graphicData>
        </a:graphic>
      </p:graphicFrame>
      <p:graphicFrame>
        <p:nvGraphicFramePr>
          <p:cNvPr id="4" name="对象 3"/>
          <p:cNvGraphicFramePr>
            <a:graphicFrameLocks noChangeAspect="1"/>
          </p:cNvGraphicFramePr>
          <p:nvPr/>
        </p:nvGraphicFramePr>
        <p:xfrm>
          <a:off x="3564696" y="5764828"/>
          <a:ext cx="235839" cy="344688"/>
        </p:xfrm>
        <a:graphic>
          <a:graphicData uri="http://schemas.openxmlformats.org/presentationml/2006/ole">
            <mc:AlternateContent xmlns:mc="http://schemas.openxmlformats.org/markup-compatibility/2006">
              <mc:Choice xmlns:v="urn:schemas-microsoft-com:vml" Requires="v">
                <p:oleObj spid="_x0000_s928971" name="公式" r:id="rId9" imgW="3962400" imgH="5791200" progId="Equation.3">
                  <p:embed/>
                </p:oleObj>
              </mc:Choice>
              <mc:Fallback>
                <p:oleObj name="公式" r:id="rId9" imgW="3962400" imgH="5791200" progId="Equation.3">
                  <p:embed/>
                  <p:pic>
                    <p:nvPicPr>
                      <p:cNvPr id="0" name="图片 928956"/>
                      <p:cNvPicPr/>
                      <p:nvPr/>
                    </p:nvPicPr>
                    <p:blipFill>
                      <a:blip r:embed="rId10"/>
                      <a:stretch>
                        <a:fillRect/>
                      </a:stretch>
                    </p:blipFill>
                    <p:spPr>
                      <a:xfrm>
                        <a:off x="3564696" y="5764828"/>
                        <a:ext cx="235839" cy="344688"/>
                      </a:xfrm>
                      <a:prstGeom prst="rect">
                        <a:avLst/>
                      </a:prstGeom>
                      <a:solidFill>
                        <a:srgbClr val="FF0000"/>
                      </a:solidFill>
                    </p:spPr>
                  </p:pic>
                </p:oleObj>
              </mc:Fallback>
            </mc:AlternateContent>
          </a:graphicData>
        </a:graphic>
      </p:graphicFrame>
      <p:cxnSp>
        <p:nvCxnSpPr>
          <p:cNvPr id="9" name="直接箭头连接符 8"/>
          <p:cNvCxnSpPr>
            <a:stCxn id="23" idx="1"/>
          </p:cNvCxnSpPr>
          <p:nvPr/>
        </p:nvCxnSpPr>
        <p:spPr>
          <a:xfrm flipH="1">
            <a:off x="2881223" y="3865513"/>
            <a:ext cx="2745854" cy="920826"/>
          </a:xfrm>
          <a:prstGeom prst="straightConnector1">
            <a:avLst/>
          </a:prstGeom>
          <a:ln w="2222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H="1">
            <a:off x="3800535" y="4232015"/>
            <a:ext cx="1943219" cy="1470045"/>
          </a:xfrm>
          <a:prstGeom prst="straightConnector1">
            <a:avLst/>
          </a:prstGeom>
          <a:ln w="2222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6252"/>
                                        </p:tgtEl>
                                        <p:attrNameLst>
                                          <p:attrName>style.visibility</p:attrName>
                                        </p:attrNameLst>
                                      </p:cBhvr>
                                      <p:to>
                                        <p:strVal val="visible"/>
                                      </p:to>
                                    </p:set>
                                    <p:animEffect transition="in" filter="fade">
                                      <p:cBhvr>
                                        <p:cTn id="12" dur="500"/>
                                        <p:tgtEl>
                                          <p:spTgt spid="2662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6247"/>
                                        </p:tgtEl>
                                        <p:attrNameLst>
                                          <p:attrName>style.visibility</p:attrName>
                                        </p:attrNameLst>
                                      </p:cBhvr>
                                      <p:to>
                                        <p:strVal val="visible"/>
                                      </p:to>
                                    </p:set>
                                    <p:animEffect transition="in" filter="fade">
                                      <p:cBhvr>
                                        <p:cTn id="17" dur="500"/>
                                        <p:tgtEl>
                                          <p:spTgt spid="26624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92041"/>
            <a:ext cx="9144000" cy="646331"/>
          </a:xfrm>
          <a:prstGeom prst="rect">
            <a:avLst/>
          </a:prstGeom>
        </p:spPr>
        <p:txBody>
          <a:bodyPr wrap="square">
            <a:spAutoFit/>
          </a:bodyPr>
          <a:lstStyle/>
          <a:p>
            <a:pPr algn="ctr"/>
            <a:r>
              <a:rPr lang="zh-CN" altLang="en-US" sz="3600" dirty="0">
                <a:latin typeface="微软雅黑" panose="020B0503020204020204" pitchFamily="34" charset="-122"/>
                <a:ea typeface="微软雅黑" panose="020B0503020204020204" pitchFamily="34" charset="-122"/>
              </a:rPr>
              <a:t>目标与建议</a:t>
            </a:r>
          </a:p>
        </p:txBody>
      </p:sp>
      <p:sp>
        <p:nvSpPr>
          <p:cNvPr id="7" name="页脚占位符 6"/>
          <p:cNvSpPr>
            <a:spLocks noGrp="1"/>
          </p:cNvSpPr>
          <p:nvPr>
            <p:ph type="ftr" sz="quarter" idx="11"/>
          </p:nvPr>
        </p:nvSpPr>
        <p:spPr>
          <a:xfrm>
            <a:off x="3048929" y="6522116"/>
            <a:ext cx="3086100" cy="365125"/>
          </a:xfrm>
        </p:spPr>
        <p:txBody>
          <a:bodyPr/>
          <a:lstStyle/>
          <a:p>
            <a:r>
              <a:rPr lang="zh-CN" altLang="en-US" dirty="0"/>
              <a:t>中国人民大学，陈传波</a:t>
            </a:r>
          </a:p>
        </p:txBody>
      </p:sp>
      <p:sp>
        <p:nvSpPr>
          <p:cNvPr id="9" name="日期占位符 8"/>
          <p:cNvSpPr>
            <a:spLocks noGrp="1"/>
          </p:cNvSpPr>
          <p:nvPr>
            <p:ph type="dt" sz="half" idx="10"/>
          </p:nvPr>
        </p:nvSpPr>
        <p:spPr>
          <a:xfrm>
            <a:off x="648629" y="6557741"/>
            <a:ext cx="2057400" cy="300259"/>
          </a:xfrm>
        </p:spPr>
        <p:txBody>
          <a:bodyPr/>
          <a:lstStyle/>
          <a:p>
            <a:fld id="{10EDF4D1-9BC0-47C8-8863-FA458381C24D}" type="datetime1">
              <a:rPr lang="zh-CN" altLang="en-US" smtClean="0"/>
              <a:t>2021/3/2</a:t>
            </a:fld>
            <a:endParaRPr lang="zh-CN" altLang="en-US" dirty="0"/>
          </a:p>
        </p:txBody>
      </p:sp>
      <p:sp>
        <p:nvSpPr>
          <p:cNvPr id="3" name="矩形 2"/>
          <p:cNvSpPr/>
          <p:nvPr/>
        </p:nvSpPr>
        <p:spPr>
          <a:xfrm>
            <a:off x="648628" y="2130076"/>
            <a:ext cx="8495372" cy="2492990"/>
          </a:xfrm>
          <a:prstGeom prst="rect">
            <a:avLst/>
          </a:prstGeom>
        </p:spPr>
        <p:txBody>
          <a:bodyPr wrap="square">
            <a:spAutoFit/>
          </a:bodyPr>
          <a:lstStyle/>
          <a:p>
            <a:pPr>
              <a:lnSpc>
                <a:spcPct val="150000"/>
              </a:lnSpc>
            </a:pPr>
            <a:r>
              <a:rPr lang="zh-CN" altLang="en-US" sz="2400" b="1" dirty="0"/>
              <a:t>特色：数学公式</a:t>
            </a:r>
            <a:r>
              <a:rPr lang="en-US" altLang="zh-CN" sz="2400" b="1" dirty="0"/>
              <a:t>+</a:t>
            </a:r>
            <a:r>
              <a:rPr lang="zh-CN" altLang="en-US" sz="2400" b="1" dirty="0"/>
              <a:t>模拟</a:t>
            </a:r>
            <a:r>
              <a:rPr lang="en-US" altLang="zh-CN" sz="2400" b="1" dirty="0"/>
              <a:t>+</a:t>
            </a:r>
            <a:r>
              <a:rPr lang="zh-CN" altLang="en-US" sz="2400" b="1" dirty="0"/>
              <a:t>案例三位一体</a:t>
            </a:r>
            <a:endParaRPr lang="en-US" altLang="zh-CN" sz="2400" b="1" dirty="0"/>
          </a:p>
          <a:p>
            <a:pPr lvl="1">
              <a:lnSpc>
                <a:spcPct val="150000"/>
              </a:lnSpc>
            </a:pPr>
            <a:r>
              <a:rPr lang="en-US" altLang="zh-CN" sz="2000" dirty="0"/>
              <a:t>--</a:t>
            </a:r>
            <a:r>
              <a:rPr lang="zh-CN" altLang="en-US" sz="2000" dirty="0"/>
              <a:t>公式便于构建知识体系，脑中有公式，可以不变应万变</a:t>
            </a:r>
            <a:endParaRPr lang="en-US" altLang="zh-CN" sz="2000" dirty="0"/>
          </a:p>
          <a:p>
            <a:pPr lvl="1">
              <a:lnSpc>
                <a:spcPct val="150000"/>
              </a:lnSpc>
            </a:pPr>
            <a:r>
              <a:rPr lang="en-US" altLang="zh-CN" sz="2000" dirty="0"/>
              <a:t>--</a:t>
            </a:r>
            <a:r>
              <a:rPr lang="zh-CN" altLang="en-US" sz="2000" dirty="0"/>
              <a:t>明白了数学公式才是真明白，推理直至公理和定义</a:t>
            </a:r>
            <a:endParaRPr lang="en-US" altLang="zh-CN" sz="2000" dirty="0"/>
          </a:p>
          <a:p>
            <a:pPr lvl="1">
              <a:lnSpc>
                <a:spcPct val="150000"/>
              </a:lnSpc>
            </a:pPr>
            <a:r>
              <a:rPr lang="en-US" altLang="zh-CN" sz="2000" dirty="0"/>
              <a:t>--</a:t>
            </a:r>
            <a:r>
              <a:rPr lang="zh-CN" altLang="en-US" sz="2000" dirty="0"/>
              <a:t>模拟可化抽象为具体，有助于理解和接纳重要的概念和定理</a:t>
            </a:r>
            <a:endParaRPr lang="en-US" altLang="zh-CN" sz="2000" dirty="0"/>
          </a:p>
          <a:p>
            <a:pPr lvl="1">
              <a:lnSpc>
                <a:spcPct val="150000"/>
              </a:lnSpc>
            </a:pPr>
            <a:r>
              <a:rPr lang="en-US" altLang="zh-CN" sz="2000" dirty="0"/>
              <a:t>--</a:t>
            </a:r>
            <a:r>
              <a:rPr lang="zh-CN" altLang="en-US" sz="2000" dirty="0"/>
              <a:t>真实案例甚至虚构案例可为变量赋予真实含义，与现实结合思考</a:t>
            </a:r>
            <a:endParaRPr lang="en-US" altLang="zh-CN" sz="2000" dirty="0"/>
          </a:p>
        </p:txBody>
      </p:sp>
      <p:sp>
        <p:nvSpPr>
          <p:cNvPr id="4" name="矩形 3"/>
          <p:cNvSpPr/>
          <p:nvPr/>
        </p:nvSpPr>
        <p:spPr>
          <a:xfrm>
            <a:off x="648628" y="4541540"/>
            <a:ext cx="8495371" cy="721608"/>
          </a:xfrm>
          <a:prstGeom prst="rect">
            <a:avLst/>
          </a:prstGeom>
          <a:noFill/>
        </p:spPr>
        <p:txBody>
          <a:bodyPr wrap="square">
            <a:spAutoFit/>
          </a:bodyPr>
          <a:lstStyle/>
          <a:p>
            <a:pPr>
              <a:lnSpc>
                <a:spcPct val="200000"/>
              </a:lnSpc>
            </a:pPr>
            <a:r>
              <a:rPr lang="zh-CN" altLang="en-US" sz="2400" b="1" dirty="0"/>
              <a:t>建议：反复琢磨建成自己的逻辑体系，动手练到形成肌肉记忆</a:t>
            </a:r>
            <a:endParaRPr lang="en-US" altLang="zh-CN" sz="2400" b="1" dirty="0"/>
          </a:p>
        </p:txBody>
      </p:sp>
      <p:sp>
        <p:nvSpPr>
          <p:cNvPr id="8" name="矩形 7"/>
          <p:cNvSpPr/>
          <p:nvPr/>
        </p:nvSpPr>
        <p:spPr>
          <a:xfrm>
            <a:off x="662019" y="930226"/>
            <a:ext cx="8093791" cy="1107996"/>
          </a:xfrm>
          <a:prstGeom prst="rect">
            <a:avLst/>
          </a:prstGeom>
        </p:spPr>
        <p:txBody>
          <a:bodyPr wrap="square">
            <a:spAutoFit/>
          </a:bodyPr>
          <a:lstStyle/>
          <a:p>
            <a:pPr>
              <a:lnSpc>
                <a:spcPct val="150000"/>
              </a:lnSpc>
            </a:pPr>
            <a:r>
              <a:rPr lang="zh-CN" altLang="en-US" sz="2400" b="1" dirty="0"/>
              <a:t>希望：不再觉得计量很难，能看懂、能做出来、能解释</a:t>
            </a:r>
            <a:endParaRPr lang="en-US" altLang="zh-CN" sz="2400" b="1" dirty="0"/>
          </a:p>
          <a:p>
            <a:pPr>
              <a:lnSpc>
                <a:spcPct val="150000"/>
              </a:lnSpc>
            </a:pPr>
            <a:r>
              <a:rPr lang="en-US" altLang="zh-CN" sz="2000" dirty="0"/>
              <a:t>     --</a:t>
            </a:r>
            <a:r>
              <a:rPr lang="zh-CN" altLang="en-US" sz="2000" dirty="0"/>
              <a:t>建立框架体系，弄清楚来龙去脉，知其然，知其所以然，化难为易</a:t>
            </a:r>
            <a:endParaRPr lang="en-US" altLang="zh-CN" sz="2000" dirty="0"/>
          </a:p>
        </p:txBody>
      </p:sp>
      <p:sp>
        <p:nvSpPr>
          <p:cNvPr id="2" name="矩形 1"/>
          <p:cNvSpPr/>
          <p:nvPr/>
        </p:nvSpPr>
        <p:spPr>
          <a:xfrm>
            <a:off x="1078302" y="5352212"/>
            <a:ext cx="6443931" cy="1015663"/>
          </a:xfrm>
          <a:prstGeom prst="rect">
            <a:avLst/>
          </a:prstGeom>
          <a:solidFill>
            <a:schemeClr val="bg1"/>
          </a:solidFill>
        </p:spPr>
        <p:txBody>
          <a:bodyPr wrap="square">
            <a:spAutoFit/>
          </a:bodyPr>
          <a:lstStyle/>
          <a:p>
            <a:pPr>
              <a:lnSpc>
                <a:spcPct val="150000"/>
              </a:lnSpc>
            </a:pPr>
            <a:r>
              <a:rPr lang="en-US" altLang="zh-CN" sz="2000" dirty="0"/>
              <a:t>--</a:t>
            </a:r>
            <a:r>
              <a:rPr lang="zh-CN" altLang="en-US" sz="2000" dirty="0"/>
              <a:t>聚焦常用关键概念、信仰重要定理，形成知识体系</a:t>
            </a:r>
            <a:endParaRPr lang="en-US" altLang="zh-CN" sz="2000" dirty="0"/>
          </a:p>
          <a:p>
            <a:pPr>
              <a:lnSpc>
                <a:spcPct val="150000"/>
              </a:lnSpc>
            </a:pPr>
            <a:r>
              <a:rPr lang="en-US" altLang="zh-CN" sz="2000" dirty="0"/>
              <a:t>--</a:t>
            </a:r>
            <a:r>
              <a:rPr lang="zh-CN" altLang="en-US" sz="2000" dirty="0"/>
              <a:t>始终抓住本质、化繁为简、落地生根！</a:t>
            </a:r>
            <a:endParaRPr lang="en-US" altLang="zh-CN" sz="2000" dirty="0"/>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31801" y="70375"/>
            <a:ext cx="5001911" cy="646331"/>
          </a:xfrm>
          <a:prstGeom prst="rect">
            <a:avLst/>
          </a:prstGeom>
        </p:spPr>
        <p:txBody>
          <a:bodyPr wrap="square">
            <a:spAutoFit/>
          </a:bodyPr>
          <a:lstStyle/>
          <a:p>
            <a:pPr algn="ctr"/>
            <a:r>
              <a:rPr lang="zh-CN" altLang="en-US" sz="3600" b="1" dirty="0">
                <a:latin typeface="微软雅黑" panose="020B0503020204020204" pitchFamily="34" charset="-122"/>
                <a:ea typeface="微软雅黑" panose="020B0503020204020204" pitchFamily="34" charset="-122"/>
              </a:rPr>
              <a:t>正态分布</a:t>
            </a:r>
            <a:endParaRPr lang="en-US" altLang="zh-CN" sz="3600" b="1" dirty="0">
              <a:latin typeface="微软雅黑" panose="020B0503020204020204" pitchFamily="34" charset="-122"/>
              <a:ea typeface="微软雅黑" panose="020B0503020204020204" pitchFamily="34" charset="-122"/>
            </a:endParaRPr>
          </a:p>
        </p:txBody>
      </p:sp>
      <p:sp>
        <p:nvSpPr>
          <p:cNvPr id="23" name="矩形 22"/>
          <p:cNvSpPr/>
          <p:nvPr/>
        </p:nvSpPr>
        <p:spPr>
          <a:xfrm>
            <a:off x="54681" y="2943775"/>
            <a:ext cx="5398477" cy="3693319"/>
          </a:xfrm>
          <a:prstGeom prst="rect">
            <a:avLst/>
          </a:prstGeom>
          <a:solidFill>
            <a:schemeClr val="accent6">
              <a:lumMod val="40000"/>
              <a:lumOff val="60000"/>
            </a:schemeClr>
          </a:solidFill>
        </p:spPr>
        <p:txBody>
          <a:bodyPr wrap="square">
            <a:spAutoFit/>
          </a:bodyPr>
          <a:lstStyle/>
          <a:p>
            <a:r>
              <a:rPr lang="vi-VN" altLang="zh-CN" dirty="0"/>
              <a:t>clear</a:t>
            </a:r>
          </a:p>
          <a:p>
            <a:r>
              <a:rPr lang="vi-VN" altLang="zh-CN" dirty="0"/>
              <a:t>capt prog drop sd</a:t>
            </a:r>
          </a:p>
          <a:p>
            <a:r>
              <a:rPr lang="vi-VN" altLang="zh-CN" dirty="0"/>
              <a:t>prog  sd</a:t>
            </a:r>
          </a:p>
          <a:p>
            <a:r>
              <a:rPr lang="vi-VN" altLang="zh-CN" dirty="0"/>
              <a:t>drawnorm u,n(8) clear</a:t>
            </a:r>
            <a:endParaRPr lang="zh-CN" altLang="en-US" dirty="0"/>
          </a:p>
          <a:p>
            <a:r>
              <a:rPr lang="vi-VN" altLang="zh-CN" dirty="0"/>
              <a:t>g  y=10+u</a:t>
            </a:r>
          </a:p>
          <a:p>
            <a:r>
              <a:rPr lang="vi-VN" altLang="zh-CN" dirty="0"/>
              <a:t>reg  y</a:t>
            </a:r>
          </a:p>
          <a:p>
            <a:r>
              <a:rPr lang="vi-VN" altLang="zh-CN" dirty="0"/>
              <a:t>scalar b=y[1]</a:t>
            </a:r>
          </a:p>
          <a:p>
            <a:r>
              <a:rPr lang="vi-VN" altLang="zh-CN" dirty="0"/>
              <a:t>end</a:t>
            </a:r>
          </a:p>
          <a:p>
            <a:r>
              <a:rPr lang="vi-VN" altLang="zh-CN" dirty="0"/>
              <a:t>simulate  _b b, reps (1000):sd    </a:t>
            </a:r>
            <a:endParaRPr lang="zh-CN" altLang="en-US" dirty="0"/>
          </a:p>
          <a:p>
            <a:r>
              <a:rPr lang="vi-VN" altLang="zh-CN" dirty="0"/>
              <a:t>sum                  </a:t>
            </a:r>
            <a:endParaRPr lang="zh-CN" altLang="en-US" dirty="0"/>
          </a:p>
          <a:p>
            <a:r>
              <a:rPr lang="en-US" altLang="zh-CN" dirty="0" err="1"/>
              <a:t>tw</a:t>
            </a:r>
            <a:r>
              <a:rPr lang="en-US" altLang="zh-CN" dirty="0"/>
              <a:t> (</a:t>
            </a:r>
            <a:r>
              <a:rPr lang="en-US" altLang="zh-CN" dirty="0" err="1"/>
              <a:t>kdensity</a:t>
            </a:r>
            <a:r>
              <a:rPr lang="en-US" altLang="zh-CN" dirty="0"/>
              <a:t> _b)   ///</a:t>
            </a:r>
          </a:p>
          <a:p>
            <a:r>
              <a:rPr lang="en-US" altLang="zh-CN" dirty="0"/>
              <a:t>(function y=</a:t>
            </a:r>
            <a:r>
              <a:rPr lang="en-US" altLang="zh-CN" dirty="0" err="1"/>
              <a:t>normalden</a:t>
            </a:r>
            <a:r>
              <a:rPr lang="en-US" altLang="zh-CN" dirty="0"/>
              <a:t>(x,10,1/</a:t>
            </a:r>
            <a:r>
              <a:rPr lang="en-US" altLang="zh-CN" dirty="0" err="1"/>
              <a:t>sqrt</a:t>
            </a:r>
            <a:r>
              <a:rPr lang="en-US" altLang="zh-CN" dirty="0"/>
              <a:t>(8)),range(5 15))</a:t>
            </a:r>
          </a:p>
          <a:p>
            <a:endParaRPr lang="vi-VN" altLang="zh-CN" dirty="0"/>
          </a:p>
        </p:txBody>
      </p:sp>
      <p:pic>
        <p:nvPicPr>
          <p:cNvPr id="267268" name="Picture 4"/>
          <p:cNvPicPr>
            <a:picLocks noChangeAspect="1" noChangeArrowheads="1"/>
          </p:cNvPicPr>
          <p:nvPr/>
        </p:nvPicPr>
        <p:blipFill>
          <a:blip r:embed="rId3" cstate="print"/>
          <a:srcRect/>
          <a:stretch>
            <a:fillRect/>
          </a:stretch>
        </p:blipFill>
        <p:spPr bwMode="auto">
          <a:xfrm>
            <a:off x="5512777" y="2892181"/>
            <a:ext cx="3631223" cy="3744913"/>
          </a:xfrm>
          <a:prstGeom prst="rect">
            <a:avLst/>
          </a:prstGeom>
          <a:noFill/>
          <a:ln w="9525">
            <a:noFill/>
            <a:miter lim="800000"/>
            <a:headEnd/>
            <a:tailEnd/>
          </a:ln>
          <a:effectLst/>
        </p:spPr>
      </p:pic>
      <p:graphicFrame>
        <p:nvGraphicFramePr>
          <p:cNvPr id="8" name="对象 7"/>
          <p:cNvGraphicFramePr>
            <a:graphicFrameLocks noChangeAspect="1"/>
          </p:cNvGraphicFramePr>
          <p:nvPr/>
        </p:nvGraphicFramePr>
        <p:xfrm>
          <a:off x="563534" y="1234157"/>
          <a:ext cx="7408458" cy="1140573"/>
        </p:xfrm>
        <a:graphic>
          <a:graphicData uri="http://schemas.openxmlformats.org/presentationml/2006/ole">
            <mc:AlternateContent xmlns:mc="http://schemas.openxmlformats.org/markup-compatibility/2006">
              <mc:Choice xmlns:v="urn:schemas-microsoft-com:vml" Requires="v">
                <p:oleObj spid="_x0000_s753202" name="公式" r:id="rId4" imgW="75285600" imgH="11582400" progId="Equation.3">
                  <p:embed/>
                </p:oleObj>
              </mc:Choice>
              <mc:Fallback>
                <p:oleObj name="公式" r:id="rId4" imgW="75285600" imgH="11582400" progId="Equation.3">
                  <p:embed/>
                  <p:pic>
                    <p:nvPicPr>
                      <p:cNvPr id="0" name="图片 753195"/>
                      <p:cNvPicPr>
                        <a:picLocks noChangeAspect="1" noChangeArrowheads="1"/>
                      </p:cNvPicPr>
                      <p:nvPr/>
                    </p:nvPicPr>
                    <p:blipFill>
                      <a:blip r:embed="rId5"/>
                      <a:srcRect/>
                      <a:stretch>
                        <a:fillRect/>
                      </a:stretch>
                    </p:blipFill>
                    <p:spPr bwMode="auto">
                      <a:xfrm>
                        <a:off x="563534" y="1234157"/>
                        <a:ext cx="7408458" cy="1140573"/>
                      </a:xfrm>
                      <a:prstGeom prst="rect">
                        <a:avLst/>
                      </a:prstGeom>
                      <a:no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7268"/>
                                        </p:tgtEl>
                                        <p:attrNameLst>
                                          <p:attrName>style.visibility</p:attrName>
                                        </p:attrNameLst>
                                      </p:cBhvr>
                                      <p:to>
                                        <p:strVal val="visible"/>
                                      </p:to>
                                    </p:set>
                                    <p:animEffect transition="in" filter="fade">
                                      <p:cBhvr>
                                        <p:cTn id="17" dur="500"/>
                                        <p:tgtEl>
                                          <p:spTgt spid="267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4300"/>
            <a:ext cx="9144000" cy="646331"/>
          </a:xfrm>
          <a:prstGeom prst="rect">
            <a:avLst/>
          </a:prstGeom>
        </p:spPr>
        <p:txBody>
          <a:bodyPr wrap="square">
            <a:spAutoFit/>
          </a:bodyPr>
          <a:lstStyle/>
          <a:p>
            <a:pPr algn="ctr"/>
            <a:r>
              <a:rPr lang="en-US" altLang="zh-CN" sz="3600" b="1" dirty="0">
                <a:solidFill>
                  <a:srgbClr val="0000FF"/>
                </a:solidFill>
              </a:rPr>
              <a:t>t</a:t>
            </a:r>
            <a:r>
              <a:rPr lang="zh-CN" altLang="en-US" sz="3600" b="1" dirty="0">
                <a:solidFill>
                  <a:srgbClr val="0000FF"/>
                </a:solidFill>
              </a:rPr>
              <a:t>分布</a:t>
            </a:r>
            <a:endParaRPr lang="en-US" altLang="zh-CN" sz="3600" b="1" dirty="0">
              <a:solidFill>
                <a:srgbClr val="0000FF"/>
              </a:solidFill>
            </a:endParaRPr>
          </a:p>
        </p:txBody>
      </p:sp>
      <p:sp>
        <p:nvSpPr>
          <p:cNvPr id="268292"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268291" name="Object 3"/>
          <p:cNvGraphicFramePr>
            <a:graphicFrameLocks noChangeAspect="1"/>
          </p:cNvGraphicFramePr>
          <p:nvPr/>
        </p:nvGraphicFramePr>
        <p:xfrm>
          <a:off x="612775" y="1028700"/>
          <a:ext cx="4005263" cy="2501900"/>
        </p:xfrm>
        <a:graphic>
          <a:graphicData uri="http://schemas.openxmlformats.org/presentationml/2006/ole">
            <mc:AlternateContent xmlns:mc="http://schemas.openxmlformats.org/markup-compatibility/2006">
              <mc:Choice xmlns:v="urn:schemas-microsoft-com:vml" Requires="v">
                <p:oleObj spid="_x0000_s922804" name="Equation" r:id="rId3" imgW="2159000" imgH="1346200" progId="Equation.DSMT4">
                  <p:embed/>
                </p:oleObj>
              </mc:Choice>
              <mc:Fallback>
                <p:oleObj name="Equation" r:id="rId3" imgW="2159000" imgH="1346200" progId="Equation.DSMT4">
                  <p:embed/>
                  <p:pic>
                    <p:nvPicPr>
                      <p:cNvPr id="0" name="图片 92279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775" y="1028700"/>
                        <a:ext cx="4005263" cy="2501900"/>
                      </a:xfrm>
                      <a:prstGeom prst="rect">
                        <a:avLst/>
                      </a:prstGeom>
                      <a:noFill/>
                    </p:spPr>
                  </p:pic>
                </p:oleObj>
              </mc:Fallback>
            </mc:AlternateContent>
          </a:graphicData>
        </a:graphic>
      </p:graphicFrame>
      <p:sp>
        <p:nvSpPr>
          <p:cNvPr id="268294" name="Rectangle 6"/>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268293" name="Object 5"/>
          <p:cNvGraphicFramePr>
            <a:graphicFrameLocks noChangeAspect="1"/>
          </p:cNvGraphicFramePr>
          <p:nvPr/>
        </p:nvGraphicFramePr>
        <p:xfrm>
          <a:off x="104959" y="3694982"/>
          <a:ext cx="5767754" cy="1685959"/>
        </p:xfrm>
        <a:graphic>
          <a:graphicData uri="http://schemas.openxmlformats.org/presentationml/2006/ole">
            <mc:AlternateContent xmlns:mc="http://schemas.openxmlformats.org/markup-compatibility/2006">
              <mc:Choice xmlns:v="urn:schemas-microsoft-com:vml" Requires="v">
                <p:oleObj spid="_x0000_s922805" name="Equation" r:id="rId5" imgW="3086100" imgH="901700" progId="Equation.DSMT4">
                  <p:embed/>
                </p:oleObj>
              </mc:Choice>
              <mc:Fallback>
                <p:oleObj name="Equation" r:id="rId5" imgW="3086100" imgH="901700" progId="Equation.DSMT4">
                  <p:embed/>
                  <p:pic>
                    <p:nvPicPr>
                      <p:cNvPr id="0" name="图片 92279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59" y="3694982"/>
                        <a:ext cx="5767754" cy="1685959"/>
                      </a:xfrm>
                      <a:prstGeom prst="rect">
                        <a:avLst/>
                      </a:prstGeom>
                      <a:noFill/>
                    </p:spPr>
                  </p:pic>
                </p:oleObj>
              </mc:Fallback>
            </mc:AlternateContent>
          </a:graphicData>
        </a:graphic>
      </p:graphicFrame>
      <p:sp>
        <p:nvSpPr>
          <p:cNvPr id="11" name="矩形 10"/>
          <p:cNvSpPr/>
          <p:nvPr/>
        </p:nvSpPr>
        <p:spPr>
          <a:xfrm>
            <a:off x="5117174" y="886042"/>
            <a:ext cx="3726789" cy="646331"/>
          </a:xfrm>
          <a:prstGeom prst="rect">
            <a:avLst/>
          </a:prstGeom>
          <a:solidFill>
            <a:schemeClr val="accent6">
              <a:lumMod val="40000"/>
              <a:lumOff val="60000"/>
            </a:schemeClr>
          </a:solidFill>
        </p:spPr>
        <p:txBody>
          <a:bodyPr wrap="none">
            <a:spAutoFit/>
          </a:bodyPr>
          <a:lstStyle/>
          <a:p>
            <a:r>
              <a:rPr lang="en-US" altLang="zh-CN" b="1" dirty="0" err="1"/>
              <a:t>tw</a:t>
            </a:r>
            <a:r>
              <a:rPr lang="en-US" altLang="zh-CN" b="1" dirty="0"/>
              <a:t> (function y=</a:t>
            </a:r>
            <a:r>
              <a:rPr lang="en-US" altLang="zh-CN" b="1" dirty="0" err="1"/>
              <a:t>tden</a:t>
            </a:r>
            <a:r>
              <a:rPr lang="en-US" altLang="zh-CN" b="1" dirty="0"/>
              <a:t>(8,x), range(-4 4))</a:t>
            </a:r>
          </a:p>
          <a:p>
            <a:r>
              <a:rPr lang="en-US" altLang="zh-CN" dirty="0"/>
              <a:t> di  </a:t>
            </a:r>
            <a:r>
              <a:rPr lang="en-US" altLang="zh-CN" dirty="0" err="1"/>
              <a:t>invttail</a:t>
            </a:r>
            <a:r>
              <a:rPr lang="en-US" altLang="zh-CN" dirty="0"/>
              <a:t>(100000,0.025)</a:t>
            </a:r>
            <a:endParaRPr lang="zh-CN" altLang="en-US" dirty="0"/>
          </a:p>
        </p:txBody>
      </p:sp>
      <p:pic>
        <p:nvPicPr>
          <p:cNvPr id="268298" name="Picture 10"/>
          <p:cNvPicPr>
            <a:picLocks noChangeAspect="1" noChangeArrowheads="1"/>
          </p:cNvPicPr>
          <p:nvPr/>
        </p:nvPicPr>
        <p:blipFill>
          <a:blip r:embed="rId7" cstate="print"/>
          <a:srcRect/>
          <a:stretch>
            <a:fillRect/>
          </a:stretch>
        </p:blipFill>
        <p:spPr bwMode="auto">
          <a:xfrm>
            <a:off x="5275568" y="1546959"/>
            <a:ext cx="3568395" cy="2611804"/>
          </a:xfrm>
          <a:prstGeom prst="rect">
            <a:avLst/>
          </a:prstGeom>
          <a:noFill/>
          <a:ln w="9525">
            <a:noFill/>
            <a:miter lim="800000"/>
            <a:headEnd/>
            <a:tailEnd/>
          </a:ln>
          <a:effectLst/>
        </p:spPr>
      </p:pic>
      <p:sp>
        <p:nvSpPr>
          <p:cNvPr id="10" name="矩形 9"/>
          <p:cNvSpPr/>
          <p:nvPr/>
        </p:nvSpPr>
        <p:spPr>
          <a:xfrm>
            <a:off x="6911328" y="2945396"/>
            <a:ext cx="587020" cy="369332"/>
          </a:xfrm>
          <a:prstGeom prst="rect">
            <a:avLst/>
          </a:prstGeom>
          <a:solidFill>
            <a:schemeClr val="accent6">
              <a:lumMod val="40000"/>
              <a:lumOff val="60000"/>
            </a:schemeClr>
          </a:solidFill>
        </p:spPr>
        <p:txBody>
          <a:bodyPr wrap="none">
            <a:spAutoFit/>
          </a:bodyPr>
          <a:lstStyle/>
          <a:p>
            <a:r>
              <a:rPr lang="en-US" altLang="zh-CN" b="1" dirty="0"/>
              <a:t>95%</a:t>
            </a:r>
            <a:endParaRPr lang="zh-CN" altLang="en-US" dirty="0"/>
          </a:p>
        </p:txBody>
      </p:sp>
      <p:sp>
        <p:nvSpPr>
          <p:cNvPr id="12" name="矩形 11"/>
          <p:cNvSpPr/>
          <p:nvPr/>
        </p:nvSpPr>
        <p:spPr>
          <a:xfrm>
            <a:off x="7887273" y="3587260"/>
            <a:ext cx="430249" cy="215444"/>
          </a:xfrm>
          <a:prstGeom prst="rect">
            <a:avLst/>
          </a:prstGeom>
          <a:noFill/>
        </p:spPr>
        <p:txBody>
          <a:bodyPr wrap="square">
            <a:spAutoFit/>
          </a:bodyPr>
          <a:lstStyle/>
          <a:p>
            <a:r>
              <a:rPr lang="en-US" altLang="zh-CN" sz="800" b="1" dirty="0"/>
              <a:t>2.5%</a:t>
            </a:r>
            <a:endParaRPr lang="zh-CN" altLang="en-US" sz="800" dirty="0"/>
          </a:p>
        </p:txBody>
      </p:sp>
      <p:sp>
        <p:nvSpPr>
          <p:cNvPr id="13" name="矩形 12"/>
          <p:cNvSpPr/>
          <p:nvPr/>
        </p:nvSpPr>
        <p:spPr>
          <a:xfrm>
            <a:off x="7807569" y="3947718"/>
            <a:ext cx="685800" cy="369332"/>
          </a:xfrm>
          <a:prstGeom prst="rect">
            <a:avLst/>
          </a:prstGeom>
          <a:solidFill>
            <a:schemeClr val="accent6">
              <a:lumMod val="40000"/>
              <a:lumOff val="60000"/>
            </a:schemeClr>
          </a:solidFill>
        </p:spPr>
        <p:txBody>
          <a:bodyPr wrap="square">
            <a:spAutoFit/>
          </a:bodyPr>
          <a:lstStyle/>
          <a:p>
            <a:r>
              <a:rPr lang="en-US" altLang="zh-CN" b="1" dirty="0"/>
              <a:t>t</a:t>
            </a:r>
            <a:r>
              <a:rPr lang="en-US" altLang="zh-CN" b="1" baseline="-25000" dirty="0"/>
              <a:t>0.025</a:t>
            </a:r>
            <a:endParaRPr lang="zh-CN" altLang="en-US" dirty="0"/>
          </a:p>
        </p:txBody>
      </p:sp>
      <mc:AlternateContent xmlns:mc="http://schemas.openxmlformats.org/markup-compatibility/2006" xmlns:a14="http://schemas.microsoft.com/office/drawing/2010/main">
        <mc:Choice Requires="a14">
          <p:sp>
            <p:nvSpPr>
              <p:cNvPr id="14" name="矩形 13"/>
              <p:cNvSpPr/>
              <p:nvPr/>
            </p:nvSpPr>
            <p:spPr>
              <a:xfrm>
                <a:off x="46038" y="5781578"/>
                <a:ext cx="9144000" cy="1050416"/>
              </a:xfrm>
              <a:prstGeom prst="rect">
                <a:avLst/>
              </a:prstGeom>
              <a:solidFill>
                <a:srgbClr val="FFFF00"/>
              </a:solid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Pr</m:t>
                          </m:r>
                        </m:fName>
                        <m:e>
                          <m:d>
                            <m:dPr>
                              <m:ctrlPr>
                                <a:rPr lang="en-US" altLang="zh-CN" b="0" i="1" smtClean="0">
                                  <a:latin typeface="Cambria Math" panose="02040503050406030204" pitchFamily="18" charset="0"/>
                                </a:rPr>
                              </m:ctrlPr>
                            </m:d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0.025</m:t>
                                  </m:r>
                                </m:sub>
                              </m:sSub>
                            </m:e>
                          </m:d>
                        </m:e>
                      </m:func>
                      <m:r>
                        <a:rPr lang="en-US" altLang="zh-CN" b="0" i="1" smtClean="0">
                          <a:latin typeface="Cambria Math" panose="02040503050406030204" pitchFamily="18" charset="0"/>
                        </a:rPr>
                        <m:t>=0.95</m:t>
                      </m:r>
                    </m:oMath>
                  </m:oMathPara>
                </a14:m>
                <a:endParaRPr lang="en-US" altLang="zh-CN"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Pr</m:t>
                          </m:r>
                        </m:fName>
                        <m:e>
                          <m:d>
                            <m:dPr>
                              <m:ctrlPr>
                                <a:rPr lang="en-US" altLang="zh-CN" b="0" i="1" smtClean="0">
                                  <a:latin typeface="Cambria Math" panose="02040503050406030204" pitchFamily="18" charset="0"/>
                                </a:rPr>
                              </m:ctrlPr>
                            </m:dPr>
                            <m:e>
                              <m:d>
                                <m:dPr>
                                  <m:begChr m:val="|"/>
                                  <m:endChr m:val="|"/>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𝛽</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𝛽</m:t>
                                      </m:r>
                                    </m:num>
                                    <m:den>
                                      <m:r>
                                        <a:rPr lang="en-US" altLang="zh-CN" b="0" i="1" smtClean="0">
                                          <a:latin typeface="Cambria Math" panose="02040503050406030204" pitchFamily="18" charset="0"/>
                                        </a:rPr>
                                        <m:t>𝑠𝑒</m:t>
                                      </m:r>
                                    </m:den>
                                  </m:f>
                                </m:e>
                              </m:d>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0.025</m:t>
                                  </m:r>
                                </m:sub>
                              </m:sSub>
                            </m:e>
                          </m:d>
                        </m:e>
                      </m:func>
                      <m:r>
                        <a:rPr lang="en-US" altLang="zh-CN" b="0" i="1" smtClean="0">
                          <a:latin typeface="Cambria Math" panose="02040503050406030204" pitchFamily="18" charset="0"/>
                        </a:rPr>
                        <m:t>=</m:t>
                      </m:r>
                      <m:r>
                        <a:rPr lang="en-US" altLang="zh-CN" b="0" i="1" smtClean="0">
                          <a:latin typeface="Cambria Math" panose="02040503050406030204" pitchFamily="18" charset="0"/>
                        </a:rPr>
                        <m:t>𝑝𝑟</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𝛽</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𝑠𝑒</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0.025</m:t>
                              </m:r>
                            </m:sub>
                          </m:sSub>
                          <m:r>
                            <a:rPr lang="en-US" altLang="zh-CN" b="0" i="1" smtClean="0">
                              <a:latin typeface="Cambria Math" panose="02040503050406030204" pitchFamily="18" charset="0"/>
                            </a:rPr>
                            <m:t>&lt;</m:t>
                          </m:r>
                          <m:r>
                            <a:rPr lang="en-US" altLang="zh-CN" b="0" i="1" smtClean="0">
                              <a:latin typeface="Cambria Math" panose="02040503050406030204" pitchFamily="18" charset="0"/>
                            </a:rPr>
                            <m:t>𝛽</m:t>
                          </m:r>
                          <m:r>
                            <a:rPr lang="en-US" altLang="zh-CN" b="0" i="1" smtClean="0">
                              <a:latin typeface="Cambria Math" panose="02040503050406030204" pitchFamily="18" charset="0"/>
                            </a:rPr>
                            <m:t>&lt;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𝛽</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𝑠𝑒</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0.025</m:t>
                              </m:r>
                            </m:sub>
                          </m:sSub>
                        </m:e>
                      </m:d>
                      <m:r>
                        <a:rPr lang="en-US" altLang="zh-CN" b="0" i="1" smtClean="0">
                          <a:latin typeface="Cambria Math" panose="02040503050406030204" pitchFamily="18" charset="0"/>
                        </a:rPr>
                        <m:t>=0.95</m:t>
                      </m:r>
                    </m:oMath>
                  </m:oMathPara>
                </a14:m>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46038" y="5781578"/>
                <a:ext cx="9144000" cy="1050416"/>
              </a:xfrm>
              <a:prstGeom prst="rect">
                <a:avLst/>
              </a:prstGeom>
              <a:blipFill rotWithShape="0">
                <a:blip r:embed="rId8"/>
                <a:stretch>
                  <a:fillRect/>
                </a:stretch>
              </a:blipFill>
            </p:spPr>
            <p:txBody>
              <a:bodyPr/>
              <a:lstStyle/>
              <a:p>
                <a:r>
                  <a:rPr lang="zh-CN" altLang="en-US">
                    <a:noFill/>
                  </a:rPr>
                  <a:t> </a:t>
                </a:r>
                <a:endParaRPr lang="zh-CN" altLang="en-US">
                  <a:noFill/>
                </a:endParaRPr>
              </a:p>
            </p:txBody>
          </p:sp>
        </mc:Fallback>
      </mc:AlternateContent>
      <p:cxnSp>
        <p:nvCxnSpPr>
          <p:cNvPr id="15" name="直接箭头连接符 14"/>
          <p:cNvCxnSpPr/>
          <p:nvPr/>
        </p:nvCxnSpPr>
        <p:spPr>
          <a:xfrm flipH="1" flipV="1">
            <a:off x="3372929" y="1380226"/>
            <a:ext cx="690113" cy="1003220"/>
          </a:xfrm>
          <a:prstGeom prst="straightConnector1">
            <a:avLst/>
          </a:prstGeom>
          <a:ln w="190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flipV="1">
            <a:off x="2988836" y="1782161"/>
            <a:ext cx="1074206" cy="601285"/>
          </a:xfrm>
          <a:prstGeom prst="straightConnector1">
            <a:avLst/>
          </a:prstGeom>
          <a:ln w="190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3372929" y="2398032"/>
            <a:ext cx="1902640" cy="646331"/>
          </a:xfrm>
          <a:prstGeom prst="rect">
            <a:avLst/>
          </a:prstGeom>
          <a:solidFill>
            <a:srgbClr val="FFC000"/>
          </a:solidFill>
        </p:spPr>
        <p:txBody>
          <a:bodyPr wrap="square">
            <a:spAutoFit/>
          </a:bodyPr>
          <a:lstStyle/>
          <a:p>
            <a:r>
              <a:rPr lang="zh-CN" altLang="en-US" b="1" dirty="0"/>
              <a:t>含两个未知参数</a:t>
            </a:r>
            <a:endParaRPr lang="en-US" altLang="zh-CN" b="1" dirty="0"/>
          </a:p>
          <a:p>
            <a:r>
              <a:rPr lang="zh-CN" altLang="en-US" b="1" dirty="0"/>
              <a:t>无法统计推断</a:t>
            </a:r>
            <a:endParaRPr lang="zh-CN" altLang="en-US" dirty="0"/>
          </a:p>
        </p:txBody>
      </p:sp>
      <p:sp>
        <p:nvSpPr>
          <p:cNvPr id="22" name="矩形 21"/>
          <p:cNvSpPr/>
          <p:nvPr/>
        </p:nvSpPr>
        <p:spPr>
          <a:xfrm>
            <a:off x="5373563" y="4970602"/>
            <a:ext cx="2380890" cy="646331"/>
          </a:xfrm>
          <a:prstGeom prst="rect">
            <a:avLst/>
          </a:prstGeom>
          <a:solidFill>
            <a:srgbClr val="FFC000"/>
          </a:solidFill>
        </p:spPr>
        <p:txBody>
          <a:bodyPr wrap="square">
            <a:spAutoFit/>
          </a:bodyPr>
          <a:lstStyle/>
          <a:p>
            <a:r>
              <a:rPr lang="zh-CN" altLang="en-US" b="1" dirty="0"/>
              <a:t>只含</a:t>
            </a:r>
            <a:r>
              <a:rPr lang="en-US" altLang="zh-CN" b="1" dirty="0"/>
              <a:t>1</a:t>
            </a:r>
            <a:r>
              <a:rPr lang="zh-CN" altLang="en-US" b="1" dirty="0"/>
              <a:t>个未知参数</a:t>
            </a:r>
            <a:endParaRPr lang="en-US" altLang="zh-CN" b="1" dirty="0"/>
          </a:p>
          <a:p>
            <a:r>
              <a:rPr lang="zh-CN" altLang="en-US" b="1" dirty="0"/>
              <a:t>且分布确定</a:t>
            </a:r>
            <a:endParaRPr lang="en-US" altLang="zh-CN" b="1" dirty="0"/>
          </a:p>
        </p:txBody>
      </p:sp>
      <p:cxnSp>
        <p:nvCxnSpPr>
          <p:cNvPr id="23" name="直接箭头连接符 22"/>
          <p:cNvCxnSpPr/>
          <p:nvPr/>
        </p:nvCxnSpPr>
        <p:spPr>
          <a:xfrm flipH="1" flipV="1">
            <a:off x="4572001" y="4456154"/>
            <a:ext cx="801562" cy="623496"/>
          </a:xfrm>
          <a:prstGeom prst="straightConnector1">
            <a:avLst/>
          </a:prstGeom>
          <a:ln w="190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H="1">
            <a:off x="5641675" y="5623291"/>
            <a:ext cx="379563" cy="683495"/>
          </a:xfrm>
          <a:prstGeom prst="straightConnector1">
            <a:avLst/>
          </a:prstGeom>
          <a:ln w="190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8291"/>
                                        </p:tgtEl>
                                        <p:attrNameLst>
                                          <p:attrName>style.visibility</p:attrName>
                                        </p:attrNameLst>
                                      </p:cBhvr>
                                      <p:to>
                                        <p:strVal val="visible"/>
                                      </p:to>
                                    </p:set>
                                    <p:animEffect transition="in" filter="fade">
                                      <p:cBhvr>
                                        <p:cTn id="7" dur="500"/>
                                        <p:tgtEl>
                                          <p:spTgt spid="2682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8293"/>
                                        </p:tgtEl>
                                        <p:attrNameLst>
                                          <p:attrName>style.visibility</p:attrName>
                                        </p:attrNameLst>
                                      </p:cBhvr>
                                      <p:to>
                                        <p:strVal val="visible"/>
                                      </p:to>
                                    </p:set>
                                    <p:animEffect transition="in" filter="fade">
                                      <p:cBhvr>
                                        <p:cTn id="27" dur="500"/>
                                        <p:tgtEl>
                                          <p:spTgt spid="26829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68298"/>
                                        </p:tgtEl>
                                        <p:attrNameLst>
                                          <p:attrName>style.visibility</p:attrName>
                                        </p:attrNameLst>
                                      </p:cBhvr>
                                      <p:to>
                                        <p:strVal val="visible"/>
                                      </p:to>
                                    </p:set>
                                    <p:animEffect transition="in" filter="fade">
                                      <p:cBhvr>
                                        <p:cTn id="57" dur="500"/>
                                        <p:tgtEl>
                                          <p:spTgt spid="26829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500"/>
                                        <p:tgtEl>
                                          <p:spTgt spid="1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fade">
                                      <p:cBhvr>
                                        <p:cTn id="7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12" grpId="0"/>
      <p:bldP spid="13" grpId="0" animBg="1"/>
      <p:bldP spid="14" grpId="0" animBg="1"/>
      <p:bldP spid="19" grpId="0" animBg="1"/>
      <p:bldP spid="2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986" y="1516326"/>
            <a:ext cx="4698025" cy="2963008"/>
          </a:xfrm>
          <a:prstGeom prst="rect">
            <a:avLst/>
          </a:prstGeom>
          <a:noFill/>
          <a:ln>
            <a:noFill/>
          </a:ln>
        </p:spPr>
      </p:pic>
      <p:sp>
        <p:nvSpPr>
          <p:cNvPr id="270338" name="Rectangle 2"/>
          <p:cNvSpPr>
            <a:spLocks noChangeArrowheads="1"/>
          </p:cNvSpPr>
          <p:nvPr/>
        </p:nvSpPr>
        <p:spPr bwMode="auto">
          <a:xfrm>
            <a:off x="4767997" y="1479673"/>
            <a:ext cx="4376004" cy="5447645"/>
          </a:xfrm>
          <a:prstGeom prst="rect">
            <a:avLst/>
          </a:prstGeom>
          <a:solidFill>
            <a:schemeClr val="accent6">
              <a:lumMod val="40000"/>
              <a:lumOff val="60000"/>
            </a:schemeClr>
          </a:solidFill>
          <a:ln w="9525">
            <a:noFill/>
            <a:miter lim="800000"/>
          </a:ln>
          <a:effectLst/>
        </p:spPr>
        <p:txBody>
          <a:bodyPr vert="horz" wrap="squar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假设</a:t>
            </a:r>
            <a:r>
              <a:rPr lang="zh-CN" altLang="en-US" sz="1200" b="1" dirty="0">
                <a:latin typeface="Times New Roman" panose="02020603050405020304" pitchFamily="18" charset="0"/>
                <a:ea typeface="宋体" panose="02010600030101010101" pitchFamily="2" charset="-122"/>
                <a:cs typeface="Times New Roman" panose="02020603050405020304" pitchFamily="18" charset="0"/>
              </a:rPr>
              <a:t>模型</a:t>
            </a: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y=5+u~N(0,1)</a:t>
            </a:r>
          </a:p>
          <a:p>
            <a:pPr lvl="0" eaLnBrk="0" fontAlgn="base" hangingPunct="0">
              <a:spcBef>
                <a:spcPct val="0"/>
              </a:spcBef>
              <a:spcAft>
                <a:spcPct val="0"/>
              </a:spcAft>
            </a:pPr>
            <a:r>
              <a:rPr lang="en-US" altLang="zh-CN" sz="1200" b="1" dirty="0" err="1">
                <a:latin typeface="Times New Roman" panose="02020603050405020304" pitchFamily="18" charset="0"/>
                <a:ea typeface="宋体" panose="02010600030101010101" pitchFamily="2" charset="-122"/>
                <a:cs typeface="Times New Roman" panose="02020603050405020304" pitchFamily="18" charset="0"/>
              </a:rPr>
              <a:t>drawnorm</a:t>
            </a:r>
            <a:r>
              <a:rPr lang="en-US" altLang="zh-CN" sz="12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1" dirty="0" err="1">
                <a:latin typeface="Times New Roman" panose="02020603050405020304" pitchFamily="18" charset="0"/>
                <a:ea typeface="宋体" panose="02010600030101010101" pitchFamily="2" charset="-122"/>
                <a:cs typeface="Times New Roman" panose="02020603050405020304" pitchFamily="18" charset="0"/>
              </a:rPr>
              <a:t>u,n</a:t>
            </a:r>
            <a:r>
              <a:rPr lang="en-US" altLang="zh-CN" sz="1200" b="1" dirty="0">
                <a:latin typeface="Times New Roman" panose="02020603050405020304" pitchFamily="18" charset="0"/>
                <a:ea typeface="宋体" panose="02010600030101010101" pitchFamily="2" charset="-122"/>
                <a:cs typeface="Times New Roman" panose="02020603050405020304" pitchFamily="18" charset="0"/>
              </a:rPr>
              <a:t>(10)    clear</a:t>
            </a:r>
            <a:endParaRPr lang="en-US" altLang="zh-CN" sz="600" dirty="0">
              <a:latin typeface="Arial" panose="020B0604020202020204" pitchFamily="34" charset="0"/>
              <a:ea typeface="宋体" panose="02010600030101010101" pitchFamily="2" charset="-122"/>
              <a:cs typeface="宋体" panose="02010600030101010101" pitchFamily="2" charset="-122"/>
            </a:endParaRPr>
          </a:p>
          <a:p>
            <a:pPr lvl="0" eaLnBrk="0" fontAlgn="base" hangingPunct="0">
              <a:spcBef>
                <a:spcPct val="0"/>
              </a:spcBef>
              <a:spcAft>
                <a:spcPct val="0"/>
              </a:spcAft>
            </a:pPr>
            <a:r>
              <a:rPr lang="en-US" altLang="zh-CN" sz="1200" b="1" dirty="0">
                <a:latin typeface="Times New Roman" panose="02020603050405020304" pitchFamily="18" charset="0"/>
                <a:ea typeface="宋体" panose="02010600030101010101" pitchFamily="2" charset="-122"/>
                <a:cs typeface="Times New Roman" panose="02020603050405020304" pitchFamily="18" charset="0"/>
              </a:rPr>
              <a:t>g  y=5+u     //</a:t>
            </a:r>
            <a:r>
              <a:rPr lang="zh-CN" altLang="en-US" sz="1200" b="1" dirty="0">
                <a:latin typeface="Times New Roman" panose="02020603050405020304" pitchFamily="18" charset="0"/>
                <a:ea typeface="宋体" panose="02010600030101010101" pitchFamily="2" charset="-122"/>
                <a:cs typeface="Times New Roman" panose="02020603050405020304" pitchFamily="18" charset="0"/>
              </a:rPr>
              <a:t>生成</a:t>
            </a:r>
            <a:r>
              <a:rPr lang="en-US" altLang="zh-CN" sz="1200" b="1" dirty="0">
                <a:latin typeface="Times New Roman" panose="02020603050405020304" pitchFamily="18" charset="0"/>
                <a:ea typeface="宋体" panose="02010600030101010101" pitchFamily="2" charset="-122"/>
                <a:cs typeface="Times New Roman" panose="02020603050405020304" pitchFamily="18" charset="0"/>
              </a:rPr>
              <a:t>y,</a:t>
            </a:r>
            <a:r>
              <a:rPr lang="zh-CN" altLang="en-US" sz="1200" b="1" dirty="0">
                <a:latin typeface="Times New Roman" panose="02020603050405020304" pitchFamily="18" charset="0"/>
                <a:ea typeface="宋体" panose="02010600030101010101" pitchFamily="2" charset="-122"/>
                <a:cs typeface="Times New Roman" panose="02020603050405020304" pitchFamily="18" charset="0"/>
              </a:rPr>
              <a:t>其中</a:t>
            </a:r>
            <a:r>
              <a:rPr lang="en-US" altLang="zh-CN" sz="1200" b="1" dirty="0">
                <a:latin typeface="Times New Roman" panose="02020603050405020304" pitchFamily="18" charset="0"/>
                <a:ea typeface="宋体" panose="02010600030101010101" pitchFamily="2" charset="-122"/>
                <a:cs typeface="Times New Roman" panose="02020603050405020304" pitchFamily="18" charset="0"/>
              </a:rPr>
              <a:t>b=5</a:t>
            </a:r>
            <a:endParaRPr lang="en-US" altLang="zh-CN" sz="600" dirty="0">
              <a:latin typeface="Arial" panose="020B0604020202020204" pitchFamily="34" charset="0"/>
              <a:ea typeface="宋体" panose="02010600030101010101" pitchFamily="2" charset="-122"/>
              <a:cs typeface="宋体" panose="02010600030101010101" pitchFamily="2" charset="-122"/>
            </a:endParaRPr>
          </a:p>
          <a:p>
            <a:pPr lvl="0" eaLnBrk="0" fontAlgn="base" hangingPunct="0">
              <a:spcBef>
                <a:spcPct val="0"/>
              </a:spcBef>
              <a:spcAft>
                <a:spcPct val="0"/>
              </a:spcAft>
            </a:pPr>
            <a:r>
              <a:rPr lang="en-US" altLang="zh-CN" sz="12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1" dirty="0" err="1">
                <a:latin typeface="Times New Roman" panose="02020603050405020304" pitchFamily="18" charset="0"/>
                <a:ea typeface="宋体" panose="02010600030101010101" pitchFamily="2" charset="-122"/>
                <a:cs typeface="Times New Roman" panose="02020603050405020304" pitchFamily="18" charset="0"/>
              </a:rPr>
              <a:t>reg</a:t>
            </a:r>
            <a:r>
              <a:rPr lang="en-US" altLang="zh-CN" sz="1200" b="1" dirty="0">
                <a:latin typeface="Times New Roman" panose="02020603050405020304" pitchFamily="18" charset="0"/>
                <a:ea typeface="宋体" panose="02010600030101010101" pitchFamily="2" charset="-122"/>
                <a:cs typeface="Times New Roman" panose="02020603050405020304" pitchFamily="18" charset="0"/>
              </a:rPr>
              <a:t>  y   //</a:t>
            </a:r>
            <a:r>
              <a:rPr lang="zh-CN" altLang="en-US" sz="1200" b="1" dirty="0">
                <a:latin typeface="Times New Roman" panose="02020603050405020304" pitchFamily="18" charset="0"/>
                <a:ea typeface="宋体" panose="02010600030101010101" pitchFamily="2" charset="-122"/>
                <a:cs typeface="Times New Roman" panose="02020603050405020304" pitchFamily="18" charset="0"/>
              </a:rPr>
              <a:t>一次回归分析</a:t>
            </a:r>
            <a:endParaRPr lang="en-US" altLang="zh-CN" sz="600" dirty="0">
              <a:latin typeface="Arial" panose="020B0604020202020204" pitchFamily="34" charset="0"/>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pPr>
            <a:r>
              <a:rPr lang="en-US" altLang="zh-CN" sz="1200" b="1" dirty="0">
                <a:latin typeface="Times New Roman" panose="02020603050405020304" pitchFamily="18" charset="0"/>
                <a:ea typeface="宋体" panose="02010600030101010101" pitchFamily="2" charset="-122"/>
                <a:cs typeface="Times New Roman" panose="02020603050405020304" pitchFamily="18" charset="0"/>
              </a:rPr>
              <a:t>*100</a:t>
            </a:r>
            <a:r>
              <a:rPr lang="zh-CN" altLang="en-US" sz="1200" b="1" dirty="0">
                <a:latin typeface="Times New Roman" panose="02020603050405020304" pitchFamily="18" charset="0"/>
                <a:ea typeface="宋体" panose="02010600030101010101" pitchFamily="2" charset="-122"/>
                <a:cs typeface="Times New Roman" panose="02020603050405020304" pitchFamily="18" charset="0"/>
              </a:rPr>
              <a:t>次模拟分析</a:t>
            </a:r>
            <a:endPar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capt</a:t>
            </a: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2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prog</a:t>
            </a: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drop  bb</a:t>
            </a:r>
            <a:endParaRPr kumimoji="0" lang="en-US" altLang="zh-CN" sz="6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0" eaLnBrk="0" fontAlgn="base" hangingPunct="0">
              <a:spcBef>
                <a:spcPct val="0"/>
              </a:spcBef>
              <a:spcAft>
                <a:spcPct val="0"/>
              </a:spcAft>
            </a:pPr>
            <a:r>
              <a:rPr kumimoji="0" lang="en-US" altLang="zh-CN" sz="12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prog</a:t>
            </a: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1" dirty="0">
                <a:latin typeface="Times New Roman" panose="02020603050405020304" pitchFamily="18" charset="0"/>
                <a:ea typeface="宋体" panose="02010600030101010101" pitchFamily="2" charset="-122"/>
                <a:cs typeface="Times New Roman" panose="02020603050405020304" pitchFamily="18" charset="0"/>
              </a:rPr>
              <a:t>bb                       //</a:t>
            </a:r>
            <a:r>
              <a:rPr lang="zh-CN" altLang="en-US" sz="1200" b="1" dirty="0">
                <a:latin typeface="Times New Roman" panose="02020603050405020304" pitchFamily="18" charset="0"/>
                <a:ea typeface="宋体" panose="02010600030101010101" pitchFamily="2" charset="-122"/>
                <a:cs typeface="Times New Roman" panose="02020603050405020304" pitchFamily="18" charset="0"/>
              </a:rPr>
              <a:t>定义程序</a:t>
            </a:r>
            <a:r>
              <a:rPr lang="en-US" altLang="zh-CN" sz="1200" b="1" dirty="0">
                <a:latin typeface="Times New Roman" panose="02020603050405020304" pitchFamily="18" charset="0"/>
                <a:ea typeface="宋体" panose="02010600030101010101" pitchFamily="2" charset="-122"/>
                <a:cs typeface="Times New Roman" panose="02020603050405020304" pitchFamily="18" charset="0"/>
              </a:rPr>
              <a:t>bb</a:t>
            </a:r>
          </a:p>
          <a:p>
            <a:pPr eaLnBrk="0" fontAlgn="base" hangingPunct="0">
              <a:spcBef>
                <a:spcPct val="0"/>
              </a:spcBef>
              <a:spcAft>
                <a:spcPct val="0"/>
              </a:spcAft>
            </a:pPr>
            <a:r>
              <a:rPr lang="en-US" altLang="zh-CN" sz="12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200" b="1" dirty="0">
                <a:latin typeface="Times New Roman" panose="02020603050405020304" pitchFamily="18" charset="0"/>
                <a:ea typeface="宋体" panose="02010600030101010101" pitchFamily="2" charset="-122"/>
                <a:cs typeface="Times New Roman" panose="02020603050405020304" pitchFamily="18" charset="0"/>
              </a:rPr>
              <a:t>生成一个标准差为</a:t>
            </a:r>
            <a:r>
              <a:rPr lang="en-US" altLang="zh-CN" sz="1200" b="1" dirty="0">
                <a:latin typeface="Times New Roman" panose="02020603050405020304" pitchFamily="18" charset="0"/>
                <a:ea typeface="宋体" panose="02010600030101010101" pitchFamily="2" charset="-122"/>
                <a:cs typeface="Times New Roman" panose="02020603050405020304" pitchFamily="18" charset="0"/>
              </a:rPr>
              <a:t>10</a:t>
            </a:r>
            <a:r>
              <a:rPr lang="zh-CN" altLang="en-US" sz="1200" b="1" dirty="0">
                <a:latin typeface="Times New Roman" panose="02020603050405020304" pitchFamily="18" charset="0"/>
                <a:ea typeface="宋体" panose="02010600030101010101" pitchFamily="2" charset="-122"/>
                <a:cs typeface="Times New Roman" panose="02020603050405020304" pitchFamily="18" charset="0"/>
              </a:rPr>
              <a:t>，样本容量为</a:t>
            </a:r>
            <a:r>
              <a:rPr lang="en-US" altLang="zh-CN" sz="1200" b="1" dirty="0">
                <a:latin typeface="Times New Roman" panose="02020603050405020304" pitchFamily="18" charset="0"/>
                <a:ea typeface="宋体" panose="02010600030101010101" pitchFamily="2" charset="-122"/>
                <a:cs typeface="Times New Roman" panose="02020603050405020304" pitchFamily="18" charset="0"/>
              </a:rPr>
              <a:t>100</a:t>
            </a:r>
            <a:r>
              <a:rPr lang="zh-CN" altLang="en-US" sz="1200" b="1" dirty="0">
                <a:latin typeface="Times New Roman" panose="02020603050405020304" pitchFamily="18" charset="0"/>
                <a:ea typeface="宋体" panose="02010600030101010101" pitchFamily="2" charset="-122"/>
                <a:cs typeface="Times New Roman" panose="02020603050405020304" pitchFamily="18" charset="0"/>
              </a:rPr>
              <a:t>的误差项</a:t>
            </a:r>
            <a:r>
              <a:rPr lang="en-US" altLang="zh-CN" sz="1200" b="1" dirty="0">
                <a:latin typeface="Times New Roman" panose="02020603050405020304" pitchFamily="18" charset="0"/>
                <a:ea typeface="宋体" panose="02010600030101010101" pitchFamily="2" charset="-122"/>
                <a:cs typeface="Times New Roman" panose="02020603050405020304" pitchFamily="18" charset="0"/>
              </a:rPr>
              <a:t>u</a:t>
            </a:r>
            <a:endParaRPr lang="en-US" altLang="zh-CN" sz="600" dirty="0">
              <a:latin typeface="Arial" panose="020B0604020202020204" pitchFamily="34" charset="0"/>
              <a:ea typeface="宋体" panose="02010600030101010101" pitchFamily="2" charset="-122"/>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drawnorm</a:t>
            </a: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2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u,n</a:t>
            </a: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    clear</a:t>
            </a:r>
            <a:endParaRPr kumimoji="0" lang="en-US" altLang="zh-CN" sz="6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  y=5+u     //</a:t>
            </a:r>
            <a:r>
              <a:rPr kumimoji="0" lang="zh-CN" altLang="en-US"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生成</a:t>
            </a: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y,</a:t>
            </a:r>
            <a:r>
              <a:rPr kumimoji="0" lang="zh-CN" altLang="en-US"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其中</a:t>
            </a: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b=5</a:t>
            </a:r>
            <a:endParaRPr kumimoji="0" lang="en-US" altLang="zh-CN" sz="6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quietly  </a:t>
            </a:r>
            <a:r>
              <a:rPr kumimoji="0" lang="en-US" altLang="zh-CN" sz="12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reg</a:t>
            </a: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y   //</a:t>
            </a:r>
            <a:r>
              <a:rPr kumimoji="0" lang="zh-CN" altLang="en-US"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回归分析</a:t>
            </a:r>
            <a:endParaRPr kumimoji="0" lang="en-US" altLang="zh-CN" sz="6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end     //</a:t>
            </a:r>
            <a:r>
              <a:rPr kumimoji="0" lang="zh-CN" altLang="en-US"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程序结束</a:t>
            </a:r>
            <a:endParaRPr kumimoji="0" lang="en-US" altLang="zh-CN" sz="6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将试验进行</a:t>
            </a: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100</a:t>
            </a:r>
            <a:r>
              <a:rPr kumimoji="0" lang="zh-CN" altLang="en-US"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次，得到</a:t>
            </a: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a:t>
            </a:r>
            <a:r>
              <a:rPr kumimoji="0" lang="zh-CN" altLang="en-US"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的</a:t>
            </a: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100</a:t>
            </a:r>
            <a:r>
              <a:rPr kumimoji="0" lang="zh-CN" altLang="en-US"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个系数和标准误估计</a:t>
            </a:r>
            <a:endParaRPr kumimoji="0" lang="zh-CN" altLang="en-US" sz="6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simulate  _b  _se, reps (100): bb</a:t>
            </a:r>
          </a:p>
          <a:p>
            <a:pPr eaLnBrk="0" fontAlgn="base" hangingPunct="0">
              <a:spcBef>
                <a:spcPct val="0"/>
              </a:spcBef>
              <a:spcAft>
                <a:spcPct val="0"/>
              </a:spcAft>
            </a:pPr>
            <a:r>
              <a:rPr lang="en-US" altLang="zh-CN" sz="1200" b="1" dirty="0" err="1">
                <a:latin typeface="Times New Roman" panose="02020603050405020304" pitchFamily="18" charset="0"/>
                <a:ea typeface="宋体" panose="02010600030101010101" pitchFamily="2" charset="-122"/>
                <a:cs typeface="Times New Roman" panose="02020603050405020304" pitchFamily="18" charset="0"/>
              </a:rPr>
              <a:t>kdensity</a:t>
            </a:r>
            <a:r>
              <a:rPr lang="en-US" altLang="zh-CN" sz="1200" b="1" dirty="0">
                <a:latin typeface="Times New Roman" panose="02020603050405020304" pitchFamily="18" charset="0"/>
                <a:ea typeface="宋体" panose="02010600030101010101" pitchFamily="2" charset="-122"/>
                <a:cs typeface="Times New Roman" panose="02020603050405020304" pitchFamily="18" charset="0"/>
              </a:rPr>
              <a:t> _b    //</a:t>
            </a:r>
            <a:r>
              <a:rPr lang="zh-CN" altLang="en-US" sz="1200" b="1" dirty="0">
                <a:latin typeface="Times New Roman" panose="02020603050405020304" pitchFamily="18" charset="0"/>
                <a:ea typeface="宋体" panose="02010600030101010101" pitchFamily="2" charset="-122"/>
                <a:cs typeface="Times New Roman" panose="02020603050405020304" pitchFamily="18" charset="0"/>
              </a:rPr>
              <a:t>系数估计的分布</a:t>
            </a:r>
            <a:endParaRPr lang="en-US" altLang="zh-CN" sz="1200" b="1" dirty="0">
              <a:latin typeface="Times New Roman" panose="02020603050405020304" pitchFamily="18" charset="0"/>
              <a:ea typeface="宋体" panose="02010600030101010101" pitchFamily="2" charset="-122"/>
              <a:cs typeface="Times New Roman" panose="02020603050405020304" pitchFamily="18" charset="0"/>
            </a:endParaRPr>
          </a:p>
          <a:p>
            <a:pPr eaLnBrk="0" fontAlgn="base" hangingPunct="0">
              <a:spcBef>
                <a:spcPct val="0"/>
              </a:spcBef>
              <a:spcAft>
                <a:spcPct val="0"/>
              </a:spcAft>
            </a:pPr>
            <a:endParaRPr lang="en-US" altLang="zh-CN" sz="1200" b="1" dirty="0">
              <a:latin typeface="Times New Roman" panose="02020603050405020304" pitchFamily="18" charset="0"/>
              <a:ea typeface="宋体" panose="02010600030101010101" pitchFamily="2" charset="-122"/>
              <a:cs typeface="Times New Roman" panose="02020603050405020304" pitchFamily="18" charset="0"/>
            </a:endParaRPr>
          </a:p>
          <a:p>
            <a:pPr eaLnBrk="0" fontAlgn="base" hangingPunct="0">
              <a:spcBef>
                <a:spcPct val="0"/>
              </a:spcBef>
              <a:spcAft>
                <a:spcPct val="0"/>
              </a:spcAft>
            </a:pPr>
            <a:r>
              <a:rPr lang="en-US" altLang="zh-CN" sz="12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200" b="1" dirty="0">
                <a:latin typeface="Times New Roman" panose="02020603050405020304" pitchFamily="18" charset="0"/>
                <a:ea typeface="宋体" panose="02010600030101010101" pitchFamily="2" charset="-122"/>
                <a:cs typeface="Times New Roman" panose="02020603050405020304" pitchFamily="18" charset="0"/>
              </a:rPr>
              <a:t>置信区间</a:t>
            </a:r>
            <a:endParaRPr kumimoji="0" lang="en-US" altLang="zh-CN" sz="6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  n=_n</a:t>
            </a:r>
            <a:endParaRPr kumimoji="0" lang="en-US" altLang="zh-CN" sz="6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*95%</a:t>
            </a:r>
            <a:r>
              <a:rPr kumimoji="0" lang="zh-CN" altLang="en-US"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置信区间的上限和下限，需借助</a:t>
            </a: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a:t>
            </a:r>
            <a:r>
              <a:rPr kumimoji="0" lang="zh-CN" altLang="en-US"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统计量</a:t>
            </a:r>
            <a:endParaRPr kumimoji="0" lang="zh-CN" altLang="en-US" sz="6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  </a:t>
            </a:r>
            <a:r>
              <a:rPr kumimoji="0" lang="en-US" altLang="zh-CN" sz="12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tlow</a:t>
            </a: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=_b-</a:t>
            </a:r>
            <a:r>
              <a:rPr kumimoji="0" lang="en-US" altLang="zh-CN" sz="12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invttail</a:t>
            </a: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(9,0.025)*_se</a:t>
            </a:r>
            <a:endParaRPr kumimoji="0" lang="en-US" altLang="zh-CN" sz="6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  thigh=_</a:t>
            </a:r>
            <a:r>
              <a:rPr kumimoji="0" lang="en-US" altLang="zh-CN" sz="12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b+invttail</a:t>
            </a: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(9,0.025)*_se</a:t>
            </a:r>
            <a:endParaRPr kumimoji="0" lang="en-US" altLang="zh-CN" sz="6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200" b="1" dirty="0">
                <a:latin typeface="Times New Roman" panose="02020603050405020304" pitchFamily="18" charset="0"/>
                <a:ea typeface="宋体" panose="02010600030101010101" pitchFamily="2" charset="-122"/>
                <a:cs typeface="Times New Roman" panose="02020603050405020304" pitchFamily="18" charset="0"/>
              </a:rPr>
              <a:t>真值</a:t>
            </a:r>
            <a:r>
              <a:rPr kumimoji="0" lang="zh-CN" altLang="en-US"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是否在</a:t>
            </a: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95%</a:t>
            </a:r>
            <a:r>
              <a:rPr kumimoji="0" lang="zh-CN" altLang="en-US"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置信区间内，如不在标记为</a:t>
            </a: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zh-CN" altLang="en-US" sz="6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   </a:t>
            </a:r>
            <a:r>
              <a:rPr kumimoji="0" lang="en-US" altLang="zh-CN" sz="12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tsign</a:t>
            </a: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2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tlow</a:t>
            </a: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&lt;5 &amp; thigh&gt;5)</a:t>
            </a:r>
            <a:endParaRPr kumimoji="0" lang="en-US" altLang="zh-CN" sz="6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统计没有包括总体均值的子样本</a:t>
            </a: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95%</a:t>
            </a:r>
            <a:r>
              <a:rPr kumimoji="0" lang="zh-CN" altLang="en-US"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置信区间个数</a:t>
            </a:r>
            <a:endParaRPr kumimoji="0" lang="zh-CN" altLang="en-US" sz="6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tab   </a:t>
            </a:r>
            <a:r>
              <a:rPr kumimoji="0" lang="en-US" altLang="zh-CN" sz="12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tsign</a:t>
            </a:r>
            <a:endParaRPr kumimoji="0" lang="en-US" altLang="zh-CN" sz="6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图示</a:t>
            </a:r>
            <a:endParaRPr kumimoji="0" lang="zh-CN" altLang="en-US" sz="6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tw</a:t>
            </a: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2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rcapsym</a:t>
            </a: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thigh  </a:t>
            </a:r>
            <a:r>
              <a:rPr kumimoji="0" lang="en-US" altLang="zh-CN" sz="12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tlow</a:t>
            </a: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n, </a:t>
            </a:r>
            <a:r>
              <a:rPr kumimoji="0" lang="en-US" altLang="zh-CN" sz="12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yline</a:t>
            </a: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 || </a:t>
            </a:r>
            <a:r>
              <a:rPr kumimoji="0" lang="en-US" altLang="zh-CN" sz="12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rcapsym</a:t>
            </a: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thigh  </a:t>
            </a:r>
            <a:r>
              <a:rPr kumimoji="0" lang="en-US" altLang="zh-CN" sz="12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tlow</a:t>
            </a: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n  if thigh&lt;5 | </a:t>
            </a:r>
            <a:r>
              <a:rPr kumimoji="0" lang="en-US" altLang="zh-CN" sz="12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tlow</a:t>
            </a: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&gt;5</a:t>
            </a:r>
          </a:p>
        </p:txBody>
      </p:sp>
      <p:sp>
        <p:nvSpPr>
          <p:cNvPr id="5" name="矩形 4"/>
          <p:cNvSpPr/>
          <p:nvPr/>
        </p:nvSpPr>
        <p:spPr>
          <a:xfrm>
            <a:off x="0" y="46123"/>
            <a:ext cx="9144000" cy="646331"/>
          </a:xfrm>
          <a:prstGeom prst="rect">
            <a:avLst/>
          </a:prstGeom>
        </p:spPr>
        <p:txBody>
          <a:bodyPr wrap="square">
            <a:spAutoFit/>
          </a:bodyPr>
          <a:lstStyle/>
          <a:p>
            <a:pPr algn="ctr"/>
            <a:r>
              <a:rPr lang="zh-CN" altLang="en-US" sz="3600" b="1" dirty="0">
                <a:latin typeface="微软雅黑" panose="020B0503020204020204" pitchFamily="34" charset="-122"/>
                <a:ea typeface="微软雅黑" panose="020B0503020204020204" pitchFamily="34" charset="-122"/>
              </a:rPr>
              <a:t>置信区间</a:t>
            </a:r>
            <a:endParaRPr lang="en-US" altLang="zh-CN" sz="3600" b="1" dirty="0">
              <a:latin typeface="微软雅黑" panose="020B0503020204020204" pitchFamily="34" charset="-122"/>
              <a:ea typeface="微软雅黑" panose="020B0503020204020204" pitchFamily="34" charset="-122"/>
            </a:endParaRPr>
          </a:p>
        </p:txBody>
      </p:sp>
      <p:pic>
        <p:nvPicPr>
          <p:cNvPr id="184321" name="Picture 1"/>
          <p:cNvPicPr>
            <a:picLocks noChangeAspect="1" noChangeArrowheads="1"/>
          </p:cNvPicPr>
          <p:nvPr/>
        </p:nvPicPr>
        <p:blipFill>
          <a:blip r:embed="rId3" cstate="print"/>
          <a:srcRect/>
          <a:stretch>
            <a:fillRect/>
          </a:stretch>
        </p:blipFill>
        <p:spPr bwMode="auto">
          <a:xfrm>
            <a:off x="34986" y="4479334"/>
            <a:ext cx="4747847" cy="2447984"/>
          </a:xfrm>
          <a:prstGeom prst="rect">
            <a:avLst/>
          </a:prstGeom>
          <a:noFill/>
          <a:ln w="9525">
            <a:noFill/>
            <a:miter lim="800000"/>
            <a:headEnd/>
            <a:tailEnd/>
          </a:ln>
          <a:effectLst/>
        </p:spPr>
      </p:pic>
      <mc:AlternateContent xmlns:mc="http://schemas.openxmlformats.org/markup-compatibility/2006" xmlns:a14="http://schemas.microsoft.com/office/drawing/2010/main">
        <mc:Choice Requires="a14">
          <p:sp>
            <p:nvSpPr>
              <p:cNvPr id="3" name="矩形 2"/>
              <p:cNvSpPr/>
              <p:nvPr/>
            </p:nvSpPr>
            <p:spPr>
              <a:xfrm>
                <a:off x="232913" y="901097"/>
                <a:ext cx="8471620" cy="511294"/>
              </a:xfrm>
              <a:prstGeom prst="rect">
                <a:avLst/>
              </a:prstGeom>
              <a:solidFill>
                <a:srgbClr val="FFFF00"/>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𝑝𝑟</m:t>
                      </m:r>
                      <m:d>
                        <m:dPr>
                          <m:ctrlPr>
                            <a:rPr lang="en-US" altLang="zh-CN" sz="2400" i="1">
                              <a:latin typeface="Cambria Math" panose="02040503050406030204" pitchFamily="18" charset="0"/>
                            </a:rPr>
                          </m:ctrlPr>
                        </m:d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𝛽</m:t>
                              </m:r>
                            </m:e>
                          </m:acc>
                          <m:r>
                            <a:rPr lang="en-US" altLang="zh-CN" sz="2400" i="1">
                              <a:latin typeface="Cambria Math" panose="02040503050406030204" pitchFamily="18" charset="0"/>
                            </a:rPr>
                            <m:t>−</m:t>
                          </m:r>
                          <m:r>
                            <a:rPr lang="en-US" altLang="zh-CN" sz="2400" i="1">
                              <a:latin typeface="Cambria Math" panose="02040503050406030204" pitchFamily="18" charset="0"/>
                            </a:rPr>
                            <m:t>𝑠𝑒</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i="1">
                                  <a:latin typeface="Cambria Math" panose="02040503050406030204" pitchFamily="18" charset="0"/>
                                </a:rPr>
                                <m:t>0.025</m:t>
                              </m:r>
                            </m:sub>
                          </m:sSub>
                          <m:r>
                            <a:rPr lang="en-US" altLang="zh-CN" sz="2400" i="1">
                              <a:latin typeface="Cambria Math" panose="02040503050406030204" pitchFamily="18" charset="0"/>
                            </a:rPr>
                            <m:t>&lt;</m:t>
                          </m:r>
                          <m:r>
                            <a:rPr lang="en-US" altLang="zh-CN" sz="2400" i="1">
                              <a:latin typeface="Cambria Math" panose="02040503050406030204" pitchFamily="18" charset="0"/>
                            </a:rPr>
                            <m:t>𝛽</m:t>
                          </m:r>
                          <m:r>
                            <a:rPr lang="en-US" altLang="zh-CN" sz="2400" i="1">
                              <a:latin typeface="Cambria Math" panose="02040503050406030204" pitchFamily="18" charset="0"/>
                            </a:rPr>
                            <m:t>&lt;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𝛽</m:t>
                              </m:r>
                            </m:e>
                          </m:acc>
                          <m:r>
                            <a:rPr lang="en-US" altLang="zh-CN" sz="2400" i="1">
                              <a:latin typeface="Cambria Math" panose="02040503050406030204" pitchFamily="18" charset="0"/>
                            </a:rPr>
                            <m:t>+</m:t>
                          </m:r>
                          <m:r>
                            <a:rPr lang="en-US" altLang="zh-CN" sz="2400" i="1">
                              <a:latin typeface="Cambria Math" panose="02040503050406030204" pitchFamily="18" charset="0"/>
                            </a:rPr>
                            <m:t>𝑠𝑒</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i="1">
                                  <a:latin typeface="Cambria Math" panose="02040503050406030204" pitchFamily="18" charset="0"/>
                                </a:rPr>
                                <m:t>0.025</m:t>
                              </m:r>
                            </m:sub>
                          </m:sSub>
                        </m:e>
                      </m:d>
                      <m:r>
                        <a:rPr lang="en-US" altLang="zh-CN" sz="2400" i="1">
                          <a:latin typeface="Cambria Math" panose="02040503050406030204" pitchFamily="18" charset="0"/>
                        </a:rPr>
                        <m:t>=0.95</m:t>
                      </m:r>
                    </m:oMath>
                  </m:oMathPara>
                </a14:m>
                <a:endParaRPr lang="zh-CN" altLang="en-US" sz="2400" dirty="0"/>
              </a:p>
            </p:txBody>
          </p:sp>
        </mc:Choice>
        <mc:Fallback xmlns="">
          <p:sp>
            <p:nvSpPr>
              <p:cNvPr id="3" name="矩形 2"/>
              <p:cNvSpPr>
                <a:spLocks noRot="1" noChangeAspect="1" noMove="1" noResize="1" noEditPoints="1" noAdjustHandles="1" noChangeArrowheads="1" noChangeShapeType="1" noTextEdit="1"/>
              </p:cNvSpPr>
              <p:nvPr/>
            </p:nvSpPr>
            <p:spPr>
              <a:xfrm>
                <a:off x="232913" y="901097"/>
                <a:ext cx="8471620" cy="511294"/>
              </a:xfrm>
              <a:prstGeom prst="rect">
                <a:avLst/>
              </a:prstGeom>
              <a:blipFill rotWithShape="0">
                <a:blip r:embed="rId4"/>
                <a:stretch>
                  <a:fillRect/>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0338"/>
                                        </p:tgtEl>
                                        <p:attrNameLst>
                                          <p:attrName>style.visibility</p:attrName>
                                        </p:attrNameLst>
                                      </p:cBhvr>
                                      <p:to>
                                        <p:strVal val="visible"/>
                                      </p:to>
                                    </p:set>
                                    <p:animEffect transition="in" filter="fade">
                                      <p:cBhvr>
                                        <p:cTn id="7" dur="500"/>
                                        <p:tgtEl>
                                          <p:spTgt spid="2703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4321"/>
                                        </p:tgtEl>
                                        <p:attrNameLst>
                                          <p:attrName>style.visibility</p:attrName>
                                        </p:attrNameLst>
                                      </p:cBhvr>
                                      <p:to>
                                        <p:strVal val="visible"/>
                                      </p:to>
                                    </p:set>
                                    <p:animEffect transition="in" filter="fade">
                                      <p:cBhvr>
                                        <p:cTn id="17" dur="500"/>
                                        <p:tgtEl>
                                          <p:spTgt spid="1843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3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027872" y="46123"/>
            <a:ext cx="6116128" cy="646331"/>
          </a:xfrm>
          <a:prstGeom prst="rect">
            <a:avLst/>
          </a:prstGeom>
        </p:spPr>
        <p:txBody>
          <a:bodyPr wrap="square">
            <a:spAutoFit/>
          </a:bodyPr>
          <a:lstStyle/>
          <a:p>
            <a:pPr algn="ctr"/>
            <a:r>
              <a:rPr lang="zh-CN" altLang="en-US" sz="3600" b="1" dirty="0">
                <a:latin typeface="微软雅黑" panose="020B0503020204020204" pitchFamily="34" charset="-122"/>
                <a:ea typeface="微软雅黑" panose="020B0503020204020204" pitchFamily="34" charset="-122"/>
              </a:rPr>
              <a:t>假设检验</a:t>
            </a:r>
            <a:endParaRPr lang="en-US" altLang="zh-CN" sz="3600" b="1" dirty="0">
              <a:latin typeface="微软雅黑" panose="020B0503020204020204" pitchFamily="34" charset="-122"/>
              <a:ea typeface="微软雅黑" panose="020B0503020204020204" pitchFamily="34" charset="-122"/>
            </a:endParaRPr>
          </a:p>
        </p:txBody>
      </p:sp>
      <p:sp>
        <p:nvSpPr>
          <p:cNvPr id="2" name="矩形 1"/>
          <p:cNvSpPr/>
          <p:nvPr/>
        </p:nvSpPr>
        <p:spPr>
          <a:xfrm>
            <a:off x="0" y="301974"/>
            <a:ext cx="4427034" cy="6606937"/>
          </a:xfrm>
          <a:prstGeom prst="rect">
            <a:avLst/>
          </a:prstGeom>
          <a:solidFill>
            <a:schemeClr val="accent6">
              <a:lumMod val="20000"/>
              <a:lumOff val="80000"/>
            </a:schemeClr>
          </a:solidFill>
        </p:spPr>
        <p:txBody>
          <a:bodyPr wrap="square">
            <a:spAutoFit/>
          </a:bodyPr>
          <a:lstStyle/>
          <a:p>
            <a:pPr marL="228600">
              <a:spcAft>
                <a:spcPts val="1000"/>
              </a:spcAft>
            </a:pPr>
            <a:r>
              <a:rPr lang="en-US" altLang="zh-CN" sz="1000" b="1" kern="100" dirty="0">
                <a:latin typeface="Times New Roman" panose="02020603050405020304" pitchFamily="18" charset="0"/>
                <a:cs typeface="Times New Roman" panose="02020603050405020304" pitchFamily="18" charset="0"/>
              </a:rPr>
              <a:t>*</a:t>
            </a:r>
            <a:r>
              <a:rPr lang="zh-CN" altLang="zh-CN" sz="1000" b="1" kern="100" dirty="0">
                <a:latin typeface="Times New Roman" panose="02020603050405020304" pitchFamily="18" charset="0"/>
                <a:cs typeface="Times New Roman" panose="02020603050405020304" pitchFamily="18" charset="0"/>
              </a:rPr>
              <a:t>情形</a:t>
            </a:r>
            <a:r>
              <a:rPr lang="en-US" altLang="zh-CN" sz="1000" b="1" kern="100" dirty="0">
                <a:latin typeface="Times New Roman" panose="02020603050405020304" pitchFamily="18" charset="0"/>
                <a:cs typeface="Times New Roman" panose="02020603050405020304" pitchFamily="18" charset="0"/>
              </a:rPr>
              <a:t>1</a:t>
            </a:r>
            <a:r>
              <a:rPr lang="zh-CN" altLang="zh-CN" sz="1000" b="1" kern="100" dirty="0">
                <a:latin typeface="Times New Roman" panose="02020603050405020304" pitchFamily="18" charset="0"/>
                <a:cs typeface="Times New Roman" panose="02020603050405020304" pitchFamily="18" charset="0"/>
              </a:rPr>
              <a:t>： </a:t>
            </a:r>
            <a:r>
              <a:rPr lang="zh-CN" altLang="en-US" sz="1000" kern="100" dirty="0">
                <a:latin typeface="Times New Roman" panose="02020603050405020304" pitchFamily="18" charset="0"/>
                <a:cs typeface="Times New Roman" panose="02020603050405020304" pitchFamily="18" charset="0"/>
              </a:rPr>
              <a:t>当原假设正确时</a:t>
            </a:r>
            <a:r>
              <a:rPr lang="en-US" altLang="zh-CN" sz="1000" kern="100" dirty="0">
                <a:latin typeface="Times New Roman" panose="02020603050405020304" pitchFamily="18" charset="0"/>
                <a:cs typeface="Times New Roman" panose="02020603050405020304" pitchFamily="18" charset="0"/>
              </a:rPr>
              <a:t>H0=10</a:t>
            </a:r>
            <a:r>
              <a:rPr lang="zh-CN" altLang="en-US" sz="1000" kern="100" dirty="0">
                <a:latin typeface="Times New Roman" panose="02020603050405020304" pitchFamily="18" charset="0"/>
                <a:cs typeface="Times New Roman" panose="02020603050405020304" pitchFamily="18" charset="0"/>
              </a:rPr>
              <a:t>，</a:t>
            </a:r>
            <a:r>
              <a:rPr lang="zh-CN" altLang="zh-CN" sz="1000" kern="100" dirty="0">
                <a:latin typeface="Times New Roman" panose="02020603050405020304" pitchFamily="18" charset="0"/>
                <a:cs typeface="Times New Roman" panose="02020603050405020304" pitchFamily="18" charset="0"/>
              </a:rPr>
              <a:t>试验</a:t>
            </a:r>
            <a:r>
              <a:rPr lang="it-IT" altLang="zh-CN" sz="1000" kern="100" dirty="0">
                <a:latin typeface="Times New Roman" panose="02020603050405020304" pitchFamily="18" charset="0"/>
                <a:cs typeface="Times New Roman" panose="02020603050405020304" pitchFamily="18" charset="0"/>
              </a:rPr>
              <a:t>100</a:t>
            </a:r>
            <a:r>
              <a:rPr lang="zh-CN" altLang="zh-CN" sz="1000" kern="100" dirty="0">
                <a:latin typeface="Times New Roman" panose="02020603050405020304" pitchFamily="18" charset="0"/>
                <a:cs typeface="Times New Roman" panose="02020603050405020304" pitchFamily="18" charset="0"/>
              </a:rPr>
              <a:t>次，多少次拒绝？</a:t>
            </a:r>
          </a:p>
          <a:p>
            <a:pPr marL="228600">
              <a:spcAft>
                <a:spcPts val="1000"/>
              </a:spcAft>
            </a:pPr>
            <a:r>
              <a:rPr lang="en-US" altLang="zh-CN" sz="1000" b="1" kern="100" dirty="0" err="1">
                <a:latin typeface="Times New Roman" panose="02020603050405020304" pitchFamily="18" charset="0"/>
                <a:cs typeface="Times New Roman" panose="02020603050405020304" pitchFamily="18" charset="0"/>
              </a:rPr>
              <a:t>capt</a:t>
            </a:r>
            <a:r>
              <a:rPr lang="en-US" altLang="zh-CN" sz="1000" b="1" kern="100" dirty="0">
                <a:latin typeface="Times New Roman" panose="02020603050405020304" pitchFamily="18" charset="0"/>
                <a:cs typeface="Times New Roman" panose="02020603050405020304" pitchFamily="18" charset="0"/>
              </a:rPr>
              <a:t>   </a:t>
            </a:r>
            <a:r>
              <a:rPr lang="en-US" altLang="zh-CN" sz="1000" b="1" kern="100" dirty="0" err="1">
                <a:latin typeface="Times New Roman" panose="02020603050405020304" pitchFamily="18" charset="0"/>
                <a:cs typeface="Times New Roman" panose="02020603050405020304" pitchFamily="18" charset="0"/>
              </a:rPr>
              <a:t>prog</a:t>
            </a:r>
            <a:r>
              <a:rPr lang="en-US" altLang="zh-CN" sz="1000" b="1" kern="100" dirty="0">
                <a:latin typeface="Times New Roman" panose="02020603050405020304" pitchFamily="18" charset="0"/>
                <a:cs typeface="Times New Roman" panose="02020603050405020304" pitchFamily="18" charset="0"/>
              </a:rPr>
              <a:t>   drop   bb</a:t>
            </a:r>
            <a:endParaRPr lang="zh-CN" altLang="zh-CN" sz="1000" kern="100" dirty="0">
              <a:latin typeface="Cambria" panose="02040503050406030204" pitchFamily="18" charset="0"/>
              <a:cs typeface="Times New Roman" panose="02020603050405020304" pitchFamily="18" charset="0"/>
            </a:endParaRPr>
          </a:p>
          <a:p>
            <a:pPr marL="228600">
              <a:spcAft>
                <a:spcPts val="1000"/>
              </a:spcAft>
            </a:pPr>
            <a:r>
              <a:rPr lang="en-US" altLang="zh-CN" sz="1000" b="1" kern="100" dirty="0" err="1">
                <a:latin typeface="Times New Roman" panose="02020603050405020304" pitchFamily="18" charset="0"/>
                <a:cs typeface="Times New Roman" panose="02020603050405020304" pitchFamily="18" charset="0"/>
              </a:rPr>
              <a:t>prog</a:t>
            </a:r>
            <a:r>
              <a:rPr lang="en-US" altLang="zh-CN" sz="1000" b="1" kern="100" dirty="0">
                <a:latin typeface="Times New Roman" panose="02020603050405020304" pitchFamily="18" charset="0"/>
                <a:cs typeface="Times New Roman" panose="02020603050405020304" pitchFamily="18" charset="0"/>
              </a:rPr>
              <a:t>  bb</a:t>
            </a:r>
            <a:endParaRPr lang="zh-CN" altLang="zh-CN" sz="1000" kern="100" dirty="0">
              <a:latin typeface="Cambria" panose="02040503050406030204" pitchFamily="18" charset="0"/>
              <a:cs typeface="Times New Roman" panose="02020603050405020304" pitchFamily="18" charset="0"/>
            </a:endParaRPr>
          </a:p>
          <a:p>
            <a:pPr marL="228600">
              <a:spcAft>
                <a:spcPts val="1000"/>
              </a:spcAft>
            </a:pPr>
            <a:r>
              <a:rPr lang="en-US" altLang="zh-CN" sz="1000" b="1" kern="100" dirty="0" err="1">
                <a:latin typeface="Times New Roman" panose="02020603050405020304" pitchFamily="18" charset="0"/>
                <a:cs typeface="Times New Roman" panose="02020603050405020304" pitchFamily="18" charset="0"/>
              </a:rPr>
              <a:t>drawnorm</a:t>
            </a:r>
            <a:r>
              <a:rPr lang="en-US" altLang="zh-CN" sz="1000" b="1" kern="100" dirty="0">
                <a:latin typeface="Times New Roman" panose="02020603050405020304" pitchFamily="18" charset="0"/>
                <a:cs typeface="Times New Roman" panose="02020603050405020304" pitchFamily="18" charset="0"/>
              </a:rPr>
              <a:t>  </a:t>
            </a:r>
            <a:r>
              <a:rPr lang="en-US" altLang="zh-CN" sz="1000" b="1" kern="100" dirty="0" err="1">
                <a:latin typeface="Times New Roman" panose="02020603050405020304" pitchFamily="18" charset="0"/>
                <a:cs typeface="Times New Roman" panose="02020603050405020304" pitchFamily="18" charset="0"/>
              </a:rPr>
              <a:t>u,n</a:t>
            </a:r>
            <a:r>
              <a:rPr lang="en-US" altLang="zh-CN" sz="1000" b="1" kern="100" dirty="0">
                <a:latin typeface="Times New Roman" panose="02020603050405020304" pitchFamily="18" charset="0"/>
                <a:cs typeface="Times New Roman" panose="02020603050405020304" pitchFamily="18" charset="0"/>
              </a:rPr>
              <a:t>(10)  d  clear</a:t>
            </a:r>
            <a:endParaRPr lang="zh-CN" altLang="zh-CN" sz="1000" kern="100" dirty="0">
              <a:latin typeface="Cambria" panose="02040503050406030204" pitchFamily="18" charset="0"/>
              <a:cs typeface="Times New Roman" panose="02020603050405020304" pitchFamily="18" charset="0"/>
            </a:endParaRPr>
          </a:p>
          <a:p>
            <a:pPr marL="228600">
              <a:spcAft>
                <a:spcPts val="1000"/>
              </a:spcAft>
            </a:pPr>
            <a:r>
              <a:rPr lang="en-US" altLang="zh-CN" sz="1000" b="1" kern="100" dirty="0">
                <a:latin typeface="Times New Roman" panose="02020603050405020304" pitchFamily="18" charset="0"/>
                <a:cs typeface="Times New Roman" panose="02020603050405020304" pitchFamily="18" charset="0"/>
              </a:rPr>
              <a:t>g   y=10+u</a:t>
            </a:r>
            <a:endParaRPr lang="zh-CN" altLang="zh-CN" sz="1000" kern="100" dirty="0">
              <a:latin typeface="Cambria" panose="02040503050406030204" pitchFamily="18" charset="0"/>
              <a:cs typeface="Times New Roman" panose="02020603050405020304" pitchFamily="18" charset="0"/>
            </a:endParaRPr>
          </a:p>
          <a:p>
            <a:pPr marL="228600">
              <a:spcAft>
                <a:spcPts val="1000"/>
              </a:spcAft>
            </a:pPr>
            <a:r>
              <a:rPr lang="en-US" altLang="zh-CN" sz="1000" b="1" kern="100" dirty="0">
                <a:latin typeface="Times New Roman" panose="02020603050405020304" pitchFamily="18" charset="0"/>
                <a:cs typeface="Times New Roman" panose="02020603050405020304" pitchFamily="18" charset="0"/>
              </a:rPr>
              <a:t>quietly   </a:t>
            </a:r>
            <a:r>
              <a:rPr lang="en-US" altLang="zh-CN" sz="1000" b="1" kern="100" dirty="0" err="1">
                <a:latin typeface="Times New Roman" panose="02020603050405020304" pitchFamily="18" charset="0"/>
                <a:cs typeface="Times New Roman" panose="02020603050405020304" pitchFamily="18" charset="0"/>
              </a:rPr>
              <a:t>reg</a:t>
            </a:r>
            <a:r>
              <a:rPr lang="en-US" altLang="zh-CN" sz="1000" b="1" kern="100" dirty="0">
                <a:latin typeface="Times New Roman" panose="02020603050405020304" pitchFamily="18" charset="0"/>
                <a:cs typeface="Times New Roman" panose="02020603050405020304" pitchFamily="18" charset="0"/>
              </a:rPr>
              <a:t>   y</a:t>
            </a:r>
            <a:endParaRPr lang="zh-CN" altLang="zh-CN" sz="1000" kern="100" dirty="0">
              <a:latin typeface="Cambria" panose="02040503050406030204" pitchFamily="18" charset="0"/>
              <a:cs typeface="Times New Roman" panose="02020603050405020304" pitchFamily="18" charset="0"/>
            </a:endParaRPr>
          </a:p>
          <a:p>
            <a:pPr marL="228600">
              <a:spcAft>
                <a:spcPts val="1000"/>
              </a:spcAft>
            </a:pPr>
            <a:r>
              <a:rPr lang="en-US" altLang="zh-CN" sz="1000" b="1" kern="100" dirty="0">
                <a:latin typeface="Times New Roman" panose="02020603050405020304" pitchFamily="18" charset="0"/>
                <a:cs typeface="Times New Roman" panose="02020603050405020304" pitchFamily="18" charset="0"/>
              </a:rPr>
              <a:t>end</a:t>
            </a:r>
            <a:endParaRPr lang="zh-CN" altLang="zh-CN" sz="1000" kern="100" dirty="0">
              <a:latin typeface="Cambria" panose="02040503050406030204" pitchFamily="18" charset="0"/>
              <a:cs typeface="Times New Roman" panose="02020603050405020304" pitchFamily="18" charset="0"/>
            </a:endParaRPr>
          </a:p>
          <a:p>
            <a:pPr marL="228600">
              <a:spcAft>
                <a:spcPts val="1000"/>
              </a:spcAft>
            </a:pPr>
            <a:r>
              <a:rPr lang="en-US" altLang="zh-CN" sz="1000" b="1" kern="100" dirty="0">
                <a:latin typeface="Times New Roman" panose="02020603050405020304" pitchFamily="18" charset="0"/>
                <a:cs typeface="Times New Roman" panose="02020603050405020304" pitchFamily="18" charset="0"/>
              </a:rPr>
              <a:t>***</a:t>
            </a:r>
            <a:r>
              <a:rPr lang="en-US" altLang="zh-CN" sz="1000" b="1" kern="100" dirty="0">
                <a:latin typeface="宋体" panose="02010600030101010101" pitchFamily="2" charset="-122"/>
                <a:cs typeface="Times New Roman" panose="02020603050405020304" pitchFamily="18" charset="0"/>
              </a:rPr>
              <a:t>将上述抽样试验进行</a:t>
            </a:r>
            <a:r>
              <a:rPr lang="en-US" altLang="zh-CN" sz="1000" b="1" kern="100" dirty="0">
                <a:latin typeface="Times New Roman" panose="02020603050405020304" pitchFamily="18" charset="0"/>
                <a:cs typeface="Times New Roman" panose="02020603050405020304" pitchFamily="18" charset="0"/>
              </a:rPr>
              <a:t>100</a:t>
            </a:r>
            <a:r>
              <a:rPr lang="en-US" altLang="zh-CN" sz="1000" b="1" kern="100" dirty="0">
                <a:latin typeface="宋体" panose="02010600030101010101" pitchFamily="2" charset="-122"/>
                <a:cs typeface="Times New Roman" panose="02020603050405020304" pitchFamily="18" charset="0"/>
              </a:rPr>
              <a:t>次，得到</a:t>
            </a:r>
            <a:r>
              <a:rPr lang="en-US" altLang="zh-CN" sz="1000" b="1" kern="100" dirty="0">
                <a:latin typeface="Times New Roman" panose="02020603050405020304" pitchFamily="18" charset="0"/>
                <a:cs typeface="Times New Roman" panose="02020603050405020304" pitchFamily="18" charset="0"/>
              </a:rPr>
              <a:t>100</a:t>
            </a:r>
            <a:r>
              <a:rPr lang="en-US" altLang="zh-CN" sz="1000" b="1" kern="100" dirty="0">
                <a:latin typeface="宋体" panose="02010600030101010101" pitchFamily="2" charset="-122"/>
                <a:cs typeface="Times New Roman" panose="02020603050405020304" pitchFamily="18" charset="0"/>
              </a:rPr>
              <a:t>个样本均值</a:t>
            </a:r>
            <a:r>
              <a:rPr lang="en-US" altLang="zh-CN" sz="1000" b="1" kern="100" dirty="0">
                <a:latin typeface="Times New Roman" panose="02020603050405020304" pitchFamily="18" charset="0"/>
                <a:cs typeface="Times New Roman" panose="02020603050405020304" pitchFamily="18" charset="0"/>
              </a:rPr>
              <a:t>mean</a:t>
            </a:r>
            <a:r>
              <a:rPr lang="en-US" altLang="zh-CN" sz="1000" b="1" kern="100" dirty="0">
                <a:latin typeface="宋体" panose="02010600030101010101" pitchFamily="2" charset="-122"/>
                <a:cs typeface="Times New Roman" panose="02020603050405020304" pitchFamily="18" charset="0"/>
              </a:rPr>
              <a:t>和标准误</a:t>
            </a:r>
            <a:endParaRPr lang="zh-CN" altLang="zh-CN" sz="1000" kern="100" dirty="0">
              <a:latin typeface="Cambria" panose="02040503050406030204" pitchFamily="18" charset="0"/>
              <a:cs typeface="Times New Roman" panose="02020603050405020304" pitchFamily="18" charset="0"/>
            </a:endParaRPr>
          </a:p>
          <a:p>
            <a:pPr marL="228600">
              <a:spcAft>
                <a:spcPts val="1000"/>
              </a:spcAft>
            </a:pPr>
            <a:r>
              <a:rPr lang="en-US" altLang="zh-CN" sz="1000" b="1" kern="100" dirty="0">
                <a:latin typeface="Times New Roman" panose="02020603050405020304" pitchFamily="18" charset="0"/>
                <a:cs typeface="Times New Roman" panose="02020603050405020304" pitchFamily="18" charset="0"/>
              </a:rPr>
              <a:t>Simulate   _b   _se, reps (100) : bb</a:t>
            </a:r>
            <a:endParaRPr lang="zh-CN" altLang="zh-CN" sz="1000" kern="100" dirty="0">
              <a:latin typeface="Cambria" panose="02040503050406030204" pitchFamily="18" charset="0"/>
              <a:cs typeface="Times New Roman" panose="02020603050405020304" pitchFamily="18" charset="0"/>
            </a:endParaRPr>
          </a:p>
          <a:p>
            <a:pPr marL="228600">
              <a:spcAft>
                <a:spcPts val="1000"/>
              </a:spcAft>
            </a:pPr>
            <a:r>
              <a:rPr lang="en-US" altLang="zh-CN" sz="1000" b="1" kern="100" dirty="0">
                <a:latin typeface="Times New Roman" panose="02020603050405020304" pitchFamily="18" charset="0"/>
                <a:cs typeface="Times New Roman" panose="02020603050405020304" pitchFamily="18" charset="0"/>
              </a:rPr>
              <a:t>gen   t=abs((_b-10)/_se)&gt;</a:t>
            </a:r>
            <a:r>
              <a:rPr lang="en-US" altLang="zh-CN" sz="1000" b="1" kern="100" dirty="0" err="1">
                <a:latin typeface="Times New Roman" panose="02020603050405020304" pitchFamily="18" charset="0"/>
                <a:cs typeface="Times New Roman" panose="02020603050405020304" pitchFamily="18" charset="0"/>
              </a:rPr>
              <a:t>invttail</a:t>
            </a:r>
            <a:r>
              <a:rPr lang="en-US" altLang="zh-CN" sz="1000" b="1" kern="100" dirty="0">
                <a:latin typeface="Times New Roman" panose="02020603050405020304" pitchFamily="18" charset="0"/>
                <a:cs typeface="Times New Roman" panose="02020603050405020304" pitchFamily="18" charset="0"/>
              </a:rPr>
              <a:t>(9,0.025)</a:t>
            </a:r>
            <a:endParaRPr lang="zh-CN" altLang="zh-CN" sz="1000" kern="100" dirty="0">
              <a:latin typeface="Cambria" panose="02040503050406030204" pitchFamily="18" charset="0"/>
              <a:cs typeface="Times New Roman" panose="02020603050405020304" pitchFamily="18" charset="0"/>
            </a:endParaRPr>
          </a:p>
          <a:p>
            <a:pPr marL="228600">
              <a:spcAft>
                <a:spcPts val="1000"/>
              </a:spcAft>
            </a:pPr>
            <a:r>
              <a:rPr lang="en-US" altLang="zh-CN" sz="1000" b="1" kern="100" dirty="0">
                <a:latin typeface="Times New Roman" panose="02020603050405020304" pitchFamily="18" charset="0"/>
                <a:cs typeface="Times New Roman" panose="02020603050405020304" pitchFamily="18" charset="0"/>
              </a:rPr>
              <a:t>tab   t </a:t>
            </a:r>
            <a:r>
              <a:rPr lang="en-US" altLang="zh-CN" sz="1000" kern="100" dirty="0">
                <a:latin typeface="Times New Roman" panose="02020603050405020304" pitchFamily="18" charset="0"/>
                <a:ea typeface="楷体_GB2312"/>
                <a:cs typeface="Times New Roman" panose="02020603050405020304" pitchFamily="18" charset="0"/>
              </a:rPr>
              <a:t>  //</a:t>
            </a:r>
            <a:r>
              <a:rPr lang="zh-CN" altLang="zh-CN" sz="1000" kern="100" dirty="0">
                <a:latin typeface="Times New Roman" panose="02020603050405020304" pitchFamily="18" charset="0"/>
                <a:ea typeface="楷体_GB2312"/>
                <a:cs typeface="Times New Roman" panose="02020603050405020304" pitchFamily="18" charset="0"/>
              </a:rPr>
              <a:t>其中的</a:t>
            </a:r>
            <a:r>
              <a:rPr lang="en-US" altLang="zh-CN" sz="1000" kern="100" dirty="0">
                <a:latin typeface="Times New Roman" panose="02020603050405020304" pitchFamily="18" charset="0"/>
                <a:ea typeface="楷体_GB2312"/>
                <a:cs typeface="Times New Roman" panose="02020603050405020304" pitchFamily="18" charset="0"/>
              </a:rPr>
              <a:t>1</a:t>
            </a:r>
            <a:r>
              <a:rPr lang="zh-CN" altLang="zh-CN" sz="1000" kern="100" dirty="0">
                <a:latin typeface="Times New Roman" panose="02020603050405020304" pitchFamily="18" charset="0"/>
                <a:ea typeface="楷体_GB2312"/>
                <a:cs typeface="Times New Roman" panose="02020603050405020304" pitchFamily="18" charset="0"/>
              </a:rPr>
              <a:t>表示在</a:t>
            </a:r>
            <a:r>
              <a:rPr lang="en-US" altLang="zh-CN" sz="1000" kern="100" dirty="0">
                <a:latin typeface="Times New Roman" panose="02020603050405020304" pitchFamily="18" charset="0"/>
                <a:ea typeface="楷体_GB2312"/>
                <a:cs typeface="Times New Roman" panose="02020603050405020304" pitchFamily="18" charset="0"/>
              </a:rPr>
              <a:t>100</a:t>
            </a:r>
            <a:r>
              <a:rPr lang="zh-CN" altLang="zh-CN" sz="1000" kern="100" dirty="0">
                <a:latin typeface="Times New Roman" panose="02020603050405020304" pitchFamily="18" charset="0"/>
                <a:ea typeface="楷体_GB2312"/>
                <a:cs typeface="Times New Roman" panose="02020603050405020304" pitchFamily="18" charset="0"/>
              </a:rPr>
              <a:t>次中拒绝原假设的次数。</a:t>
            </a:r>
            <a:endParaRPr lang="zh-CN" altLang="zh-CN" sz="1000" kern="100" dirty="0">
              <a:latin typeface="Cambria" panose="02040503050406030204" pitchFamily="18" charset="0"/>
              <a:cs typeface="Times New Roman" panose="02020603050405020304" pitchFamily="18" charset="0"/>
            </a:endParaRPr>
          </a:p>
          <a:p>
            <a:pPr>
              <a:spcAft>
                <a:spcPts val="1000"/>
              </a:spcAft>
            </a:pPr>
            <a:r>
              <a:rPr lang="en-US" altLang="zh-CN" sz="1000" b="1" kern="100" dirty="0">
                <a:latin typeface="Times New Roman" panose="02020603050405020304" pitchFamily="18" charset="0"/>
                <a:cs typeface="Times New Roman" panose="02020603050405020304" pitchFamily="18" charset="0"/>
              </a:rPr>
              <a:t>*</a:t>
            </a:r>
            <a:r>
              <a:rPr lang="zh-CN" altLang="zh-CN" sz="1000" b="1" kern="100" dirty="0">
                <a:latin typeface="Times New Roman" panose="02020603050405020304" pitchFamily="18" charset="0"/>
                <a:cs typeface="Times New Roman" panose="02020603050405020304" pitchFamily="18" charset="0"/>
              </a:rPr>
              <a:t>情形</a:t>
            </a:r>
            <a:r>
              <a:rPr lang="en-US" altLang="zh-CN" sz="1000" b="1" kern="100" dirty="0">
                <a:latin typeface="Times New Roman" panose="02020603050405020304" pitchFamily="18" charset="0"/>
                <a:cs typeface="Times New Roman" panose="02020603050405020304" pitchFamily="18" charset="0"/>
              </a:rPr>
              <a:t>2</a:t>
            </a:r>
            <a:r>
              <a:rPr lang="zh-CN" altLang="zh-CN" sz="1000" b="1" kern="100" dirty="0">
                <a:latin typeface="Times New Roman" panose="02020603050405020304" pitchFamily="18" charset="0"/>
                <a:cs typeface="Times New Roman" panose="02020603050405020304" pitchFamily="18" charset="0"/>
              </a:rPr>
              <a:t>：</a:t>
            </a:r>
            <a:r>
              <a:rPr lang="zh-CN" altLang="zh-CN" sz="1000" kern="100" dirty="0">
                <a:latin typeface="Times New Roman" panose="02020603050405020304" pitchFamily="18" charset="0"/>
                <a:cs typeface="Times New Roman" panose="02020603050405020304" pitchFamily="18" charset="0"/>
              </a:rPr>
              <a:t>原假设</a:t>
            </a:r>
            <a:r>
              <a:rPr lang="zh-CN" altLang="en-US" sz="1000" kern="100" dirty="0">
                <a:latin typeface="Times New Roman" panose="02020603050405020304" pitchFamily="18" charset="0"/>
                <a:cs typeface="Times New Roman" panose="02020603050405020304" pitchFamily="18" charset="0"/>
              </a:rPr>
              <a:t>错误</a:t>
            </a:r>
            <a:r>
              <a:rPr lang="en-US" altLang="zh-CN" sz="1000" kern="100" dirty="0">
                <a:latin typeface="Times New Roman" panose="02020603050405020304" pitchFamily="18" charset="0"/>
                <a:cs typeface="Times New Roman" panose="02020603050405020304" pitchFamily="18" charset="0"/>
              </a:rPr>
              <a:t>H0=5</a:t>
            </a:r>
            <a:r>
              <a:rPr lang="zh-CN" altLang="zh-CN" sz="1000" kern="100" dirty="0">
                <a:latin typeface="Times New Roman" panose="02020603050405020304" pitchFamily="18" charset="0"/>
                <a:cs typeface="Times New Roman" panose="02020603050405020304" pitchFamily="18" charset="0"/>
              </a:rPr>
              <a:t>，则抽样进行假设检验如下</a:t>
            </a:r>
            <a:endParaRPr lang="zh-CN" altLang="zh-CN" sz="1000" kern="100" dirty="0">
              <a:latin typeface="Cambria" panose="02040503050406030204" pitchFamily="18" charset="0"/>
              <a:cs typeface="Times New Roman" panose="02020603050405020304" pitchFamily="18" charset="0"/>
            </a:endParaRPr>
          </a:p>
          <a:p>
            <a:pPr marL="228600">
              <a:spcAft>
                <a:spcPts val="1000"/>
              </a:spcAft>
            </a:pPr>
            <a:r>
              <a:rPr lang="en-US" altLang="zh-CN" sz="1000" b="1" kern="100" dirty="0" err="1">
                <a:latin typeface="Times New Roman" panose="02020603050405020304" pitchFamily="18" charset="0"/>
                <a:cs typeface="Times New Roman" panose="02020603050405020304" pitchFamily="18" charset="0"/>
              </a:rPr>
              <a:t>capt</a:t>
            </a:r>
            <a:r>
              <a:rPr lang="en-US" altLang="zh-CN" sz="1000" b="1" kern="100" dirty="0">
                <a:latin typeface="Times New Roman" panose="02020603050405020304" pitchFamily="18" charset="0"/>
                <a:cs typeface="Times New Roman" panose="02020603050405020304" pitchFamily="18" charset="0"/>
              </a:rPr>
              <a:t>   </a:t>
            </a:r>
            <a:r>
              <a:rPr lang="en-US" altLang="zh-CN" sz="1000" b="1" kern="100" dirty="0" err="1">
                <a:latin typeface="Times New Roman" panose="02020603050405020304" pitchFamily="18" charset="0"/>
                <a:cs typeface="Times New Roman" panose="02020603050405020304" pitchFamily="18" charset="0"/>
              </a:rPr>
              <a:t>prog</a:t>
            </a:r>
            <a:r>
              <a:rPr lang="en-US" altLang="zh-CN" sz="1000" b="1" kern="100" dirty="0">
                <a:latin typeface="Times New Roman" panose="02020603050405020304" pitchFamily="18" charset="0"/>
                <a:cs typeface="Times New Roman" panose="02020603050405020304" pitchFamily="18" charset="0"/>
              </a:rPr>
              <a:t>   drop  bb</a:t>
            </a:r>
            <a:endParaRPr lang="zh-CN" altLang="zh-CN" sz="1000" kern="100" dirty="0">
              <a:latin typeface="Cambria" panose="02040503050406030204" pitchFamily="18" charset="0"/>
              <a:cs typeface="Times New Roman" panose="02020603050405020304" pitchFamily="18" charset="0"/>
            </a:endParaRPr>
          </a:p>
          <a:p>
            <a:pPr marL="228600">
              <a:spcAft>
                <a:spcPts val="1000"/>
              </a:spcAft>
            </a:pPr>
            <a:r>
              <a:rPr lang="en-US" altLang="zh-CN" sz="1000" b="1" kern="100" dirty="0" err="1">
                <a:latin typeface="Times New Roman" panose="02020603050405020304" pitchFamily="18" charset="0"/>
                <a:cs typeface="Times New Roman" panose="02020603050405020304" pitchFamily="18" charset="0"/>
              </a:rPr>
              <a:t>prog</a:t>
            </a:r>
            <a:r>
              <a:rPr lang="en-US" altLang="zh-CN" sz="1000" b="1" kern="100" dirty="0">
                <a:latin typeface="Times New Roman" panose="02020603050405020304" pitchFamily="18" charset="0"/>
                <a:cs typeface="Times New Roman" panose="02020603050405020304" pitchFamily="18" charset="0"/>
              </a:rPr>
              <a:t>   bb</a:t>
            </a:r>
            <a:endParaRPr lang="zh-CN" altLang="zh-CN" sz="1000" kern="100" dirty="0">
              <a:latin typeface="Cambria" panose="02040503050406030204" pitchFamily="18" charset="0"/>
              <a:cs typeface="Times New Roman" panose="02020603050405020304" pitchFamily="18" charset="0"/>
            </a:endParaRPr>
          </a:p>
          <a:p>
            <a:pPr marL="228600">
              <a:spcAft>
                <a:spcPts val="1000"/>
              </a:spcAft>
            </a:pPr>
            <a:r>
              <a:rPr lang="en-US" altLang="zh-CN" sz="1000" b="1" kern="100" dirty="0" err="1">
                <a:latin typeface="Times New Roman" panose="02020603050405020304" pitchFamily="18" charset="0"/>
                <a:cs typeface="Times New Roman" panose="02020603050405020304" pitchFamily="18" charset="0"/>
              </a:rPr>
              <a:t>drawnorm</a:t>
            </a:r>
            <a:r>
              <a:rPr lang="en-US" altLang="zh-CN" sz="1000" b="1" kern="100" dirty="0">
                <a:latin typeface="Times New Roman" panose="02020603050405020304" pitchFamily="18" charset="0"/>
                <a:cs typeface="Times New Roman" panose="02020603050405020304" pitchFamily="18" charset="0"/>
              </a:rPr>
              <a:t>   </a:t>
            </a:r>
            <a:r>
              <a:rPr lang="en-US" altLang="zh-CN" sz="1000" b="1" kern="100" dirty="0" err="1">
                <a:latin typeface="Times New Roman" panose="02020603050405020304" pitchFamily="18" charset="0"/>
                <a:cs typeface="Times New Roman" panose="02020603050405020304" pitchFamily="18" charset="0"/>
              </a:rPr>
              <a:t>u,n</a:t>
            </a:r>
            <a:r>
              <a:rPr lang="en-US" altLang="zh-CN" sz="1000" b="1" kern="100" dirty="0">
                <a:latin typeface="Times New Roman" panose="02020603050405020304" pitchFamily="18" charset="0"/>
                <a:cs typeface="Times New Roman" panose="02020603050405020304" pitchFamily="18" charset="0"/>
              </a:rPr>
              <a:t>(10)  d   clear</a:t>
            </a:r>
            <a:endParaRPr lang="zh-CN" altLang="zh-CN" sz="1000" kern="100" dirty="0">
              <a:latin typeface="Cambria" panose="02040503050406030204" pitchFamily="18" charset="0"/>
              <a:cs typeface="Times New Roman" panose="02020603050405020304" pitchFamily="18" charset="0"/>
            </a:endParaRPr>
          </a:p>
          <a:p>
            <a:pPr marL="228600">
              <a:spcAft>
                <a:spcPts val="1000"/>
              </a:spcAft>
            </a:pPr>
            <a:r>
              <a:rPr lang="en-US" altLang="zh-CN" sz="1000" b="1" kern="100" dirty="0">
                <a:latin typeface="Times New Roman" panose="02020603050405020304" pitchFamily="18" charset="0"/>
                <a:cs typeface="Times New Roman" panose="02020603050405020304" pitchFamily="18" charset="0"/>
              </a:rPr>
              <a:t>g   y=10+u</a:t>
            </a:r>
            <a:endParaRPr lang="zh-CN" altLang="zh-CN" sz="1000" kern="100" dirty="0">
              <a:latin typeface="Cambria" panose="02040503050406030204" pitchFamily="18" charset="0"/>
              <a:cs typeface="Times New Roman" panose="02020603050405020304" pitchFamily="18" charset="0"/>
            </a:endParaRPr>
          </a:p>
          <a:p>
            <a:pPr marL="228600">
              <a:spcAft>
                <a:spcPts val="1000"/>
              </a:spcAft>
            </a:pPr>
            <a:r>
              <a:rPr lang="en-US" altLang="zh-CN" sz="1000" b="1" kern="100" dirty="0">
                <a:latin typeface="Times New Roman" panose="02020603050405020304" pitchFamily="18" charset="0"/>
                <a:cs typeface="Times New Roman" panose="02020603050405020304" pitchFamily="18" charset="0"/>
              </a:rPr>
              <a:t>quietly   </a:t>
            </a:r>
            <a:r>
              <a:rPr lang="en-US" altLang="zh-CN" sz="1000" b="1" kern="100" dirty="0" err="1">
                <a:latin typeface="Times New Roman" panose="02020603050405020304" pitchFamily="18" charset="0"/>
                <a:cs typeface="Times New Roman" panose="02020603050405020304" pitchFamily="18" charset="0"/>
              </a:rPr>
              <a:t>reg</a:t>
            </a:r>
            <a:r>
              <a:rPr lang="en-US" altLang="zh-CN" sz="1000" b="1" kern="100" dirty="0">
                <a:latin typeface="Times New Roman" panose="02020603050405020304" pitchFamily="18" charset="0"/>
                <a:cs typeface="Times New Roman" panose="02020603050405020304" pitchFamily="18" charset="0"/>
              </a:rPr>
              <a:t>   y</a:t>
            </a:r>
            <a:endParaRPr lang="zh-CN" altLang="zh-CN" sz="1000" kern="100" dirty="0">
              <a:latin typeface="Cambria" panose="02040503050406030204" pitchFamily="18" charset="0"/>
              <a:cs typeface="Times New Roman" panose="02020603050405020304" pitchFamily="18" charset="0"/>
            </a:endParaRPr>
          </a:p>
          <a:p>
            <a:pPr marL="228600">
              <a:spcAft>
                <a:spcPts val="1000"/>
              </a:spcAft>
            </a:pPr>
            <a:r>
              <a:rPr lang="en-US" altLang="zh-CN" sz="1000" b="1" kern="100" dirty="0">
                <a:latin typeface="Times New Roman" panose="02020603050405020304" pitchFamily="18" charset="0"/>
                <a:cs typeface="Times New Roman" panose="02020603050405020304" pitchFamily="18" charset="0"/>
              </a:rPr>
              <a:t>end</a:t>
            </a:r>
            <a:endParaRPr lang="zh-CN" altLang="zh-CN" sz="1000" kern="100" dirty="0">
              <a:latin typeface="Cambria" panose="02040503050406030204" pitchFamily="18" charset="0"/>
              <a:cs typeface="Times New Roman" panose="02020603050405020304" pitchFamily="18" charset="0"/>
            </a:endParaRPr>
          </a:p>
          <a:p>
            <a:pPr marL="228600">
              <a:spcAft>
                <a:spcPts val="1000"/>
              </a:spcAft>
            </a:pPr>
            <a:r>
              <a:rPr lang="en-US" altLang="zh-CN" sz="1000" b="1" kern="100" dirty="0">
                <a:latin typeface="Times New Roman" panose="02020603050405020304" pitchFamily="18" charset="0"/>
                <a:cs typeface="Times New Roman" panose="02020603050405020304" pitchFamily="18" charset="0"/>
              </a:rPr>
              <a:t>***</a:t>
            </a:r>
            <a:r>
              <a:rPr lang="en-US" altLang="zh-CN" sz="1000" b="1" kern="100" dirty="0">
                <a:latin typeface="宋体" panose="02010600030101010101" pitchFamily="2" charset="-122"/>
                <a:cs typeface="Times New Roman" panose="02020603050405020304" pitchFamily="18" charset="0"/>
              </a:rPr>
              <a:t>将上述抽样试验进行</a:t>
            </a:r>
            <a:r>
              <a:rPr lang="en-US" altLang="zh-CN" sz="1000" b="1" kern="100" dirty="0">
                <a:latin typeface="Times New Roman" panose="02020603050405020304" pitchFamily="18" charset="0"/>
                <a:cs typeface="Times New Roman" panose="02020603050405020304" pitchFamily="18" charset="0"/>
              </a:rPr>
              <a:t>100</a:t>
            </a:r>
            <a:r>
              <a:rPr lang="en-US" altLang="zh-CN" sz="1000" b="1" kern="100" dirty="0">
                <a:latin typeface="宋体" panose="02010600030101010101" pitchFamily="2" charset="-122"/>
                <a:cs typeface="Times New Roman" panose="02020603050405020304" pitchFamily="18" charset="0"/>
              </a:rPr>
              <a:t>次，得到</a:t>
            </a:r>
            <a:r>
              <a:rPr lang="en-US" altLang="zh-CN" sz="1000" b="1" kern="100" dirty="0">
                <a:latin typeface="Times New Roman" panose="02020603050405020304" pitchFamily="18" charset="0"/>
                <a:cs typeface="Times New Roman" panose="02020603050405020304" pitchFamily="18" charset="0"/>
              </a:rPr>
              <a:t>100</a:t>
            </a:r>
            <a:r>
              <a:rPr lang="en-US" altLang="zh-CN" sz="1000" b="1" kern="100" dirty="0">
                <a:latin typeface="宋体" panose="02010600030101010101" pitchFamily="2" charset="-122"/>
                <a:cs typeface="Times New Roman" panose="02020603050405020304" pitchFamily="18" charset="0"/>
              </a:rPr>
              <a:t>个样本均值</a:t>
            </a:r>
            <a:r>
              <a:rPr lang="en-US" altLang="zh-CN" sz="1000" b="1" kern="100" dirty="0">
                <a:latin typeface="Times New Roman" panose="02020603050405020304" pitchFamily="18" charset="0"/>
                <a:cs typeface="Times New Roman" panose="02020603050405020304" pitchFamily="18" charset="0"/>
              </a:rPr>
              <a:t>mean</a:t>
            </a:r>
            <a:r>
              <a:rPr lang="en-US" altLang="zh-CN" sz="1000" b="1" kern="100" dirty="0">
                <a:latin typeface="宋体" panose="02010600030101010101" pitchFamily="2" charset="-122"/>
                <a:cs typeface="Times New Roman" panose="02020603050405020304" pitchFamily="18" charset="0"/>
              </a:rPr>
              <a:t>和标准误</a:t>
            </a:r>
            <a:endParaRPr lang="zh-CN" altLang="zh-CN" sz="1000" kern="100" dirty="0">
              <a:latin typeface="Cambria" panose="02040503050406030204" pitchFamily="18" charset="0"/>
              <a:cs typeface="Times New Roman" panose="02020603050405020304" pitchFamily="18" charset="0"/>
            </a:endParaRPr>
          </a:p>
          <a:p>
            <a:pPr marL="228600">
              <a:spcAft>
                <a:spcPts val="1000"/>
              </a:spcAft>
            </a:pPr>
            <a:r>
              <a:rPr lang="en-US" altLang="zh-CN" sz="1000" b="1" kern="100" dirty="0">
                <a:latin typeface="Times New Roman" panose="02020603050405020304" pitchFamily="18" charset="0"/>
                <a:cs typeface="Times New Roman" panose="02020603050405020304" pitchFamily="18" charset="0"/>
              </a:rPr>
              <a:t>simulate   _b   _se, reps (100): bb</a:t>
            </a:r>
            <a:endParaRPr lang="zh-CN" altLang="zh-CN" sz="1000" kern="100" dirty="0">
              <a:latin typeface="Cambria" panose="02040503050406030204" pitchFamily="18" charset="0"/>
              <a:cs typeface="Times New Roman" panose="02020603050405020304" pitchFamily="18" charset="0"/>
            </a:endParaRPr>
          </a:p>
          <a:p>
            <a:pPr marL="228600">
              <a:spcAft>
                <a:spcPts val="1000"/>
              </a:spcAft>
            </a:pPr>
            <a:r>
              <a:rPr lang="en-US" altLang="zh-CN" sz="1000" b="1" kern="100" dirty="0">
                <a:latin typeface="Times New Roman" panose="02020603050405020304" pitchFamily="18" charset="0"/>
                <a:cs typeface="Times New Roman" panose="02020603050405020304" pitchFamily="18" charset="0"/>
              </a:rPr>
              <a:t>gen   t=abs((_b-5)/_se)&gt;</a:t>
            </a:r>
            <a:r>
              <a:rPr lang="en-US" altLang="zh-CN" sz="1000" b="1" kern="100" dirty="0" err="1">
                <a:latin typeface="Times New Roman" panose="02020603050405020304" pitchFamily="18" charset="0"/>
                <a:cs typeface="Times New Roman" panose="02020603050405020304" pitchFamily="18" charset="0"/>
              </a:rPr>
              <a:t>invttail</a:t>
            </a:r>
            <a:r>
              <a:rPr lang="en-US" altLang="zh-CN" sz="1000" b="1" kern="100" dirty="0">
                <a:latin typeface="Times New Roman" panose="02020603050405020304" pitchFamily="18" charset="0"/>
                <a:cs typeface="Times New Roman" panose="02020603050405020304" pitchFamily="18" charset="0"/>
              </a:rPr>
              <a:t>(9,0.025)</a:t>
            </a:r>
            <a:endParaRPr lang="zh-CN" altLang="zh-CN" sz="1000" kern="100" dirty="0">
              <a:latin typeface="Cambria" panose="02040503050406030204" pitchFamily="18" charset="0"/>
              <a:cs typeface="Times New Roman" panose="02020603050405020304" pitchFamily="18" charset="0"/>
            </a:endParaRPr>
          </a:p>
          <a:p>
            <a:pPr marL="228600">
              <a:spcAft>
                <a:spcPts val="1000"/>
              </a:spcAft>
            </a:pPr>
            <a:r>
              <a:rPr lang="en-US" altLang="zh-CN" sz="1000" b="1" kern="100" dirty="0">
                <a:latin typeface="Times New Roman" panose="02020603050405020304" pitchFamily="18" charset="0"/>
                <a:cs typeface="Times New Roman" panose="02020603050405020304" pitchFamily="18" charset="0"/>
              </a:rPr>
              <a:t>tab   t</a:t>
            </a:r>
            <a:endParaRPr lang="zh-CN" altLang="zh-CN" sz="1000" kern="100" dirty="0">
              <a:latin typeface="Cambria" panose="02040503050406030204" pitchFamily="18" charset="0"/>
              <a:cs typeface="Times New Roman" panose="02020603050405020304" pitchFamily="18" charset="0"/>
            </a:endParaRPr>
          </a:p>
          <a:p>
            <a:r>
              <a:rPr lang="en-US" altLang="zh-CN" sz="1000" dirty="0">
                <a:latin typeface="Times New Roman" panose="02020603050405020304" pitchFamily="18" charset="0"/>
                <a:cs typeface="Times New Roman" panose="02020603050405020304" pitchFamily="18" charset="0"/>
              </a:rPr>
              <a:t>*</a:t>
            </a:r>
            <a:r>
              <a:rPr lang="zh-CN" altLang="zh-CN" sz="1000" dirty="0">
                <a:latin typeface="Times New Roman" panose="02020603050405020304" pitchFamily="18" charset="0"/>
                <a:cs typeface="Times New Roman" panose="02020603050405020304" pitchFamily="18" charset="0"/>
              </a:rPr>
              <a:t>这时，我们</a:t>
            </a:r>
            <a:r>
              <a:rPr lang="en-US" altLang="zh-CN" sz="1000" dirty="0">
                <a:latin typeface="Times New Roman" panose="02020603050405020304" pitchFamily="18" charset="0"/>
              </a:rPr>
              <a:t>100</a:t>
            </a:r>
            <a:r>
              <a:rPr lang="zh-CN" altLang="zh-CN" sz="1000" dirty="0">
                <a:latin typeface="Times New Roman" panose="02020603050405020304" pitchFamily="18" charset="0"/>
                <a:cs typeface="Times New Roman" panose="02020603050405020304" pitchFamily="18" charset="0"/>
              </a:rPr>
              <a:t>次地拒绝了原假设，认为原总体的均值不可能为</a:t>
            </a:r>
            <a:r>
              <a:rPr lang="en-US" altLang="zh-CN" sz="1000" dirty="0">
                <a:latin typeface="Times New Roman" panose="02020603050405020304" pitchFamily="18" charset="0"/>
              </a:rPr>
              <a:t>5</a:t>
            </a:r>
            <a:endParaRPr lang="zh-CN" altLang="en-US" sz="1000" dirty="0"/>
          </a:p>
        </p:txBody>
      </p:sp>
      <p:graphicFrame>
        <p:nvGraphicFramePr>
          <p:cNvPr id="272385" name="Object 1"/>
          <p:cNvGraphicFramePr>
            <a:graphicFrameLocks noChangeAspect="1"/>
          </p:cNvGraphicFramePr>
          <p:nvPr/>
        </p:nvGraphicFramePr>
        <p:xfrm>
          <a:off x="4338638" y="734524"/>
          <a:ext cx="4805362" cy="684212"/>
        </p:xfrm>
        <a:graphic>
          <a:graphicData uri="http://schemas.openxmlformats.org/presentationml/2006/ole">
            <mc:AlternateContent xmlns:mc="http://schemas.openxmlformats.org/markup-compatibility/2006">
              <mc:Choice xmlns:v="urn:schemas-microsoft-com:vml" Requires="v">
                <p:oleObj spid="_x0000_s756215" name="Equation" r:id="rId3" imgW="3035300" imgH="431800" progId="Equation.DSMT4">
                  <p:embed/>
                </p:oleObj>
              </mc:Choice>
              <mc:Fallback>
                <p:oleObj name="Equation" r:id="rId3" imgW="3035300" imgH="431800" progId="Equation.DSMT4">
                  <p:embed/>
                  <p:pic>
                    <p:nvPicPr>
                      <p:cNvPr id="0" name="图片 7562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8638" y="734524"/>
                        <a:ext cx="4805362" cy="684212"/>
                      </a:xfrm>
                      <a:prstGeom prst="rect">
                        <a:avLst/>
                      </a:prstGeom>
                      <a:solidFill>
                        <a:srgbClr val="FFFF00"/>
                      </a:solidFill>
                    </p:spPr>
                  </p:pic>
                </p:oleObj>
              </mc:Fallback>
            </mc:AlternateContent>
          </a:graphicData>
        </a:graphic>
      </p:graphicFrame>
      <p:sp>
        <p:nvSpPr>
          <p:cNvPr id="9" name="矩形 8"/>
          <p:cNvSpPr/>
          <p:nvPr/>
        </p:nvSpPr>
        <p:spPr>
          <a:xfrm>
            <a:off x="7978998" y="3705971"/>
            <a:ext cx="360484" cy="369332"/>
          </a:xfrm>
          <a:prstGeom prst="rect">
            <a:avLst/>
          </a:prstGeom>
          <a:noFill/>
        </p:spPr>
        <p:txBody>
          <a:bodyPr wrap="square">
            <a:spAutoFit/>
          </a:bodyPr>
          <a:lstStyle/>
          <a:p>
            <a:r>
              <a:rPr lang="en-US" altLang="zh-CN" b="1" dirty="0"/>
              <a:t>t</a:t>
            </a:r>
            <a:r>
              <a:rPr lang="en-US" altLang="zh-CN" b="1" baseline="30000" dirty="0"/>
              <a:t>*</a:t>
            </a:r>
            <a:endParaRPr lang="zh-CN" altLang="en-US" dirty="0"/>
          </a:p>
        </p:txBody>
      </p:sp>
      <p:pic>
        <p:nvPicPr>
          <p:cNvPr id="272387" name="Picture 3"/>
          <p:cNvPicPr>
            <a:picLocks noChangeAspect="1" noChangeArrowheads="1"/>
          </p:cNvPicPr>
          <p:nvPr/>
        </p:nvPicPr>
        <p:blipFill>
          <a:blip r:embed="rId5" cstate="print"/>
          <a:srcRect b="9474"/>
          <a:stretch>
            <a:fillRect/>
          </a:stretch>
        </p:blipFill>
        <p:spPr bwMode="auto">
          <a:xfrm>
            <a:off x="5106838" y="1418023"/>
            <a:ext cx="3591776" cy="2379840"/>
          </a:xfrm>
          <a:prstGeom prst="rect">
            <a:avLst/>
          </a:prstGeom>
          <a:noFill/>
          <a:ln w="9525">
            <a:noFill/>
            <a:miter lim="800000"/>
            <a:headEnd/>
            <a:tailEnd/>
          </a:ln>
          <a:effectLst/>
        </p:spPr>
      </p:pic>
      <p:sp>
        <p:nvSpPr>
          <p:cNvPr id="11" name="矩形 10"/>
          <p:cNvSpPr/>
          <p:nvPr/>
        </p:nvSpPr>
        <p:spPr>
          <a:xfrm>
            <a:off x="8150447" y="3156411"/>
            <a:ext cx="773723" cy="369332"/>
          </a:xfrm>
          <a:prstGeom prst="rect">
            <a:avLst/>
          </a:prstGeom>
          <a:noFill/>
        </p:spPr>
        <p:txBody>
          <a:bodyPr wrap="square">
            <a:spAutoFit/>
          </a:bodyPr>
          <a:lstStyle/>
          <a:p>
            <a:r>
              <a:rPr lang="en-US" altLang="zh-CN" b="1" dirty="0"/>
              <a:t>P&gt;|t|</a:t>
            </a:r>
            <a:endParaRPr lang="zh-CN" altLang="en-US" dirty="0"/>
          </a:p>
        </p:txBody>
      </p:sp>
      <p:cxnSp>
        <p:nvCxnSpPr>
          <p:cNvPr id="13" name="直接箭头连接符 12"/>
          <p:cNvCxnSpPr/>
          <p:nvPr/>
        </p:nvCxnSpPr>
        <p:spPr>
          <a:xfrm flipH="1">
            <a:off x="8222980" y="3530180"/>
            <a:ext cx="369277" cy="36045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72388" name="Picture 4"/>
          <p:cNvPicPr>
            <a:picLocks noChangeAspect="1" noChangeArrowheads="1"/>
          </p:cNvPicPr>
          <p:nvPr/>
        </p:nvPicPr>
        <p:blipFill>
          <a:blip r:embed="rId6" cstate="print"/>
          <a:srcRect/>
          <a:stretch>
            <a:fillRect/>
          </a:stretch>
        </p:blipFill>
        <p:spPr bwMode="auto">
          <a:xfrm>
            <a:off x="4427034" y="4063357"/>
            <a:ext cx="3819525" cy="1571625"/>
          </a:xfrm>
          <a:prstGeom prst="rect">
            <a:avLst/>
          </a:prstGeom>
          <a:noFill/>
          <a:ln w="9525">
            <a:noFill/>
            <a:miter lim="800000"/>
            <a:headEnd/>
            <a:tailEnd/>
          </a:ln>
        </p:spPr>
      </p:pic>
      <p:pic>
        <p:nvPicPr>
          <p:cNvPr id="272389" name="Picture 5"/>
          <p:cNvPicPr>
            <a:picLocks noChangeAspect="1" noChangeArrowheads="1"/>
          </p:cNvPicPr>
          <p:nvPr/>
        </p:nvPicPr>
        <p:blipFill>
          <a:blip r:embed="rId7" cstate="print"/>
          <a:srcRect/>
          <a:stretch>
            <a:fillRect/>
          </a:stretch>
        </p:blipFill>
        <p:spPr bwMode="auto">
          <a:xfrm>
            <a:off x="4213346" y="5623036"/>
            <a:ext cx="4139324" cy="12858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2385"/>
                                        </p:tgtEl>
                                        <p:attrNameLst>
                                          <p:attrName>style.visibility</p:attrName>
                                        </p:attrNameLst>
                                      </p:cBhvr>
                                      <p:to>
                                        <p:strVal val="visible"/>
                                      </p:to>
                                    </p:set>
                                    <p:animEffect transition="in" filter="fade">
                                      <p:cBhvr>
                                        <p:cTn id="7" dur="500"/>
                                        <p:tgtEl>
                                          <p:spTgt spid="2723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2387"/>
                                        </p:tgtEl>
                                        <p:attrNameLst>
                                          <p:attrName>style.visibility</p:attrName>
                                        </p:attrNameLst>
                                      </p:cBhvr>
                                      <p:to>
                                        <p:strVal val="visible"/>
                                      </p:to>
                                    </p:set>
                                    <p:animEffect transition="in" filter="fade">
                                      <p:cBhvr>
                                        <p:cTn id="12" dur="500"/>
                                        <p:tgtEl>
                                          <p:spTgt spid="27238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2388"/>
                                        </p:tgtEl>
                                        <p:attrNameLst>
                                          <p:attrName>style.visibility</p:attrName>
                                        </p:attrNameLst>
                                      </p:cBhvr>
                                      <p:to>
                                        <p:strVal val="visible"/>
                                      </p:to>
                                    </p:set>
                                    <p:animEffect transition="in" filter="fade">
                                      <p:cBhvr>
                                        <p:cTn id="22" dur="500"/>
                                        <p:tgtEl>
                                          <p:spTgt spid="27238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2389"/>
                                        </p:tgtEl>
                                        <p:attrNameLst>
                                          <p:attrName>style.visibility</p:attrName>
                                        </p:attrNameLst>
                                      </p:cBhvr>
                                      <p:to>
                                        <p:strVal val="visible"/>
                                      </p:to>
                                    </p:set>
                                    <p:animEffect transition="in" filter="fade">
                                      <p:cBhvr>
                                        <p:cTn id="27" dur="500"/>
                                        <p:tgtEl>
                                          <p:spTgt spid="27238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92041"/>
            <a:ext cx="9144000" cy="584775"/>
          </a:xfrm>
          <a:prstGeom prst="rect">
            <a:avLst/>
          </a:prstGeom>
        </p:spPr>
        <p:txBody>
          <a:bodyPr wrap="square">
            <a:spAutoFit/>
          </a:bodyPr>
          <a:lstStyle/>
          <a:p>
            <a:pPr algn="ctr"/>
            <a:r>
              <a:rPr lang="zh-CN" altLang="en-US" sz="3200" b="1" dirty="0">
                <a:solidFill>
                  <a:srgbClr val="FF0000"/>
                </a:solidFill>
              </a:rPr>
              <a:t>回归命令</a:t>
            </a:r>
            <a:r>
              <a:rPr lang="zh-CN" altLang="en-US" sz="3200" b="1" dirty="0"/>
              <a:t>背后的公式</a:t>
            </a:r>
          </a:p>
        </p:txBody>
      </p:sp>
      <p:sp>
        <p:nvSpPr>
          <p:cNvPr id="5" name="Rectangle 4"/>
          <p:cNvSpPr>
            <a:spLocks noChangeArrowheads="1"/>
          </p:cNvSpPr>
          <p:nvPr/>
        </p:nvSpPr>
        <p:spPr bwMode="auto">
          <a:xfrm>
            <a:off x="602166" y="1438506"/>
            <a:ext cx="11182726" cy="45719"/>
          </a:xfrm>
          <a:prstGeom prst="rect">
            <a:avLst/>
          </a:prstGeom>
          <a:noFill/>
          <a:ln>
            <a:noFill/>
          </a:ln>
          <a:effectLst/>
        </p:spPr>
        <p:txBody>
          <a:bodyPr vert="horz" wrap="square" lIns="91440" tIns="45720" rIns="91440" bIns="45720" numCol="1" anchor="ctr" anchorCtr="0" compatLnSpc="1">
            <a:spAutoFit/>
          </a:bodyPr>
          <a:lstStyle/>
          <a:p>
            <a:endParaRPr lang="zh-CN" altLang="en-US"/>
          </a:p>
        </p:txBody>
      </p:sp>
      <p:graphicFrame>
        <p:nvGraphicFramePr>
          <p:cNvPr id="354310" name="Object 6"/>
          <p:cNvGraphicFramePr>
            <a:graphicFrameLocks noChangeAspect="1"/>
          </p:cNvGraphicFramePr>
          <p:nvPr/>
        </p:nvGraphicFramePr>
        <p:xfrm>
          <a:off x="579422" y="874414"/>
          <a:ext cx="7494061" cy="3253931"/>
        </p:xfrm>
        <a:graphic>
          <a:graphicData uri="http://schemas.openxmlformats.org/presentationml/2006/ole">
            <mc:AlternateContent xmlns:mc="http://schemas.openxmlformats.org/markup-compatibility/2006">
              <mc:Choice xmlns:v="urn:schemas-microsoft-com:vml" Requires="v">
                <p:oleObj spid="_x0000_s757237" name="Equation" r:id="rId3" imgW="4864100" imgH="2108200" progId="Equation.DSMT4">
                  <p:embed/>
                </p:oleObj>
              </mc:Choice>
              <mc:Fallback>
                <p:oleObj name="Equation" r:id="rId3" imgW="4864100" imgH="2108200" progId="Equation.DSMT4">
                  <p:embed/>
                  <p:pic>
                    <p:nvPicPr>
                      <p:cNvPr id="0" name="图片 7572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422" y="874414"/>
                        <a:ext cx="7494061" cy="3253931"/>
                      </a:xfrm>
                      <a:prstGeom prst="rect">
                        <a:avLst/>
                      </a:prstGeom>
                      <a:noFill/>
                    </p:spPr>
                  </p:pic>
                </p:oleObj>
              </mc:Fallback>
            </mc:AlternateContent>
          </a:graphicData>
        </a:graphic>
      </p:graphicFrame>
      <p:pic>
        <p:nvPicPr>
          <p:cNvPr id="354311" name="Picture 7"/>
          <p:cNvPicPr>
            <a:picLocks noChangeAspect="1" noChangeArrowheads="1"/>
          </p:cNvPicPr>
          <p:nvPr/>
        </p:nvPicPr>
        <p:blipFill>
          <a:blip r:embed="rId5" cstate="print"/>
          <a:srcRect t="23032"/>
          <a:stretch>
            <a:fillRect/>
          </a:stretch>
        </p:blipFill>
        <p:spPr bwMode="auto">
          <a:xfrm>
            <a:off x="579422" y="4358065"/>
            <a:ext cx="7894622" cy="2499935"/>
          </a:xfrm>
          <a:prstGeom prst="rect">
            <a:avLst/>
          </a:prstGeom>
          <a:noFill/>
          <a:ln w="9525">
            <a:noFill/>
            <a:miter lim="800000"/>
            <a:headEnd/>
            <a:tailEnd/>
          </a:ln>
        </p:spPr>
      </p:pic>
      <p:cxnSp>
        <p:nvCxnSpPr>
          <p:cNvPr id="4" name="直接连接符 3"/>
          <p:cNvCxnSpPr/>
          <p:nvPr/>
        </p:nvCxnSpPr>
        <p:spPr>
          <a:xfrm>
            <a:off x="602166" y="1984917"/>
            <a:ext cx="624468" cy="252017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2230244" y="1540021"/>
            <a:ext cx="0" cy="4972291"/>
          </a:xfrm>
          <a:prstGeom prst="line">
            <a:avLst/>
          </a:prstGeom>
          <a:ln w="158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3746810" y="2386361"/>
            <a:ext cx="3858536" cy="3355016"/>
          </a:xfrm>
          <a:prstGeom prst="line">
            <a:avLst/>
          </a:prstGeom>
          <a:ln w="15875">
            <a:prstDash val="sys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3925230" y="1881554"/>
            <a:ext cx="3319632" cy="4630758"/>
          </a:xfrm>
          <a:prstGeom prst="line">
            <a:avLst/>
          </a:prstGeom>
          <a:ln w="15875">
            <a:prstDash val="sys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4850780" y="3508131"/>
            <a:ext cx="1418135" cy="3004181"/>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4310"/>
                                        </p:tgtEl>
                                        <p:attrNameLst>
                                          <p:attrName>style.visibility</p:attrName>
                                        </p:attrNameLst>
                                      </p:cBhvr>
                                      <p:to>
                                        <p:strVal val="visible"/>
                                      </p:to>
                                    </p:set>
                                    <p:animEffect transition="in" filter="fade">
                                      <p:cBhvr>
                                        <p:cTn id="7" dur="500"/>
                                        <p:tgtEl>
                                          <p:spTgt spid="3543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4311"/>
                                        </p:tgtEl>
                                        <p:attrNameLst>
                                          <p:attrName>style.visibility</p:attrName>
                                        </p:attrNameLst>
                                      </p:cBhvr>
                                      <p:to>
                                        <p:strVal val="visible"/>
                                      </p:to>
                                    </p:set>
                                    <p:animEffect transition="in" filter="fade">
                                      <p:cBhvr>
                                        <p:cTn id="12" dur="500"/>
                                        <p:tgtEl>
                                          <p:spTgt spid="3543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2041"/>
            <a:ext cx="9144000" cy="646331"/>
          </a:xfrm>
          <a:prstGeom prst="rect">
            <a:avLst/>
          </a:prstGeom>
        </p:spPr>
        <p:txBody>
          <a:bodyPr wrap="square">
            <a:spAutoFit/>
          </a:bodyPr>
          <a:lstStyle/>
          <a:p>
            <a:pPr algn="ctr"/>
            <a:r>
              <a:rPr kumimoji="1" lang="zh-CN" altLang="en-US" sz="3600" b="1" dirty="0">
                <a:latin typeface="微软雅黑" panose="020B0503020204020204" pitchFamily="34" charset="-122"/>
                <a:ea typeface="微软雅黑" panose="020B0503020204020204" pitchFamily="34" charset="-122"/>
              </a:rPr>
              <a:t>渐近正态性</a:t>
            </a:r>
            <a:endParaRPr lang="en-US" altLang="zh-CN" sz="3600" b="1"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内容占位符 2"/>
              <p:cNvSpPr txBox="1">
                <a:spLocks/>
              </p:cNvSpPr>
              <p:nvPr/>
            </p:nvSpPr>
            <p:spPr>
              <a:xfrm>
                <a:off x="338667" y="937672"/>
                <a:ext cx="8229600" cy="5130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zh-CN" altLang="en-US" sz="2400" dirty="0"/>
                  <a:t>若</a:t>
                </a:r>
                <a:r>
                  <a:rPr kumimoji="1" lang="en-US" altLang="zh-CN" sz="2400" dirty="0"/>
                  <a:t>u</a:t>
                </a:r>
                <a:r>
                  <a:rPr kumimoji="1" lang="zh-CN" altLang="en-US" sz="2400" dirty="0"/>
                  <a:t>服从正态分布，则估计量</a:t>
                </a:r>
                <a14:m>
                  <m:oMath xmlns:m="http://schemas.openxmlformats.org/officeDocument/2006/math">
                    <m:acc>
                      <m:accPr>
                        <m:chr m:val="̂"/>
                        <m:ctrlPr>
                          <a:rPr kumimoji="1" lang="en-US" altLang="zh-CN" sz="2400" b="0" i="1" smtClean="0">
                            <a:latin typeface="Cambria Math" panose="02040503050406030204" pitchFamily="18" charset="0"/>
                          </a:rPr>
                        </m:ctrlPr>
                      </m:accPr>
                      <m:e>
                        <m:r>
                          <a:rPr kumimoji="1" lang="en-US" altLang="zh-CN" sz="2400" b="0" i="1" smtClean="0">
                            <a:latin typeface="Cambria Math" panose="02040503050406030204" pitchFamily="18" charset="0"/>
                          </a:rPr>
                          <m:t>𝛽</m:t>
                        </m:r>
                      </m:e>
                    </m:acc>
                  </m:oMath>
                </a14:m>
                <a:r>
                  <a:rPr kumimoji="1" lang="zh-CN" altLang="en-US" sz="2400" dirty="0"/>
                  <a:t>服从正态分布</a:t>
                </a:r>
                <a:endParaRPr kumimoji="1" lang="en-US" altLang="zh-CN" sz="2400" dirty="0"/>
              </a:p>
              <a:p>
                <a:endParaRPr kumimoji="1" lang="en-US" altLang="zh-CN" sz="2400" dirty="0"/>
              </a:p>
              <a:p>
                <a:endParaRPr kumimoji="1" lang="en-US" altLang="zh-CN" sz="2400" dirty="0"/>
              </a:p>
            </p:txBody>
          </p:sp>
        </mc:Choice>
        <mc:Fallback xmlns="">
          <p:sp>
            <p:nvSpPr>
              <p:cNvPr id="4" name="内容占位符 2"/>
              <p:cNvSpPr txBox="1">
                <a:spLocks noRot="1" noChangeAspect="1" noMove="1" noResize="1" noEditPoints="1" noAdjustHandles="1" noChangeArrowheads="1" noChangeShapeType="1" noTextEdit="1"/>
              </p:cNvSpPr>
              <p:nvPr/>
            </p:nvSpPr>
            <p:spPr>
              <a:xfrm>
                <a:off x="338667" y="937672"/>
                <a:ext cx="8229600" cy="513059"/>
              </a:xfrm>
              <a:prstGeom prst="rect">
                <a:avLst/>
              </a:prstGeom>
              <a:blipFill rotWithShape="0">
                <a:blip r:embed="rId3"/>
                <a:stretch>
                  <a:fillRect l="-1185" t="-19048" b="-13095"/>
                </a:stretch>
              </a:blipFill>
            </p:spPr>
            <p:txBody>
              <a:bodyPr/>
              <a:lstStyle/>
              <a:p>
                <a:r>
                  <a:rPr lang="zh-CN" altLang="en-US">
                    <a:noFill/>
                  </a:rPr>
                  <a:t> </a:t>
                </a:r>
                <a:endParaRPr lang="zh-CN" altLang="en-US">
                  <a:noFill/>
                </a:endParaRPr>
              </a:p>
            </p:txBody>
          </p:sp>
        </mc:Fallback>
      </mc:AlternateContent>
      <p:graphicFrame>
        <p:nvGraphicFramePr>
          <p:cNvPr id="5" name="对象 4"/>
          <p:cNvGraphicFramePr>
            <a:graphicFrameLocks noChangeAspect="1"/>
          </p:cNvGraphicFramePr>
          <p:nvPr/>
        </p:nvGraphicFramePr>
        <p:xfrm>
          <a:off x="1187694" y="1348749"/>
          <a:ext cx="4741863" cy="2060575"/>
        </p:xfrm>
        <a:graphic>
          <a:graphicData uri="http://schemas.openxmlformats.org/presentationml/2006/ole">
            <mc:AlternateContent xmlns:mc="http://schemas.openxmlformats.org/markup-compatibility/2006">
              <mc:Choice xmlns:v="urn:schemas-microsoft-com:vml" Requires="v">
                <p:oleObj spid="_x0000_s760820" name="公式" r:id="rId4" imgW="53340000" imgH="23164800" progId="Equation.3">
                  <p:embed/>
                </p:oleObj>
              </mc:Choice>
              <mc:Fallback>
                <p:oleObj name="公式" r:id="rId4" imgW="53340000" imgH="23164800" progId="Equation.3">
                  <p:embed/>
                  <p:pic>
                    <p:nvPicPr>
                      <p:cNvPr id="0" name="图片 760809"/>
                      <p:cNvPicPr>
                        <a:picLocks noChangeAspect="1" noChangeArrowheads="1"/>
                      </p:cNvPicPr>
                      <p:nvPr/>
                    </p:nvPicPr>
                    <p:blipFill>
                      <a:blip r:embed="rId5"/>
                      <a:srcRect/>
                      <a:stretch>
                        <a:fillRect/>
                      </a:stretch>
                    </p:blipFill>
                    <p:spPr bwMode="auto">
                      <a:xfrm>
                        <a:off x="1187694" y="1348749"/>
                        <a:ext cx="4741863" cy="2060575"/>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6" name="矩形 5"/>
              <p:cNvSpPr/>
              <p:nvPr/>
            </p:nvSpPr>
            <p:spPr>
              <a:xfrm>
                <a:off x="338667" y="3400610"/>
                <a:ext cx="8425921" cy="546560"/>
              </a:xfrm>
              <a:prstGeom prst="rect">
                <a:avLst/>
              </a:prstGeom>
            </p:spPr>
            <p:txBody>
              <a:bodyPr wrap="square">
                <a:spAutoFit/>
              </a:bodyPr>
              <a:lstStyle/>
              <a:p>
                <a:r>
                  <a:rPr kumimoji="1" lang="zh-CN" altLang="en-US" sz="2800" dirty="0">
                    <a:solidFill>
                      <a:srgbClr val="FF0000"/>
                    </a:solidFill>
                  </a:rPr>
                  <a:t>若</a:t>
                </a:r>
                <a:r>
                  <a:rPr kumimoji="1" lang="en-US" altLang="zh-CN" sz="2800" dirty="0">
                    <a:solidFill>
                      <a:srgbClr val="FF0000"/>
                    </a:solidFill>
                  </a:rPr>
                  <a:t>u</a:t>
                </a:r>
                <a:r>
                  <a:rPr kumimoji="1" lang="zh-CN" altLang="en-US" sz="2800" dirty="0">
                    <a:solidFill>
                      <a:srgbClr val="FF0000"/>
                    </a:solidFill>
                  </a:rPr>
                  <a:t>的分布未知（</a:t>
                </a:r>
                <a:r>
                  <a:rPr kumimoji="1" lang="en-US" altLang="zh-CN" sz="2800" dirty="0">
                    <a:solidFill>
                      <a:srgbClr val="FF0000"/>
                    </a:solidFill>
                  </a:rPr>
                  <a:t>S4</a:t>
                </a:r>
                <a:r>
                  <a:rPr kumimoji="1" lang="zh-CN" altLang="en-US" sz="2800" dirty="0">
                    <a:solidFill>
                      <a:srgbClr val="FF0000"/>
                    </a:solidFill>
                  </a:rPr>
                  <a:t>不成立），</a:t>
                </a:r>
                <a14:m>
                  <m:oMath xmlns:m="http://schemas.openxmlformats.org/officeDocument/2006/math">
                    <m:acc>
                      <m:accPr>
                        <m:chr m:val="̂"/>
                        <m:ctrlPr>
                          <a:rPr kumimoji="1" lang="en-US" altLang="zh-CN" sz="2800" i="1">
                            <a:latin typeface="Cambria Math" panose="02040503050406030204" pitchFamily="18" charset="0"/>
                          </a:rPr>
                        </m:ctrlPr>
                      </m:accPr>
                      <m:e>
                        <m:r>
                          <a:rPr kumimoji="1" lang="en-US" altLang="zh-CN" sz="2800" i="1">
                            <a:latin typeface="Cambria Math" panose="02040503050406030204" pitchFamily="18" charset="0"/>
                          </a:rPr>
                          <m:t>𝛽</m:t>
                        </m:r>
                      </m:e>
                    </m:acc>
                  </m:oMath>
                </a14:m>
                <a:r>
                  <a:rPr kumimoji="1" lang="zh-CN" altLang="en-US" sz="2800" dirty="0">
                    <a:solidFill>
                      <a:srgbClr val="FF0000"/>
                    </a:solidFill>
                  </a:rPr>
                  <a:t>服从什么分布？</a:t>
                </a:r>
                <a:endParaRPr kumimoji="1" lang="en-US" altLang="zh-CN" sz="2800" dirty="0">
                  <a:solidFill>
                    <a:srgbClr val="FF0000"/>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338667" y="3400610"/>
                <a:ext cx="8425921" cy="546560"/>
              </a:xfrm>
              <a:prstGeom prst="rect">
                <a:avLst/>
              </a:prstGeom>
              <a:blipFill rotWithShape="0">
                <a:blip r:embed="rId6"/>
                <a:stretch>
                  <a:fillRect l="-1520" t="-13333" b="-31111"/>
                </a:stretch>
              </a:blipFill>
            </p:spPr>
            <p:txBody>
              <a:bodyPr/>
              <a:lstStyle/>
              <a:p>
                <a:r>
                  <a:rPr lang="zh-CN" altLang="en-US">
                    <a:noFill/>
                  </a:rPr>
                  <a:t> </a:t>
                </a:r>
                <a:endParaRPr lang="zh-CN" altLang="en-US">
                  <a:noFill/>
                </a:endParaRPr>
              </a:p>
            </p:txBody>
          </p:sp>
        </mc:Fallback>
      </mc:AlternateContent>
      <p:graphicFrame>
        <p:nvGraphicFramePr>
          <p:cNvPr id="7" name="对象 6"/>
          <p:cNvGraphicFramePr>
            <a:graphicFrameLocks noChangeAspect="1"/>
          </p:cNvGraphicFramePr>
          <p:nvPr/>
        </p:nvGraphicFramePr>
        <p:xfrm>
          <a:off x="1081088" y="4749062"/>
          <a:ext cx="7085012" cy="1795463"/>
        </p:xfrm>
        <a:graphic>
          <a:graphicData uri="http://schemas.openxmlformats.org/presentationml/2006/ole">
            <mc:AlternateContent xmlns:mc="http://schemas.openxmlformats.org/markup-compatibility/2006">
              <mc:Choice xmlns:v="urn:schemas-microsoft-com:vml" Requires="v">
                <p:oleObj spid="_x0000_s760821" name="公式" r:id="rId7" imgW="69799200" imgH="17678400" progId="Equation.3">
                  <p:embed/>
                </p:oleObj>
              </mc:Choice>
              <mc:Fallback>
                <p:oleObj name="公式" r:id="rId7" imgW="69799200" imgH="17678400" progId="Equation.3">
                  <p:embed/>
                  <p:pic>
                    <p:nvPicPr>
                      <p:cNvPr id="0" name="图片 760810"/>
                      <p:cNvPicPr>
                        <a:picLocks noChangeAspect="1" noChangeArrowheads="1"/>
                      </p:cNvPicPr>
                      <p:nvPr/>
                    </p:nvPicPr>
                    <p:blipFill>
                      <a:blip r:embed="rId8"/>
                      <a:srcRect/>
                      <a:stretch>
                        <a:fillRect/>
                      </a:stretch>
                    </p:blipFill>
                    <p:spPr bwMode="auto">
                      <a:xfrm>
                        <a:off x="1081088" y="4749062"/>
                        <a:ext cx="7085012" cy="1795463"/>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3" name="矩形 2"/>
              <p:cNvSpPr/>
              <p:nvPr/>
            </p:nvSpPr>
            <p:spPr>
              <a:xfrm>
                <a:off x="338666" y="4086755"/>
                <a:ext cx="8805333" cy="481670"/>
              </a:xfrm>
              <a:prstGeom prst="rect">
                <a:avLst/>
              </a:prstGeom>
            </p:spPr>
            <p:txBody>
              <a:bodyPr wrap="square">
                <a:spAutoFit/>
              </a:bodyPr>
              <a:lstStyle/>
              <a:p>
                <a:r>
                  <a:rPr kumimoji="1" lang="zh-CN" altLang="en-US" sz="2400" dirty="0"/>
                  <a:t>当样本很大时（</a:t>
                </a:r>
                <a:r>
                  <a:rPr kumimoji="1" lang="en-US" altLang="zh-CN" sz="2400" dirty="0"/>
                  <a:t>n&gt;30</a:t>
                </a:r>
                <a:r>
                  <a:rPr kumimoji="1" lang="zh-CN" altLang="en-US" sz="2400" dirty="0"/>
                  <a:t>），</a:t>
                </a:r>
                <a14:m>
                  <m:oMath xmlns:m="http://schemas.openxmlformats.org/officeDocument/2006/math">
                    <m:acc>
                      <m:accPr>
                        <m:chr m:val="̂"/>
                        <m:ctrlPr>
                          <a:rPr kumimoji="1" lang="en-US" altLang="zh-CN" sz="2400" i="1">
                            <a:latin typeface="Cambria Math" panose="02040503050406030204" pitchFamily="18" charset="0"/>
                          </a:rPr>
                        </m:ctrlPr>
                      </m:accPr>
                      <m:e>
                        <m:r>
                          <a:rPr kumimoji="1" lang="en-US" altLang="zh-CN" sz="2400" i="1">
                            <a:latin typeface="Cambria Math" panose="02040503050406030204" pitchFamily="18" charset="0"/>
                          </a:rPr>
                          <m:t>𝛽</m:t>
                        </m:r>
                      </m:e>
                    </m:acc>
                  </m:oMath>
                </a14:m>
                <a:r>
                  <a:rPr kumimoji="1" lang="zh-CN" altLang="en-US" sz="2400" dirty="0"/>
                  <a:t>渐近服从正态分布，称渐近正态性</a:t>
                </a:r>
                <a:endParaRPr kumimoji="1" lang="en-US" altLang="zh-CN" sz="2400" dirty="0"/>
              </a:p>
            </p:txBody>
          </p:sp>
        </mc:Choice>
        <mc:Fallback xmlns="">
          <p:sp>
            <p:nvSpPr>
              <p:cNvPr id="3" name="矩形 2"/>
              <p:cNvSpPr>
                <a:spLocks noRot="1" noChangeAspect="1" noMove="1" noResize="1" noEditPoints="1" noAdjustHandles="1" noChangeArrowheads="1" noChangeShapeType="1" noTextEdit="1"/>
              </p:cNvSpPr>
              <p:nvPr/>
            </p:nvSpPr>
            <p:spPr>
              <a:xfrm>
                <a:off x="338666" y="4086755"/>
                <a:ext cx="8805333" cy="481670"/>
              </a:xfrm>
              <a:prstGeom prst="rect">
                <a:avLst/>
              </a:prstGeom>
              <a:blipFill rotWithShape="0">
                <a:blip r:embed="rId9"/>
                <a:stretch>
                  <a:fillRect l="-1108" t="-12658" b="-27848"/>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2041"/>
            <a:ext cx="9144000" cy="646331"/>
          </a:xfrm>
          <a:prstGeom prst="rect">
            <a:avLst/>
          </a:prstGeom>
        </p:spPr>
        <p:txBody>
          <a:bodyPr wrap="square">
            <a:spAutoFit/>
          </a:bodyPr>
          <a:lstStyle/>
          <a:p>
            <a:pPr algn="ctr"/>
            <a:r>
              <a:rPr lang="zh-CN" altLang="en-US" sz="3600" b="1" dirty="0">
                <a:latin typeface="微软雅黑" panose="020B0503020204020204" pitchFamily="34" charset="-122"/>
                <a:ea typeface="微软雅黑" panose="020B0503020204020204" pitchFamily="34" charset="-122"/>
              </a:rPr>
              <a:t>一致估计</a:t>
            </a:r>
            <a:endParaRPr lang="en-US" altLang="zh-CN" sz="3600" b="1"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0" name="文本框 49"/>
              <p:cNvSpPr txBox="1"/>
              <p:nvPr/>
            </p:nvSpPr>
            <p:spPr>
              <a:xfrm>
                <a:off x="775676" y="3385910"/>
                <a:ext cx="7346000" cy="2317173"/>
              </a:xfrm>
              <a:prstGeom prst="rect">
                <a:avLst/>
              </a:prstGeom>
              <a:noFill/>
            </p:spPr>
            <p:txBody>
              <a:bodyPr wrap="square" rtlCol="0">
                <a:spAutoFit/>
              </a:bodyPr>
              <a:lstStyle/>
              <a:p>
                <a:pPr>
                  <a:lnSpc>
                    <a:spcPct val="120000"/>
                  </a:lnSpc>
                </a:pPr>
                <a:r>
                  <a:rPr lang="zh-CN" altLang="en-US" sz="2400" b="1" dirty="0"/>
                  <a:t>一致</a:t>
                </a:r>
                <a:r>
                  <a:rPr lang="zh-CN" altLang="zh-CN" sz="2400" b="1" dirty="0"/>
                  <a:t>估计量是一类特殊的估计量，</a:t>
                </a:r>
                <a:r>
                  <a:rPr lang="zh-CN" altLang="en-US" sz="2400" b="1" dirty="0"/>
                  <a:t>当样本量趋于无穷时，其估计值趋于</a:t>
                </a:r>
                <a:r>
                  <a:rPr lang="zh-CN" altLang="zh-CN" sz="2400" b="1" dirty="0"/>
                  <a:t>参数真值。</a:t>
                </a:r>
                <a:endParaRPr lang="en-US" altLang="zh-CN" sz="2400" b="1" dirty="0"/>
              </a:p>
              <a:p>
                <a:pPr>
                  <a:lnSpc>
                    <a:spcPct val="120000"/>
                  </a:lnSpc>
                </a:pPr>
                <a:r>
                  <a:rPr lang="zh-CN" altLang="zh-CN" sz="2400" dirty="0"/>
                  <a:t>估计量的</a:t>
                </a:r>
                <a:r>
                  <a:rPr lang="zh-CN" altLang="en-US" sz="2400" dirty="0"/>
                  <a:t>一致</a:t>
                </a:r>
                <a:r>
                  <a:rPr lang="zh-CN" altLang="zh-CN" sz="2400" b="1" dirty="0"/>
                  <a:t>性评价的是估计法则的特性，而不是特定样本</a:t>
                </a:r>
                <a:r>
                  <a:rPr lang="zh-CN" altLang="zh-CN" sz="2400" dirty="0"/>
                  <a:t>。</a:t>
                </a:r>
                <a:endParaRPr lang="en-US" altLang="zh-CN" sz="2400" dirty="0"/>
              </a:p>
              <a:p>
                <a:pPr>
                  <a:lnSpc>
                    <a:spcPct val="120000"/>
                  </a:lnSpc>
                </a:pPr>
                <a:r>
                  <a:rPr lang="zh-CN" altLang="en-US" sz="2400" dirty="0"/>
                  <a:t>对模型</a:t>
                </a:r>
                <a:r>
                  <a:rPr lang="en-US" altLang="zh-CN" sz="2400" dirty="0"/>
                  <a:t>y=β+u</a:t>
                </a:r>
                <a:r>
                  <a:rPr lang="zh-CN" altLang="en-US" sz="2400" dirty="0"/>
                  <a:t>，要使</a:t>
                </a:r>
                <a:r>
                  <a:rPr lang="en-US" altLang="zh-CN" sz="2400" dirty="0"/>
                  <a:t>y</a:t>
                </a:r>
                <a:r>
                  <a:rPr lang="zh-CN" altLang="en-US" sz="2400" dirty="0"/>
                  <a:t>的均值</a:t>
                </a:r>
                <a14:m>
                  <m:oMath xmlns:m="http://schemas.openxmlformats.org/officeDocument/2006/math">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𝛽</m:t>
                        </m:r>
                      </m:e>
                    </m:acc>
                  </m:oMath>
                </a14:m>
                <a:r>
                  <a:rPr lang="zh-CN" altLang="en-US" sz="2400" dirty="0"/>
                  <a:t>趋近于</a:t>
                </a:r>
                <a:r>
                  <a:rPr lang="en-US" altLang="zh-CN" sz="2400" dirty="0"/>
                  <a:t>β</a:t>
                </a:r>
                <a:r>
                  <a:rPr lang="zh-CN" altLang="en-US" sz="2400" dirty="0"/>
                  <a:t>，前提是</a:t>
                </a:r>
                <a:r>
                  <a:rPr lang="en-US" altLang="zh-CN" sz="2400" dirty="0" err="1"/>
                  <a:t>Eu</a:t>
                </a:r>
                <a:r>
                  <a:rPr lang="en-US" altLang="zh-CN" sz="2400" dirty="0"/>
                  <a:t>=0</a:t>
                </a:r>
              </a:p>
            </p:txBody>
          </p:sp>
        </mc:Choice>
        <mc:Fallback xmlns="">
          <p:sp>
            <p:nvSpPr>
              <p:cNvPr id="50" name="文本框 49"/>
              <p:cNvSpPr txBox="1">
                <a:spLocks noRot="1" noChangeAspect="1" noMove="1" noResize="1" noEditPoints="1" noAdjustHandles="1" noChangeArrowheads="1" noChangeShapeType="1" noTextEdit="1"/>
              </p:cNvSpPr>
              <p:nvPr/>
            </p:nvSpPr>
            <p:spPr>
              <a:xfrm>
                <a:off x="775676" y="3385910"/>
                <a:ext cx="7346000" cy="2317173"/>
              </a:xfrm>
              <a:prstGeom prst="rect">
                <a:avLst/>
              </a:prstGeom>
              <a:blipFill rotWithShape="0">
                <a:blip r:embed="rId3"/>
                <a:stretch>
                  <a:fillRect l="-1245" t="-1575" b="-3937"/>
                </a:stretch>
              </a:blipFill>
            </p:spPr>
            <p:txBody>
              <a:bodyPr/>
              <a:lstStyle/>
              <a:p>
                <a:r>
                  <a:rPr lang="zh-CN" altLang="en-US">
                    <a:noFill/>
                  </a:rPr>
                  <a:t> </a:t>
                </a:r>
                <a:endParaRPr lang="zh-CN" altLang="en-US">
                  <a:noFill/>
                </a:endParaRPr>
              </a:p>
            </p:txBody>
          </p:sp>
        </mc:Fallback>
      </mc:AlternateContent>
      <p:graphicFrame>
        <p:nvGraphicFramePr>
          <p:cNvPr id="4" name="对象 3"/>
          <p:cNvGraphicFramePr>
            <a:graphicFrameLocks noChangeAspect="1"/>
          </p:cNvGraphicFramePr>
          <p:nvPr/>
        </p:nvGraphicFramePr>
        <p:xfrm>
          <a:off x="1403350" y="1270000"/>
          <a:ext cx="5756275" cy="1490663"/>
        </p:xfrm>
        <a:graphic>
          <a:graphicData uri="http://schemas.openxmlformats.org/presentationml/2006/ole">
            <mc:AlternateContent xmlns:mc="http://schemas.openxmlformats.org/markup-compatibility/2006">
              <mc:Choice xmlns:v="urn:schemas-microsoft-com:vml" Requires="v">
                <p:oleObj spid="_x0000_s790224" name="公式" r:id="rId4" imgW="42367200" imgH="10972800" progId="Equation.3">
                  <p:embed/>
                </p:oleObj>
              </mc:Choice>
              <mc:Fallback>
                <p:oleObj name="公式" r:id="rId4" imgW="42367200" imgH="10972800" progId="Equation.3">
                  <p:embed/>
                  <p:pic>
                    <p:nvPicPr>
                      <p:cNvPr id="0" name="图片 790217"/>
                      <p:cNvPicPr>
                        <a:picLocks noChangeAspect="1" noChangeArrowheads="1"/>
                      </p:cNvPicPr>
                      <p:nvPr/>
                    </p:nvPicPr>
                    <p:blipFill>
                      <a:blip r:embed="rId5"/>
                      <a:srcRect/>
                      <a:stretch>
                        <a:fillRect/>
                      </a:stretch>
                    </p:blipFill>
                    <p:spPr bwMode="auto">
                      <a:xfrm>
                        <a:off x="1403350" y="1270000"/>
                        <a:ext cx="5756275" cy="1490663"/>
                      </a:xfrm>
                      <a:prstGeom prst="rect">
                        <a:avLst/>
                      </a:prstGeom>
                      <a:no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92041"/>
            <a:ext cx="9144000" cy="646331"/>
          </a:xfrm>
          <a:prstGeom prst="rect">
            <a:avLst/>
          </a:prstGeom>
        </p:spPr>
        <p:txBody>
          <a:bodyPr wrap="square">
            <a:spAutoFit/>
          </a:bodyPr>
          <a:lstStyle/>
          <a:p>
            <a:pPr algn="ctr"/>
            <a:r>
              <a:rPr lang="zh-CN" altLang="en-US" sz="3600" dirty="0">
                <a:latin typeface="微软雅黑" panose="020B0503020204020204" pitchFamily="34" charset="-122"/>
                <a:ea typeface="微软雅黑" panose="020B0503020204020204" pitchFamily="34" charset="-122"/>
              </a:rPr>
              <a:t>第三部分要点小结</a:t>
            </a:r>
          </a:p>
        </p:txBody>
      </p:sp>
      <p:graphicFrame>
        <p:nvGraphicFramePr>
          <p:cNvPr id="7" name="对象 6"/>
          <p:cNvGraphicFramePr>
            <a:graphicFrameLocks noChangeAspect="1"/>
          </p:cNvGraphicFramePr>
          <p:nvPr/>
        </p:nvGraphicFramePr>
        <p:xfrm>
          <a:off x="1300163" y="1263650"/>
          <a:ext cx="4525962" cy="993775"/>
        </p:xfrm>
        <a:graphic>
          <a:graphicData uri="http://schemas.openxmlformats.org/presentationml/2006/ole">
            <mc:AlternateContent xmlns:mc="http://schemas.openxmlformats.org/markup-compatibility/2006">
              <mc:Choice xmlns:v="urn:schemas-microsoft-com:vml" Requires="v">
                <p:oleObj spid="_x0000_s847169" name="公式" r:id="rId3" imgW="49987200" imgH="10972800" progId="Equation.3">
                  <p:embed/>
                </p:oleObj>
              </mc:Choice>
              <mc:Fallback>
                <p:oleObj name="公式" r:id="rId3" imgW="49987200" imgH="10972800" progId="Equation.3">
                  <p:embed/>
                  <p:pic>
                    <p:nvPicPr>
                      <p:cNvPr id="0" name="图片 847162"/>
                      <p:cNvPicPr>
                        <a:picLocks noChangeAspect="1" noChangeArrowheads="1"/>
                      </p:cNvPicPr>
                      <p:nvPr/>
                    </p:nvPicPr>
                    <p:blipFill>
                      <a:blip r:embed="rId4"/>
                      <a:srcRect/>
                      <a:stretch>
                        <a:fillRect/>
                      </a:stretch>
                    </p:blipFill>
                    <p:spPr bwMode="auto">
                      <a:xfrm>
                        <a:off x="1300163" y="1263650"/>
                        <a:ext cx="4525962" cy="993775"/>
                      </a:xfrm>
                      <a:prstGeom prst="rect">
                        <a:avLst/>
                      </a:prstGeom>
                      <a:solidFill>
                        <a:srgbClr val="FFC000"/>
                      </a:solidFill>
                    </p:spPr>
                  </p:pic>
                </p:oleObj>
              </mc:Fallback>
            </mc:AlternateContent>
          </a:graphicData>
        </a:graphic>
      </p:graphicFrame>
      <p:sp>
        <p:nvSpPr>
          <p:cNvPr id="8" name="矩形 7"/>
          <p:cNvSpPr/>
          <p:nvPr/>
        </p:nvSpPr>
        <p:spPr>
          <a:xfrm>
            <a:off x="771350" y="2614303"/>
            <a:ext cx="7758855" cy="738664"/>
          </a:xfrm>
          <a:prstGeom prst="rect">
            <a:avLst/>
          </a:prstGeom>
        </p:spPr>
        <p:txBody>
          <a:bodyPr wrap="none">
            <a:spAutoFit/>
          </a:bodyPr>
          <a:lstStyle/>
          <a:p>
            <a:pPr>
              <a:lnSpc>
                <a:spcPct val="150000"/>
              </a:lnSpc>
            </a:pPr>
            <a:r>
              <a:rPr lang="zh-CN" altLang="en-US" sz="2800" b="1" dirty="0"/>
              <a:t>估计量是</a:t>
            </a:r>
            <a:r>
              <a:rPr lang="zh-CN" altLang="zh-CN" sz="2800" b="1" dirty="0"/>
              <a:t>随机</a:t>
            </a:r>
            <a:r>
              <a:rPr lang="zh-CN" altLang="en-US" sz="2800" b="1" dirty="0"/>
              <a:t>变（向）</a:t>
            </a:r>
            <a:r>
              <a:rPr lang="zh-CN" altLang="zh-CN" sz="2800" b="1" dirty="0"/>
              <a:t>量</a:t>
            </a:r>
            <a:r>
              <a:rPr lang="zh-CN" altLang="en-US" sz="2800" b="1" dirty="0"/>
              <a:t>，是可观察变量的函数</a:t>
            </a:r>
            <a:endParaRPr lang="en-US" altLang="zh-CN" sz="2800" b="1" dirty="0">
              <a:solidFill>
                <a:srgbClr val="00B050"/>
              </a:solidFill>
            </a:endParaRPr>
          </a:p>
        </p:txBody>
      </p:sp>
      <p:sp>
        <p:nvSpPr>
          <p:cNvPr id="9" name="矩形 8"/>
          <p:cNvSpPr/>
          <p:nvPr/>
        </p:nvSpPr>
        <p:spPr>
          <a:xfrm>
            <a:off x="771350" y="3554569"/>
            <a:ext cx="7398179" cy="738664"/>
          </a:xfrm>
          <a:prstGeom prst="rect">
            <a:avLst/>
          </a:prstGeom>
        </p:spPr>
        <p:txBody>
          <a:bodyPr wrap="none">
            <a:spAutoFit/>
          </a:bodyPr>
          <a:lstStyle/>
          <a:p>
            <a:pPr>
              <a:lnSpc>
                <a:spcPct val="150000"/>
              </a:lnSpc>
            </a:pPr>
            <a:r>
              <a:rPr lang="zh-CN" altLang="en-US" sz="2800" b="1" dirty="0"/>
              <a:t>一致估计量：依概率收敛到参数真值的估计量</a:t>
            </a:r>
            <a:endParaRPr lang="en-US" altLang="zh-CN" sz="2800" b="1" dirty="0">
              <a:solidFill>
                <a:srgbClr val="00B050"/>
              </a:solidFill>
            </a:endParaRPr>
          </a:p>
        </p:txBody>
      </p:sp>
      <p:sp>
        <p:nvSpPr>
          <p:cNvPr id="10" name="矩形 9"/>
          <p:cNvSpPr/>
          <p:nvPr/>
        </p:nvSpPr>
        <p:spPr>
          <a:xfrm>
            <a:off x="692896" y="4572487"/>
            <a:ext cx="8119530" cy="738664"/>
          </a:xfrm>
          <a:prstGeom prst="rect">
            <a:avLst/>
          </a:prstGeom>
        </p:spPr>
        <p:txBody>
          <a:bodyPr wrap="none">
            <a:spAutoFit/>
          </a:bodyPr>
          <a:lstStyle/>
          <a:p>
            <a:pPr>
              <a:lnSpc>
                <a:spcPct val="150000"/>
              </a:lnSpc>
            </a:pPr>
            <a:r>
              <a:rPr lang="zh-CN" altLang="en-US" sz="2800" b="1" dirty="0"/>
              <a:t>渐近正态估计量：依分布收敛到正态分布的估计量</a:t>
            </a:r>
            <a:endParaRPr lang="en-US" altLang="zh-CN" sz="2800" b="1" dirty="0">
              <a:solidFill>
                <a:srgbClr val="00B05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34586" y="1628800"/>
            <a:ext cx="8809414" cy="1569660"/>
          </a:xfrm>
          <a:prstGeom prst="rect">
            <a:avLst/>
          </a:prstGeom>
          <a:noFill/>
        </p:spPr>
        <p:txBody>
          <a:bodyPr wrap="square" rtlCol="0">
            <a:spAutoFit/>
          </a:bodyPr>
          <a:lstStyle/>
          <a:p>
            <a:pPr algn="ctr">
              <a:lnSpc>
                <a:spcPct val="200000"/>
              </a:lnSpc>
            </a:pPr>
            <a:r>
              <a:rPr lang="zh-CN" altLang="en-US" sz="4800" dirty="0">
                <a:solidFill>
                  <a:srgbClr val="C00000"/>
                </a:solidFill>
                <a:latin typeface="微软雅黑" panose="020B0503020204020204" pitchFamily="34" charset="-122"/>
                <a:ea typeface="微软雅黑" panose="020B0503020204020204" pitchFamily="34" charset="-122"/>
                <a:cs typeface="+mj-cs"/>
              </a:rPr>
              <a:t>四、扩展到多元线性回归</a:t>
            </a:r>
            <a:endParaRPr lang="en-US" altLang="zh-CN" sz="4800" dirty="0">
              <a:solidFill>
                <a:srgbClr val="C00000"/>
              </a:solidFill>
              <a:latin typeface="微软雅黑" panose="020B0503020204020204" pitchFamily="34" charset="-122"/>
              <a:ea typeface="微软雅黑" panose="020B0503020204020204" pitchFamily="34" charset="-122"/>
              <a:cs typeface="+mj-cs"/>
            </a:endParaRPr>
          </a:p>
        </p:txBody>
      </p:sp>
      <p:sp>
        <p:nvSpPr>
          <p:cNvPr id="3" name="日期占位符 2"/>
          <p:cNvSpPr>
            <a:spLocks noGrp="1"/>
          </p:cNvSpPr>
          <p:nvPr>
            <p:ph type="dt" sz="half" idx="10"/>
          </p:nvPr>
        </p:nvSpPr>
        <p:spPr/>
        <p:txBody>
          <a:bodyPr/>
          <a:lstStyle/>
          <a:p>
            <a:fld id="{7E9BBA35-BD0B-4090-BE42-29BF14639908}" type="datetime1">
              <a:rPr lang="zh-CN" altLang="en-US" smtClean="0"/>
              <a:t>2021/3/2</a:t>
            </a:fld>
            <a:endParaRPr lang="zh-CN" altLang="en-US"/>
          </a:p>
        </p:txBody>
      </p:sp>
      <p:sp>
        <p:nvSpPr>
          <p:cNvPr id="4" name="页脚占位符 3"/>
          <p:cNvSpPr>
            <a:spLocks noGrp="1"/>
          </p:cNvSpPr>
          <p:nvPr>
            <p:ph type="ftr" sz="quarter" idx="11"/>
          </p:nvPr>
        </p:nvSpPr>
        <p:spPr/>
        <p:txBody>
          <a:bodyPr/>
          <a:lstStyle/>
          <a:p>
            <a:r>
              <a:rPr lang="zh-CN" altLang="en-US"/>
              <a:t>中国人民大学，陈传波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77999" y="65033"/>
            <a:ext cx="9144000" cy="646331"/>
          </a:xfrm>
          <a:prstGeom prst="rect">
            <a:avLst/>
          </a:prstGeom>
        </p:spPr>
        <p:txBody>
          <a:bodyPr wrap="square">
            <a:spAutoFit/>
          </a:bodyPr>
          <a:lstStyle/>
          <a:p>
            <a:pPr algn="ctr"/>
            <a:r>
              <a:rPr lang="zh-CN" altLang="en-US" sz="3600" b="1" dirty="0">
                <a:latin typeface="微软雅黑" panose="020B0503020204020204" pitchFamily="34" charset="-122"/>
                <a:ea typeface="微软雅黑" panose="020B0503020204020204" pitchFamily="34" charset="-122"/>
              </a:rPr>
              <a:t>随机向量、均值阵与方差阵</a:t>
            </a:r>
            <a:endParaRPr lang="en-US" altLang="zh-CN" sz="3600" b="1" dirty="0">
              <a:latin typeface="微软雅黑" panose="020B0503020204020204" pitchFamily="34" charset="-122"/>
              <a:ea typeface="微软雅黑" panose="020B0503020204020204" pitchFamily="34" charset="-122"/>
            </a:endParaRPr>
          </a:p>
        </p:txBody>
      </p:sp>
      <p:graphicFrame>
        <p:nvGraphicFramePr>
          <p:cNvPr id="11" name="对象 10"/>
          <p:cNvGraphicFramePr>
            <a:graphicFrameLocks noChangeAspect="1"/>
          </p:cNvGraphicFramePr>
          <p:nvPr/>
        </p:nvGraphicFramePr>
        <p:xfrm>
          <a:off x="406439" y="954585"/>
          <a:ext cx="3816350" cy="1033462"/>
        </p:xfrm>
        <a:graphic>
          <a:graphicData uri="http://schemas.openxmlformats.org/presentationml/2006/ole">
            <mc:AlternateContent xmlns:mc="http://schemas.openxmlformats.org/markup-compatibility/2006">
              <mc:Choice xmlns:v="urn:schemas-microsoft-com:vml" Requires="v">
                <p:oleObj spid="_x0000_s926240" name="公式" r:id="rId3" imgW="61874400" imgH="16764000" progId="Equation.3">
                  <p:embed/>
                </p:oleObj>
              </mc:Choice>
              <mc:Fallback>
                <p:oleObj name="公式" r:id="rId3" imgW="61874400" imgH="16764000" progId="Equation.3">
                  <p:embed/>
                  <p:pic>
                    <p:nvPicPr>
                      <p:cNvPr id="0" name="图片 926209"/>
                      <p:cNvPicPr/>
                      <p:nvPr/>
                    </p:nvPicPr>
                    <p:blipFill>
                      <a:blip r:embed="rId4"/>
                      <a:stretch>
                        <a:fillRect/>
                      </a:stretch>
                    </p:blipFill>
                    <p:spPr>
                      <a:xfrm>
                        <a:off x="406439" y="954585"/>
                        <a:ext cx="3816350" cy="1033462"/>
                      </a:xfrm>
                      <a:prstGeom prst="rect">
                        <a:avLst/>
                      </a:prstGeom>
                      <a:solidFill>
                        <a:srgbClr val="FFC000"/>
                      </a:solidFill>
                    </p:spPr>
                  </p:pic>
                </p:oleObj>
              </mc:Fallback>
            </mc:AlternateContent>
          </a:graphicData>
        </a:graphic>
      </p:graphicFrame>
      <p:graphicFrame>
        <p:nvGraphicFramePr>
          <p:cNvPr id="2" name="对象 1"/>
          <p:cNvGraphicFramePr>
            <a:graphicFrameLocks noChangeAspect="1"/>
          </p:cNvGraphicFramePr>
          <p:nvPr/>
        </p:nvGraphicFramePr>
        <p:xfrm>
          <a:off x="490477" y="2656734"/>
          <a:ext cx="3098800" cy="669925"/>
        </p:xfrm>
        <a:graphic>
          <a:graphicData uri="http://schemas.openxmlformats.org/presentationml/2006/ole">
            <mc:AlternateContent xmlns:mc="http://schemas.openxmlformats.org/markup-compatibility/2006">
              <mc:Choice xmlns:v="urn:schemas-microsoft-com:vml" Requires="v">
                <p:oleObj spid="_x0000_s926241" name="公式" r:id="rId5" imgW="53644800" imgH="11582400" progId="Equation.3">
                  <p:embed/>
                </p:oleObj>
              </mc:Choice>
              <mc:Fallback>
                <p:oleObj name="公式" r:id="rId5" imgW="53644800" imgH="11582400" progId="Equation.3">
                  <p:embed/>
                  <p:pic>
                    <p:nvPicPr>
                      <p:cNvPr id="0" name="图片 926210"/>
                      <p:cNvPicPr/>
                      <p:nvPr/>
                    </p:nvPicPr>
                    <p:blipFill>
                      <a:blip r:embed="rId6"/>
                      <a:stretch>
                        <a:fillRect/>
                      </a:stretch>
                    </p:blipFill>
                    <p:spPr>
                      <a:xfrm>
                        <a:off x="490477" y="2656734"/>
                        <a:ext cx="3098800" cy="669925"/>
                      </a:xfrm>
                      <a:prstGeom prst="rect">
                        <a:avLst/>
                      </a:prstGeom>
                    </p:spPr>
                  </p:pic>
                </p:oleObj>
              </mc:Fallback>
            </mc:AlternateContent>
          </a:graphicData>
        </a:graphic>
      </p:graphicFrame>
      <p:graphicFrame>
        <p:nvGraphicFramePr>
          <p:cNvPr id="3" name="对象 2"/>
          <p:cNvGraphicFramePr>
            <a:graphicFrameLocks noChangeAspect="1"/>
          </p:cNvGraphicFramePr>
          <p:nvPr/>
        </p:nvGraphicFramePr>
        <p:xfrm>
          <a:off x="490477" y="4622535"/>
          <a:ext cx="3505480" cy="376757"/>
        </p:xfrm>
        <a:graphic>
          <a:graphicData uri="http://schemas.openxmlformats.org/presentationml/2006/ole">
            <mc:AlternateContent xmlns:mc="http://schemas.openxmlformats.org/markup-compatibility/2006">
              <mc:Choice xmlns:v="urn:schemas-microsoft-com:vml" Requires="v">
                <p:oleObj spid="_x0000_s926242" name="公式" r:id="rId7" imgW="45415200" imgH="4876800" progId="Equation.3">
                  <p:embed/>
                </p:oleObj>
              </mc:Choice>
              <mc:Fallback>
                <p:oleObj name="公式" r:id="rId7" imgW="45415200" imgH="4876800" progId="Equation.3">
                  <p:embed/>
                  <p:pic>
                    <p:nvPicPr>
                      <p:cNvPr id="0" name="图片 926211"/>
                      <p:cNvPicPr/>
                      <p:nvPr/>
                    </p:nvPicPr>
                    <p:blipFill>
                      <a:blip r:embed="rId8"/>
                      <a:stretch>
                        <a:fillRect/>
                      </a:stretch>
                    </p:blipFill>
                    <p:spPr>
                      <a:xfrm>
                        <a:off x="490477" y="4622535"/>
                        <a:ext cx="3505480" cy="376757"/>
                      </a:xfrm>
                      <a:prstGeom prst="rect">
                        <a:avLst/>
                      </a:prstGeom>
                      <a:solidFill>
                        <a:srgbClr val="FFC000"/>
                      </a:solidFill>
                    </p:spPr>
                  </p:pic>
                </p:oleObj>
              </mc:Fallback>
            </mc:AlternateContent>
          </a:graphicData>
        </a:graphic>
      </p:graphicFrame>
      <p:graphicFrame>
        <p:nvGraphicFramePr>
          <p:cNvPr id="5" name="对象 4"/>
          <p:cNvGraphicFramePr>
            <a:graphicFrameLocks noChangeAspect="1"/>
          </p:cNvGraphicFramePr>
          <p:nvPr/>
        </p:nvGraphicFramePr>
        <p:xfrm>
          <a:off x="208162" y="5166955"/>
          <a:ext cx="4541837" cy="1403350"/>
        </p:xfrm>
        <a:graphic>
          <a:graphicData uri="http://schemas.openxmlformats.org/presentationml/2006/ole">
            <mc:AlternateContent xmlns:mc="http://schemas.openxmlformats.org/markup-compatibility/2006">
              <mc:Choice xmlns:v="urn:schemas-microsoft-com:vml" Requires="v">
                <p:oleObj spid="_x0000_s926243" name="公式" r:id="rId9" imgW="74980800" imgH="23164800" progId="Equation.3">
                  <p:embed/>
                </p:oleObj>
              </mc:Choice>
              <mc:Fallback>
                <p:oleObj name="公式" r:id="rId9" imgW="74980800" imgH="23164800" progId="Equation.3">
                  <p:embed/>
                  <p:pic>
                    <p:nvPicPr>
                      <p:cNvPr id="0" name="图片 926212"/>
                      <p:cNvPicPr/>
                      <p:nvPr/>
                    </p:nvPicPr>
                    <p:blipFill>
                      <a:blip r:embed="rId10"/>
                      <a:stretch>
                        <a:fillRect/>
                      </a:stretch>
                    </p:blipFill>
                    <p:spPr>
                      <a:xfrm>
                        <a:off x="208162" y="5166955"/>
                        <a:ext cx="4541837" cy="1403350"/>
                      </a:xfrm>
                      <a:prstGeom prst="rect">
                        <a:avLst/>
                      </a:prstGeom>
                      <a:solidFill>
                        <a:schemeClr val="bg1"/>
                      </a:solidFill>
                    </p:spPr>
                  </p:pic>
                </p:oleObj>
              </mc:Fallback>
            </mc:AlternateContent>
          </a:graphicData>
        </a:graphic>
      </p:graphicFrame>
      <p:graphicFrame>
        <p:nvGraphicFramePr>
          <p:cNvPr id="13" name="对象 12"/>
          <p:cNvGraphicFramePr>
            <a:graphicFrameLocks noChangeAspect="1"/>
          </p:cNvGraphicFramePr>
          <p:nvPr/>
        </p:nvGraphicFramePr>
        <p:xfrm>
          <a:off x="5451355" y="941038"/>
          <a:ext cx="3360738" cy="985838"/>
        </p:xfrm>
        <a:graphic>
          <a:graphicData uri="http://schemas.openxmlformats.org/presentationml/2006/ole">
            <mc:AlternateContent xmlns:mc="http://schemas.openxmlformats.org/markup-compatibility/2006">
              <mc:Choice xmlns:v="urn:schemas-microsoft-com:vml" Requires="v">
                <p:oleObj spid="_x0000_s926244" name="公式" r:id="rId11" imgW="58216800" imgH="17068800" progId="Equation.3">
                  <p:embed/>
                </p:oleObj>
              </mc:Choice>
              <mc:Fallback>
                <p:oleObj name="公式" r:id="rId11" imgW="58216800" imgH="17068800" progId="Equation.3">
                  <p:embed/>
                  <p:pic>
                    <p:nvPicPr>
                      <p:cNvPr id="0" name="图片 926213"/>
                      <p:cNvPicPr/>
                      <p:nvPr/>
                    </p:nvPicPr>
                    <p:blipFill>
                      <a:blip r:embed="rId12"/>
                      <a:stretch>
                        <a:fillRect/>
                      </a:stretch>
                    </p:blipFill>
                    <p:spPr>
                      <a:xfrm>
                        <a:off x="5451355" y="941038"/>
                        <a:ext cx="3360738" cy="985838"/>
                      </a:xfrm>
                      <a:prstGeom prst="rect">
                        <a:avLst/>
                      </a:prstGeom>
                    </p:spPr>
                  </p:pic>
                </p:oleObj>
              </mc:Fallback>
            </mc:AlternateContent>
          </a:graphicData>
        </a:graphic>
      </p:graphicFrame>
      <p:sp>
        <p:nvSpPr>
          <p:cNvPr id="15" name="矩形 14"/>
          <p:cNvSpPr/>
          <p:nvPr/>
        </p:nvSpPr>
        <p:spPr>
          <a:xfrm>
            <a:off x="4848044" y="3854783"/>
            <a:ext cx="4295956" cy="3046988"/>
          </a:xfrm>
          <a:prstGeom prst="rect">
            <a:avLst/>
          </a:prstGeom>
          <a:solidFill>
            <a:schemeClr val="accent6">
              <a:lumMod val="60000"/>
              <a:lumOff val="40000"/>
            </a:schemeClr>
          </a:solidFill>
        </p:spPr>
        <p:txBody>
          <a:bodyPr wrap="square">
            <a:spAutoFit/>
          </a:bodyPr>
          <a:lstStyle/>
          <a:p>
            <a:r>
              <a:rPr lang="en-US" altLang="zh-CN" sz="1600" b="1" dirty="0">
                <a:latin typeface="Times New Roman" panose="02020603050405020304" pitchFamily="18" charset="0"/>
                <a:cs typeface="Times New Roman" panose="02020603050405020304" pitchFamily="18" charset="0"/>
              </a:rPr>
              <a:t>clear</a:t>
            </a:r>
          </a:p>
          <a:p>
            <a:r>
              <a:rPr lang="en-US" altLang="zh-CN" sz="1600" b="1" dirty="0" err="1">
                <a:latin typeface="Times New Roman" panose="02020603050405020304" pitchFamily="18" charset="0"/>
                <a:cs typeface="Times New Roman" panose="02020603050405020304" pitchFamily="18" charset="0"/>
              </a:rPr>
              <a:t>mata</a:t>
            </a:r>
            <a:endParaRPr lang="en-US" altLang="zh-CN" sz="1600" b="1" dirty="0">
              <a:latin typeface="Times New Roman" panose="02020603050405020304" pitchFamily="18" charset="0"/>
              <a:cs typeface="Times New Roman" panose="02020603050405020304" pitchFamily="18" charset="0"/>
            </a:endParaRPr>
          </a:p>
          <a:p>
            <a:r>
              <a:rPr lang="en-US" altLang="zh-CN" sz="1600" b="1" dirty="0">
                <a:latin typeface="Times New Roman" panose="02020603050405020304" pitchFamily="18" charset="0"/>
                <a:cs typeface="Times New Roman" panose="02020603050405020304" pitchFamily="18" charset="0"/>
              </a:rPr>
              <a:t>x=uniform(3,1)</a:t>
            </a:r>
          </a:p>
          <a:p>
            <a:r>
              <a:rPr lang="en-US" altLang="zh-CN" sz="1600" b="1" dirty="0">
                <a:latin typeface="Times New Roman" panose="02020603050405020304" pitchFamily="18" charset="0"/>
                <a:cs typeface="Times New Roman" panose="02020603050405020304" pitchFamily="18" charset="0"/>
              </a:rPr>
              <a:t>x</a:t>
            </a:r>
          </a:p>
          <a:p>
            <a:endParaRPr lang="en-US" altLang="zh-CN" sz="1600" b="1" dirty="0">
              <a:latin typeface="Times New Roman" panose="02020603050405020304" pitchFamily="18" charset="0"/>
              <a:cs typeface="Times New Roman" panose="02020603050405020304" pitchFamily="18" charset="0"/>
            </a:endParaRPr>
          </a:p>
          <a:p>
            <a:r>
              <a:rPr lang="en-US" altLang="zh-CN" sz="1600" b="1" dirty="0" err="1">
                <a:latin typeface="Times New Roman" panose="02020603050405020304" pitchFamily="18" charset="0"/>
                <a:cs typeface="Times New Roman" panose="02020603050405020304" pitchFamily="18" charset="0"/>
              </a:rPr>
              <a:t>rseed</a:t>
            </a:r>
            <a:r>
              <a:rPr lang="en-US" altLang="zh-CN" sz="1600" b="1" dirty="0">
                <a:latin typeface="Times New Roman" panose="02020603050405020304" pitchFamily="18" charset="0"/>
                <a:cs typeface="Times New Roman" panose="02020603050405020304" pitchFamily="18" charset="0"/>
              </a:rPr>
              <a:t>(3)</a:t>
            </a:r>
          </a:p>
          <a:p>
            <a:r>
              <a:rPr lang="en-US" altLang="zh-CN" sz="1600" b="1" dirty="0">
                <a:latin typeface="Times New Roman" panose="02020603050405020304" pitchFamily="18" charset="0"/>
                <a:cs typeface="Times New Roman" panose="02020603050405020304" pitchFamily="18" charset="0"/>
              </a:rPr>
              <a:t>x=round(uniform(3,5),0.1)</a:t>
            </a:r>
          </a:p>
          <a:p>
            <a:r>
              <a:rPr lang="en-US" altLang="zh-CN" sz="1600" b="1" dirty="0">
                <a:latin typeface="Times New Roman" panose="02020603050405020304" pitchFamily="18" charset="0"/>
                <a:cs typeface="Times New Roman" panose="02020603050405020304" pitchFamily="18" charset="0"/>
              </a:rPr>
              <a:t>x</a:t>
            </a:r>
          </a:p>
          <a:p>
            <a:endParaRPr lang="en-US" altLang="zh-CN" sz="1600" b="1" dirty="0">
              <a:latin typeface="Times New Roman" panose="02020603050405020304" pitchFamily="18" charset="0"/>
              <a:cs typeface="Times New Roman" panose="02020603050405020304" pitchFamily="18" charset="0"/>
            </a:endParaRPr>
          </a:p>
          <a:p>
            <a:r>
              <a:rPr lang="en-US" altLang="zh-CN" sz="1600" b="1" dirty="0">
                <a:latin typeface="Times New Roman" panose="02020603050405020304" pitchFamily="18" charset="0"/>
                <a:cs typeface="Times New Roman" panose="02020603050405020304" pitchFamily="18" charset="0"/>
              </a:rPr>
              <a:t>mean(x') '</a:t>
            </a:r>
          </a:p>
          <a:p>
            <a:r>
              <a:rPr lang="en-US" altLang="zh-CN" sz="1600" b="1" dirty="0">
                <a:latin typeface="Times New Roman" panose="02020603050405020304" pitchFamily="18" charset="0"/>
                <a:cs typeface="Times New Roman" panose="02020603050405020304" pitchFamily="18" charset="0"/>
              </a:rPr>
              <a:t>variance(x')</a:t>
            </a:r>
          </a:p>
          <a:p>
            <a:r>
              <a:rPr lang="en-US" altLang="zh-CN" sz="1600" b="1" dirty="0">
                <a:latin typeface="Times New Roman" panose="02020603050405020304" pitchFamily="18" charset="0"/>
                <a:cs typeface="Times New Roman" panose="02020603050405020304" pitchFamily="18" charset="0"/>
              </a:rPr>
              <a:t>end</a:t>
            </a:r>
          </a:p>
        </p:txBody>
      </p:sp>
      <p:pic>
        <p:nvPicPr>
          <p:cNvPr id="18" name="图片 17"/>
          <p:cNvPicPr>
            <a:picLocks noChangeAspect="1"/>
          </p:cNvPicPr>
          <p:nvPr/>
        </p:nvPicPr>
        <p:blipFill>
          <a:blip r:embed="rId13"/>
          <a:stretch>
            <a:fillRect/>
          </a:stretch>
        </p:blipFill>
        <p:spPr>
          <a:xfrm>
            <a:off x="363467" y="3599454"/>
            <a:ext cx="3902295" cy="855418"/>
          </a:xfrm>
          <a:prstGeom prst="rect">
            <a:avLst/>
          </a:prstGeom>
        </p:spPr>
      </p:pic>
      <p:graphicFrame>
        <p:nvGraphicFramePr>
          <p:cNvPr id="19" name="对象 18"/>
          <p:cNvGraphicFramePr>
            <a:graphicFrameLocks noChangeAspect="1"/>
          </p:cNvGraphicFramePr>
          <p:nvPr/>
        </p:nvGraphicFramePr>
        <p:xfrm>
          <a:off x="5180739" y="2085372"/>
          <a:ext cx="3338056" cy="1241287"/>
        </p:xfrm>
        <a:graphic>
          <a:graphicData uri="http://schemas.openxmlformats.org/presentationml/2006/ole">
            <mc:AlternateContent xmlns:mc="http://schemas.openxmlformats.org/markup-compatibility/2006">
              <mc:Choice xmlns:v="urn:schemas-microsoft-com:vml" Requires="v">
                <p:oleObj spid="_x0000_s926245" name="公式" r:id="rId14" imgW="60655200" imgH="22555200" progId="Equation.3">
                  <p:embed/>
                </p:oleObj>
              </mc:Choice>
              <mc:Fallback>
                <p:oleObj name="公式" r:id="rId14" imgW="60655200" imgH="22555200" progId="Equation.3">
                  <p:embed/>
                  <p:pic>
                    <p:nvPicPr>
                      <p:cNvPr id="0" name="图片 926214"/>
                      <p:cNvPicPr/>
                      <p:nvPr/>
                    </p:nvPicPr>
                    <p:blipFill>
                      <a:blip r:embed="rId15"/>
                      <a:stretch>
                        <a:fillRect/>
                      </a:stretch>
                    </p:blipFill>
                    <p:spPr>
                      <a:xfrm>
                        <a:off x="5180739" y="2085372"/>
                        <a:ext cx="3338056" cy="1241287"/>
                      </a:xfrm>
                      <a:prstGeom prst="rect">
                        <a:avLst/>
                      </a:prstGeom>
                    </p:spPr>
                  </p:pic>
                </p:oleObj>
              </mc:Fallback>
            </mc:AlternateContent>
          </a:graphicData>
        </a:graphic>
      </p:graphicFrame>
      <p:pic>
        <p:nvPicPr>
          <p:cNvPr id="4" name="图片 3"/>
          <p:cNvPicPr>
            <a:picLocks noChangeAspect="1"/>
          </p:cNvPicPr>
          <p:nvPr/>
        </p:nvPicPr>
        <p:blipFill>
          <a:blip r:embed="rId16"/>
          <a:stretch>
            <a:fillRect/>
          </a:stretch>
        </p:blipFill>
        <p:spPr>
          <a:xfrm>
            <a:off x="6923496" y="3574324"/>
            <a:ext cx="1958104" cy="1126343"/>
          </a:xfrm>
          <a:prstGeom prst="rect">
            <a:avLst/>
          </a:prstGeom>
        </p:spPr>
      </p:pic>
      <p:pic>
        <p:nvPicPr>
          <p:cNvPr id="7" name="图片 6"/>
          <p:cNvPicPr>
            <a:picLocks noChangeAspect="1"/>
          </p:cNvPicPr>
          <p:nvPr/>
        </p:nvPicPr>
        <p:blipFill>
          <a:blip r:embed="rId17"/>
          <a:stretch>
            <a:fillRect/>
          </a:stretch>
        </p:blipFill>
        <p:spPr>
          <a:xfrm>
            <a:off x="7976725" y="4789835"/>
            <a:ext cx="904875" cy="1030097"/>
          </a:xfrm>
          <a:prstGeom prst="rect">
            <a:avLst/>
          </a:prstGeom>
        </p:spPr>
      </p:pic>
      <p:pic>
        <p:nvPicPr>
          <p:cNvPr id="8" name="图片 7"/>
          <p:cNvPicPr>
            <a:picLocks noChangeAspect="1"/>
          </p:cNvPicPr>
          <p:nvPr/>
        </p:nvPicPr>
        <p:blipFill>
          <a:blip r:embed="rId18"/>
          <a:stretch>
            <a:fillRect/>
          </a:stretch>
        </p:blipFill>
        <p:spPr>
          <a:xfrm>
            <a:off x="6996022" y="5909100"/>
            <a:ext cx="1958197" cy="986940"/>
          </a:xfrm>
          <a:prstGeom prst="rect">
            <a:avLst/>
          </a:prstGeom>
        </p:spPr>
      </p:pic>
      <p:graphicFrame>
        <p:nvGraphicFramePr>
          <p:cNvPr id="9" name="对象 8"/>
          <p:cNvGraphicFramePr>
            <a:graphicFrameLocks noChangeAspect="1"/>
          </p:cNvGraphicFramePr>
          <p:nvPr/>
        </p:nvGraphicFramePr>
        <p:xfrm>
          <a:off x="716695" y="2143961"/>
          <a:ext cx="3694540" cy="356859"/>
        </p:xfrm>
        <a:graphic>
          <a:graphicData uri="http://schemas.openxmlformats.org/presentationml/2006/ole">
            <mc:AlternateContent xmlns:mc="http://schemas.openxmlformats.org/markup-compatibility/2006">
              <mc:Choice xmlns:v="urn:schemas-microsoft-com:vml" Requires="v">
                <p:oleObj spid="_x0000_s926246" name="公式" r:id="rId19" imgW="53644800" imgH="5181600" progId="Equation.3">
                  <p:embed/>
                </p:oleObj>
              </mc:Choice>
              <mc:Fallback>
                <p:oleObj name="公式" r:id="rId19" imgW="53644800" imgH="5181600" progId="Equation.3">
                  <p:embed/>
                  <p:pic>
                    <p:nvPicPr>
                      <p:cNvPr id="0" name="图片 926215"/>
                      <p:cNvPicPr/>
                      <p:nvPr/>
                    </p:nvPicPr>
                    <p:blipFill>
                      <a:blip r:embed="rId20"/>
                      <a:stretch>
                        <a:fillRect/>
                      </a:stretch>
                    </p:blipFill>
                    <p:spPr>
                      <a:xfrm>
                        <a:off x="716695" y="2143961"/>
                        <a:ext cx="3694540" cy="356859"/>
                      </a:xfrm>
                      <a:prstGeom prst="rect">
                        <a:avLst/>
                      </a:prstGeom>
                      <a:solidFill>
                        <a:srgbClr val="FFFF00"/>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500"/>
                                        <p:tgtEl>
                                          <p:spTgt spid="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92041"/>
            <a:ext cx="9144000" cy="646331"/>
          </a:xfrm>
          <a:prstGeom prst="rect">
            <a:avLst/>
          </a:prstGeom>
        </p:spPr>
        <p:txBody>
          <a:bodyPr wrap="square">
            <a:spAutoFit/>
          </a:bodyPr>
          <a:lstStyle/>
          <a:p>
            <a:pPr algn="ctr"/>
            <a:r>
              <a:rPr lang="zh-CN" altLang="en-US" sz="3600" dirty="0">
                <a:latin typeface="微软雅黑" panose="020B0503020204020204" pitchFamily="34" charset="-122"/>
                <a:ea typeface="微软雅黑" panose="020B0503020204020204" pitchFamily="34" charset="-122"/>
              </a:rPr>
              <a:t>提 纲</a:t>
            </a:r>
          </a:p>
        </p:txBody>
      </p:sp>
      <p:sp>
        <p:nvSpPr>
          <p:cNvPr id="3" name="矩形 2"/>
          <p:cNvSpPr/>
          <p:nvPr/>
        </p:nvSpPr>
        <p:spPr>
          <a:xfrm>
            <a:off x="3115784" y="1416835"/>
            <a:ext cx="3569689" cy="553998"/>
          </a:xfrm>
          <a:prstGeom prst="rect">
            <a:avLst/>
          </a:prstGeom>
        </p:spPr>
        <p:txBody>
          <a:bodyPr wrap="square">
            <a:spAutoFit/>
          </a:bodyPr>
          <a:lstStyle/>
          <a:p>
            <a:pPr>
              <a:lnSpc>
                <a:spcPct val="150000"/>
              </a:lnSpc>
            </a:pPr>
            <a:r>
              <a:rPr lang="zh-CN" altLang="en-US" sz="2000" dirty="0"/>
              <a:t>二、随机变量及其分布</a:t>
            </a:r>
            <a:endParaRPr lang="en-US" altLang="zh-CN" sz="2000" dirty="0"/>
          </a:p>
        </p:txBody>
      </p:sp>
      <p:sp>
        <p:nvSpPr>
          <p:cNvPr id="8" name="矩形 7"/>
          <p:cNvSpPr/>
          <p:nvPr/>
        </p:nvSpPr>
        <p:spPr>
          <a:xfrm>
            <a:off x="3115784" y="923219"/>
            <a:ext cx="3319524" cy="553998"/>
          </a:xfrm>
          <a:prstGeom prst="rect">
            <a:avLst/>
          </a:prstGeom>
        </p:spPr>
        <p:txBody>
          <a:bodyPr wrap="square">
            <a:spAutoFit/>
          </a:bodyPr>
          <a:lstStyle/>
          <a:p>
            <a:pPr>
              <a:lnSpc>
                <a:spcPct val="150000"/>
              </a:lnSpc>
            </a:pPr>
            <a:r>
              <a:rPr lang="zh-CN" altLang="en-US" sz="2000" dirty="0"/>
              <a:t>一、计量模型的本质</a:t>
            </a:r>
            <a:endParaRPr lang="en-US" altLang="zh-CN" sz="2000" dirty="0"/>
          </a:p>
        </p:txBody>
      </p:sp>
      <p:sp>
        <p:nvSpPr>
          <p:cNvPr id="10" name="矩形 9"/>
          <p:cNvSpPr/>
          <p:nvPr/>
        </p:nvSpPr>
        <p:spPr>
          <a:xfrm>
            <a:off x="3115784" y="1954497"/>
            <a:ext cx="4320190" cy="553998"/>
          </a:xfrm>
          <a:prstGeom prst="rect">
            <a:avLst/>
          </a:prstGeom>
        </p:spPr>
        <p:txBody>
          <a:bodyPr wrap="square">
            <a:spAutoFit/>
          </a:bodyPr>
          <a:lstStyle/>
          <a:p>
            <a:pPr>
              <a:lnSpc>
                <a:spcPct val="150000"/>
              </a:lnSpc>
            </a:pPr>
            <a:r>
              <a:rPr lang="zh-CN" altLang="en-US" sz="2000" dirty="0"/>
              <a:t>三、估计量</a:t>
            </a:r>
            <a:endParaRPr lang="en-US" altLang="zh-CN" sz="2000" dirty="0"/>
          </a:p>
        </p:txBody>
      </p:sp>
      <p:sp>
        <p:nvSpPr>
          <p:cNvPr id="11" name="矩形 10"/>
          <p:cNvSpPr/>
          <p:nvPr/>
        </p:nvSpPr>
        <p:spPr>
          <a:xfrm>
            <a:off x="3115783" y="2480283"/>
            <a:ext cx="3569689" cy="501291"/>
          </a:xfrm>
          <a:prstGeom prst="rect">
            <a:avLst/>
          </a:prstGeom>
        </p:spPr>
        <p:txBody>
          <a:bodyPr wrap="square">
            <a:spAutoFit/>
          </a:bodyPr>
          <a:lstStyle/>
          <a:p>
            <a:pPr>
              <a:lnSpc>
                <a:spcPct val="150000"/>
              </a:lnSpc>
            </a:pPr>
            <a:r>
              <a:rPr lang="zh-CN" altLang="en-US" sz="2000" dirty="0"/>
              <a:t>四、多元线性回归</a:t>
            </a:r>
            <a:endParaRPr lang="en-US" altLang="zh-CN" sz="2000" dirty="0"/>
          </a:p>
        </p:txBody>
      </p:sp>
      <p:sp>
        <p:nvSpPr>
          <p:cNvPr id="12" name="矩形 11"/>
          <p:cNvSpPr/>
          <p:nvPr/>
        </p:nvSpPr>
        <p:spPr>
          <a:xfrm>
            <a:off x="3115783" y="2957562"/>
            <a:ext cx="3569689" cy="553998"/>
          </a:xfrm>
          <a:prstGeom prst="rect">
            <a:avLst/>
          </a:prstGeom>
        </p:spPr>
        <p:txBody>
          <a:bodyPr wrap="square">
            <a:spAutoFit/>
          </a:bodyPr>
          <a:lstStyle/>
          <a:p>
            <a:pPr>
              <a:lnSpc>
                <a:spcPct val="150000"/>
              </a:lnSpc>
            </a:pPr>
            <a:r>
              <a:rPr lang="zh-CN" altLang="en-US" sz="2000" dirty="0"/>
              <a:t>五、什么是内生性</a:t>
            </a:r>
            <a:endParaRPr lang="en-US" altLang="zh-CN" sz="2000" dirty="0"/>
          </a:p>
        </p:txBody>
      </p:sp>
      <p:sp>
        <p:nvSpPr>
          <p:cNvPr id="13" name="矩形 12"/>
          <p:cNvSpPr/>
          <p:nvPr/>
        </p:nvSpPr>
        <p:spPr>
          <a:xfrm>
            <a:off x="3115783" y="3484261"/>
            <a:ext cx="3569689" cy="501291"/>
          </a:xfrm>
          <a:prstGeom prst="rect">
            <a:avLst/>
          </a:prstGeom>
        </p:spPr>
        <p:txBody>
          <a:bodyPr wrap="square">
            <a:spAutoFit/>
          </a:bodyPr>
          <a:lstStyle/>
          <a:p>
            <a:pPr>
              <a:lnSpc>
                <a:spcPct val="150000"/>
              </a:lnSpc>
            </a:pPr>
            <a:r>
              <a:rPr lang="zh-CN" altLang="en-US" sz="2000" dirty="0"/>
              <a:t>六、忽略内生性的后果</a:t>
            </a:r>
            <a:endParaRPr lang="en-US" altLang="zh-CN" sz="2000" dirty="0"/>
          </a:p>
        </p:txBody>
      </p:sp>
      <p:sp>
        <p:nvSpPr>
          <p:cNvPr id="15" name="矩形 14"/>
          <p:cNvSpPr/>
          <p:nvPr/>
        </p:nvSpPr>
        <p:spPr>
          <a:xfrm>
            <a:off x="3115782" y="4002339"/>
            <a:ext cx="3569689" cy="501291"/>
          </a:xfrm>
          <a:prstGeom prst="rect">
            <a:avLst/>
          </a:prstGeom>
        </p:spPr>
        <p:txBody>
          <a:bodyPr wrap="square">
            <a:spAutoFit/>
          </a:bodyPr>
          <a:lstStyle/>
          <a:p>
            <a:pPr>
              <a:lnSpc>
                <a:spcPct val="150000"/>
              </a:lnSpc>
            </a:pPr>
            <a:r>
              <a:rPr lang="zh-CN" altLang="en-US" sz="2000" b="1" dirty="0"/>
              <a:t>七、内生性的来源</a:t>
            </a:r>
            <a:endParaRPr lang="en-US" altLang="zh-CN" sz="2000" b="1" dirty="0"/>
          </a:p>
        </p:txBody>
      </p:sp>
      <p:sp>
        <p:nvSpPr>
          <p:cNvPr id="16" name="矩形 15"/>
          <p:cNvSpPr/>
          <p:nvPr/>
        </p:nvSpPr>
        <p:spPr>
          <a:xfrm>
            <a:off x="3115782" y="4605719"/>
            <a:ext cx="3569689" cy="501291"/>
          </a:xfrm>
          <a:prstGeom prst="rect">
            <a:avLst/>
          </a:prstGeom>
        </p:spPr>
        <p:txBody>
          <a:bodyPr wrap="square">
            <a:spAutoFit/>
          </a:bodyPr>
          <a:lstStyle/>
          <a:p>
            <a:pPr>
              <a:lnSpc>
                <a:spcPct val="150000"/>
              </a:lnSpc>
            </a:pPr>
            <a:r>
              <a:rPr lang="zh-CN" altLang="en-US" sz="2000" b="1" dirty="0"/>
              <a:t>八、如何应对内生性</a:t>
            </a:r>
            <a:endParaRPr lang="en-US" altLang="zh-CN" sz="2000" b="1" dirty="0"/>
          </a:p>
        </p:txBody>
      </p:sp>
      <p:sp>
        <p:nvSpPr>
          <p:cNvPr id="17" name="矩形 16"/>
          <p:cNvSpPr/>
          <p:nvPr/>
        </p:nvSpPr>
        <p:spPr>
          <a:xfrm>
            <a:off x="3115781" y="5144794"/>
            <a:ext cx="3569689" cy="501291"/>
          </a:xfrm>
          <a:prstGeom prst="rect">
            <a:avLst/>
          </a:prstGeom>
        </p:spPr>
        <p:txBody>
          <a:bodyPr wrap="square">
            <a:spAutoFit/>
          </a:bodyPr>
          <a:lstStyle/>
          <a:p>
            <a:pPr>
              <a:lnSpc>
                <a:spcPct val="150000"/>
              </a:lnSpc>
            </a:pPr>
            <a:r>
              <a:rPr lang="zh-CN" altLang="en-US" sz="2000" b="1" dirty="0"/>
              <a:t>九、</a:t>
            </a:r>
            <a:r>
              <a:rPr lang="en-US" altLang="zh-CN" sz="2000" b="1" dirty="0"/>
              <a:t>ERM</a:t>
            </a:r>
            <a:r>
              <a:rPr lang="zh-CN" altLang="en-US" sz="2000" b="1" dirty="0"/>
              <a:t>原理</a:t>
            </a:r>
            <a:endParaRPr lang="en-US" altLang="zh-CN" sz="2000" b="1" dirty="0"/>
          </a:p>
        </p:txBody>
      </p:sp>
      <p:sp>
        <p:nvSpPr>
          <p:cNvPr id="18" name="矩形 17"/>
          <p:cNvSpPr/>
          <p:nvPr/>
        </p:nvSpPr>
        <p:spPr>
          <a:xfrm>
            <a:off x="3115781" y="5675103"/>
            <a:ext cx="3569689" cy="501291"/>
          </a:xfrm>
          <a:prstGeom prst="rect">
            <a:avLst/>
          </a:prstGeom>
        </p:spPr>
        <p:txBody>
          <a:bodyPr wrap="square">
            <a:spAutoFit/>
          </a:bodyPr>
          <a:lstStyle/>
          <a:p>
            <a:pPr>
              <a:lnSpc>
                <a:spcPct val="150000"/>
              </a:lnSpc>
            </a:pPr>
            <a:r>
              <a:rPr lang="zh-CN" altLang="en-US" sz="2000" b="1" dirty="0"/>
              <a:t>十、</a:t>
            </a:r>
            <a:r>
              <a:rPr lang="en-US" altLang="zh-CN" sz="2000" b="1" dirty="0"/>
              <a:t>ERM</a:t>
            </a:r>
            <a:r>
              <a:rPr lang="zh-CN" altLang="en-US" sz="2000" b="1" dirty="0"/>
              <a:t>案例</a:t>
            </a:r>
            <a:endParaRPr lang="en-US" altLang="zh-CN" sz="2000" b="1" dirty="0"/>
          </a:p>
        </p:txBody>
      </p:sp>
      <p:sp>
        <p:nvSpPr>
          <p:cNvPr id="19" name="矩形 18"/>
          <p:cNvSpPr/>
          <p:nvPr/>
        </p:nvSpPr>
        <p:spPr>
          <a:xfrm>
            <a:off x="3115781" y="6277255"/>
            <a:ext cx="3569689" cy="501291"/>
          </a:xfrm>
          <a:prstGeom prst="rect">
            <a:avLst/>
          </a:prstGeom>
        </p:spPr>
        <p:txBody>
          <a:bodyPr wrap="square">
            <a:spAutoFit/>
          </a:bodyPr>
          <a:lstStyle/>
          <a:p>
            <a:pPr>
              <a:lnSpc>
                <a:spcPct val="150000"/>
              </a:lnSpc>
            </a:pPr>
            <a:r>
              <a:rPr lang="zh-CN" altLang="en-US" sz="2000" b="1" dirty="0"/>
              <a:t>十一、方差</a:t>
            </a:r>
            <a:endParaRPr lang="en-US" altLang="zh-CN" sz="2000" b="1" dirty="0"/>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0" grpId="0"/>
      <p:bldP spid="11" grpId="0"/>
      <p:bldP spid="12" grpId="0"/>
      <p:bldP spid="13" grpId="0"/>
      <p:bldP spid="15" grpId="0"/>
      <p:bldP spid="16" grpId="0"/>
      <p:bldP spid="17" grpId="0"/>
      <p:bldP spid="18" grpId="0"/>
      <p:bldP spid="1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92041"/>
            <a:ext cx="9144000" cy="646331"/>
          </a:xfrm>
          <a:prstGeom prst="rect">
            <a:avLst/>
          </a:prstGeom>
        </p:spPr>
        <p:txBody>
          <a:bodyPr wrap="square">
            <a:spAutoFit/>
          </a:bodyPr>
          <a:lstStyle/>
          <a:p>
            <a:pPr algn="ctr"/>
            <a:r>
              <a:rPr lang="zh-CN" altLang="en-US" sz="3600" b="1" dirty="0">
                <a:latin typeface="微软雅黑" panose="020B0503020204020204" pitchFamily="34" charset="-122"/>
                <a:ea typeface="微软雅黑" panose="020B0503020204020204" pitchFamily="34" charset="-122"/>
              </a:rPr>
              <a:t>基于矩阵均值的回归系数计算</a:t>
            </a:r>
            <a:endParaRPr lang="en-US" altLang="zh-CN" sz="3600" b="1" dirty="0">
              <a:latin typeface="微软雅黑" panose="020B0503020204020204" pitchFamily="34" charset="-122"/>
              <a:ea typeface="微软雅黑" panose="020B0503020204020204" pitchFamily="34" charset="-122"/>
            </a:endParaRPr>
          </a:p>
        </p:txBody>
      </p:sp>
      <p:sp>
        <p:nvSpPr>
          <p:cNvPr id="19" name="矩形 18"/>
          <p:cNvSpPr/>
          <p:nvPr/>
        </p:nvSpPr>
        <p:spPr>
          <a:xfrm>
            <a:off x="3877563" y="902820"/>
            <a:ext cx="5124099" cy="5940088"/>
          </a:xfrm>
          <a:prstGeom prst="rect">
            <a:avLst/>
          </a:prstGeom>
          <a:solidFill>
            <a:schemeClr val="accent6">
              <a:lumMod val="60000"/>
              <a:lumOff val="40000"/>
            </a:schemeClr>
          </a:solidFill>
        </p:spPr>
        <p:txBody>
          <a:bodyPr wrap="square">
            <a:spAutoFit/>
          </a:bodyPr>
          <a:lstStyle/>
          <a:p>
            <a:r>
              <a:rPr lang="en-US" altLang="zh-CN" sz="2000" b="1" dirty="0" err="1">
                <a:latin typeface="Times New Roman" panose="02020603050405020304" pitchFamily="18" charset="0"/>
                <a:cs typeface="Times New Roman" panose="02020603050405020304" pitchFamily="18" charset="0"/>
              </a:rPr>
              <a:t>drawnorm</a:t>
            </a:r>
            <a:r>
              <a:rPr lang="en-US" altLang="zh-CN" sz="2000" b="1" dirty="0">
                <a:latin typeface="Times New Roman" panose="02020603050405020304" pitchFamily="18" charset="0"/>
                <a:cs typeface="Times New Roman" panose="02020603050405020304" pitchFamily="18" charset="0"/>
              </a:rPr>
              <a:t> x1 x2  </a:t>
            </a:r>
            <a:r>
              <a:rPr lang="en-US" altLang="zh-CN" sz="2000" b="1" dirty="0" err="1">
                <a:latin typeface="Times New Roman" panose="02020603050405020304" pitchFamily="18" charset="0"/>
                <a:cs typeface="Times New Roman" panose="02020603050405020304" pitchFamily="18" charset="0"/>
              </a:rPr>
              <a:t>u,n</a:t>
            </a:r>
            <a:r>
              <a:rPr lang="en-US" altLang="zh-CN" sz="2000" b="1" dirty="0">
                <a:latin typeface="Times New Roman" panose="02020603050405020304" pitchFamily="18" charset="0"/>
                <a:cs typeface="Times New Roman" panose="02020603050405020304" pitchFamily="18" charset="0"/>
              </a:rPr>
              <a:t>(10)  clear seed(1)</a:t>
            </a:r>
          </a:p>
          <a:p>
            <a:r>
              <a:rPr lang="en-US" altLang="zh-CN" sz="2000" b="1" dirty="0">
                <a:latin typeface="Times New Roman" panose="02020603050405020304" pitchFamily="18" charset="0"/>
                <a:cs typeface="Times New Roman" panose="02020603050405020304" pitchFamily="18" charset="0"/>
              </a:rPr>
              <a:t>g  y=x1+x2+u</a:t>
            </a:r>
          </a:p>
          <a:p>
            <a:r>
              <a:rPr lang="en-US" altLang="zh-CN" sz="2000" b="1" dirty="0">
                <a:latin typeface="Times New Roman" panose="02020603050405020304" pitchFamily="18" charset="0"/>
                <a:cs typeface="Times New Roman" panose="02020603050405020304" pitchFamily="18" charset="0"/>
              </a:rPr>
              <a:t>g  x1x1=x1*x1</a:t>
            </a:r>
          </a:p>
          <a:p>
            <a:r>
              <a:rPr lang="en-US" altLang="zh-CN" sz="2000" b="1" dirty="0">
                <a:latin typeface="Times New Roman" panose="02020603050405020304" pitchFamily="18" charset="0"/>
                <a:cs typeface="Times New Roman" panose="02020603050405020304" pitchFamily="18" charset="0"/>
              </a:rPr>
              <a:t>g  x1x2=x1*x2</a:t>
            </a:r>
          </a:p>
          <a:p>
            <a:r>
              <a:rPr lang="en-US" altLang="zh-CN" sz="2000" b="1" dirty="0">
                <a:latin typeface="Times New Roman" panose="02020603050405020304" pitchFamily="18" charset="0"/>
                <a:cs typeface="Times New Roman" panose="02020603050405020304" pitchFamily="18" charset="0"/>
              </a:rPr>
              <a:t>g  x2x1=x2*x1</a:t>
            </a:r>
          </a:p>
          <a:p>
            <a:r>
              <a:rPr lang="en-US" altLang="zh-CN" sz="2000" b="1" dirty="0">
                <a:latin typeface="Times New Roman" panose="02020603050405020304" pitchFamily="18" charset="0"/>
                <a:cs typeface="Times New Roman" panose="02020603050405020304" pitchFamily="18" charset="0"/>
              </a:rPr>
              <a:t>g  x2x2=x2*x2</a:t>
            </a:r>
          </a:p>
          <a:p>
            <a:r>
              <a:rPr lang="en-US" altLang="zh-CN" sz="2000" b="1" dirty="0">
                <a:latin typeface="Times New Roman" panose="02020603050405020304" pitchFamily="18" charset="0"/>
                <a:cs typeface="Times New Roman" panose="02020603050405020304" pitchFamily="18" charset="0"/>
              </a:rPr>
              <a:t>****************************</a:t>
            </a:r>
          </a:p>
          <a:p>
            <a:r>
              <a:rPr lang="en-US" altLang="zh-CN" sz="2000" b="1" dirty="0" err="1">
                <a:latin typeface="Times New Roman" panose="02020603050405020304" pitchFamily="18" charset="0"/>
                <a:cs typeface="Times New Roman" panose="02020603050405020304" pitchFamily="18" charset="0"/>
              </a:rPr>
              <a:t>tabstat</a:t>
            </a:r>
            <a:r>
              <a:rPr lang="en-US" altLang="zh-CN" sz="2000" b="1" dirty="0">
                <a:latin typeface="Times New Roman" panose="02020603050405020304" pitchFamily="18" charset="0"/>
                <a:cs typeface="Times New Roman" panose="02020603050405020304" pitchFamily="18" charset="0"/>
              </a:rPr>
              <a:t> x1x1  x1x2 x2x1  x2x2,save</a:t>
            </a:r>
          </a:p>
          <a:p>
            <a:r>
              <a:rPr lang="en-US" altLang="zh-CN" sz="2000" b="1" dirty="0">
                <a:latin typeface="Times New Roman" panose="02020603050405020304" pitchFamily="18" charset="0"/>
                <a:cs typeface="Times New Roman" panose="02020603050405020304" pitchFamily="18" charset="0"/>
              </a:rPr>
              <a:t>mat xx=r(</a:t>
            </a:r>
            <a:r>
              <a:rPr lang="en-US" altLang="zh-CN" sz="2000" b="1" dirty="0" err="1">
                <a:latin typeface="Times New Roman" panose="02020603050405020304" pitchFamily="18" charset="0"/>
                <a:cs typeface="Times New Roman" panose="02020603050405020304" pitchFamily="18" charset="0"/>
              </a:rPr>
              <a:t>StatTotal</a:t>
            </a:r>
            <a:r>
              <a:rPr lang="en-US" altLang="zh-CN" sz="2000" b="1" dirty="0">
                <a:latin typeface="Times New Roman" panose="02020603050405020304" pitchFamily="18" charset="0"/>
                <a:cs typeface="Times New Roman" panose="02020603050405020304" pitchFamily="18" charset="0"/>
              </a:rPr>
              <a:t>) </a:t>
            </a:r>
          </a:p>
          <a:p>
            <a:r>
              <a:rPr lang="en-US" altLang="zh-CN" sz="2000" b="1" dirty="0">
                <a:latin typeface="Times New Roman" panose="02020603050405020304" pitchFamily="18" charset="0"/>
                <a:cs typeface="Times New Roman" panose="02020603050405020304" pitchFamily="18" charset="0"/>
              </a:rPr>
              <a:t>mat mxx=(xx[1,1],xx[1,2]\ xx[1,3],xx[1,4]) </a:t>
            </a:r>
          </a:p>
          <a:p>
            <a:r>
              <a:rPr lang="en-US" altLang="zh-CN" sz="2000" b="1" dirty="0" err="1">
                <a:latin typeface="Times New Roman" panose="02020603050405020304" pitchFamily="18" charset="0"/>
                <a:cs typeface="Times New Roman" panose="02020603050405020304" pitchFamily="18" charset="0"/>
              </a:rPr>
              <a:t>matlist</a:t>
            </a:r>
            <a:r>
              <a:rPr lang="en-US" altLang="zh-CN" sz="2000" b="1" dirty="0">
                <a:latin typeface="Times New Roman" panose="02020603050405020304" pitchFamily="18" charset="0"/>
                <a:cs typeface="Times New Roman" panose="02020603050405020304" pitchFamily="18" charset="0"/>
              </a:rPr>
              <a:t> mxx</a:t>
            </a:r>
          </a:p>
          <a:p>
            <a:r>
              <a:rPr lang="en-US" altLang="zh-CN" sz="2000" b="1" dirty="0">
                <a:latin typeface="Times New Roman" panose="02020603050405020304" pitchFamily="18" charset="0"/>
                <a:cs typeface="Times New Roman" panose="02020603050405020304" pitchFamily="18" charset="0"/>
              </a:rPr>
              <a:t>**********************</a:t>
            </a:r>
          </a:p>
          <a:p>
            <a:r>
              <a:rPr lang="en-US" altLang="zh-CN" sz="2000" b="1" dirty="0">
                <a:latin typeface="Times New Roman" panose="02020603050405020304" pitchFamily="18" charset="0"/>
                <a:cs typeface="Times New Roman" panose="02020603050405020304" pitchFamily="18" charset="0"/>
              </a:rPr>
              <a:t>g x1y=x1*y</a:t>
            </a:r>
          </a:p>
          <a:p>
            <a:r>
              <a:rPr lang="en-US" altLang="zh-CN" sz="2000" b="1" dirty="0">
                <a:latin typeface="Times New Roman" panose="02020603050405020304" pitchFamily="18" charset="0"/>
                <a:cs typeface="Times New Roman" panose="02020603050405020304" pitchFamily="18" charset="0"/>
              </a:rPr>
              <a:t>g x2y=x2*y</a:t>
            </a:r>
          </a:p>
          <a:p>
            <a:r>
              <a:rPr lang="en-US" altLang="zh-CN" sz="2000" b="1" dirty="0" err="1">
                <a:latin typeface="Times New Roman" panose="02020603050405020304" pitchFamily="18" charset="0"/>
                <a:cs typeface="Times New Roman" panose="02020603050405020304" pitchFamily="18" charset="0"/>
              </a:rPr>
              <a:t>tabstat</a:t>
            </a:r>
            <a:r>
              <a:rPr lang="en-US" altLang="zh-CN" sz="2000" b="1" dirty="0">
                <a:latin typeface="Times New Roman" panose="02020603050405020304" pitchFamily="18" charset="0"/>
                <a:cs typeface="Times New Roman" panose="02020603050405020304" pitchFamily="18" charset="0"/>
              </a:rPr>
              <a:t> x1y x2y,save</a:t>
            </a:r>
          </a:p>
          <a:p>
            <a:r>
              <a:rPr lang="en-US" altLang="zh-CN" sz="2000" b="1" dirty="0">
                <a:latin typeface="Times New Roman" panose="02020603050405020304" pitchFamily="18" charset="0"/>
                <a:cs typeface="Times New Roman" panose="02020603050405020304" pitchFamily="18" charset="0"/>
              </a:rPr>
              <a:t>mat </a:t>
            </a:r>
            <a:r>
              <a:rPr lang="en-US" altLang="zh-CN" sz="2000" b="1" dirty="0" err="1">
                <a:latin typeface="Times New Roman" panose="02020603050405020304" pitchFamily="18" charset="0"/>
                <a:cs typeface="Times New Roman" panose="02020603050405020304" pitchFamily="18" charset="0"/>
              </a:rPr>
              <a:t>mxy</a:t>
            </a:r>
            <a:r>
              <a:rPr lang="en-US" altLang="zh-CN" sz="2000" b="1" dirty="0">
                <a:latin typeface="Times New Roman" panose="02020603050405020304" pitchFamily="18" charset="0"/>
                <a:cs typeface="Times New Roman" panose="02020603050405020304" pitchFamily="18" charset="0"/>
              </a:rPr>
              <a:t>=r(</a:t>
            </a:r>
            <a:r>
              <a:rPr lang="en-US" altLang="zh-CN" sz="2000" b="1" dirty="0" err="1">
                <a:latin typeface="Times New Roman" panose="02020603050405020304" pitchFamily="18" charset="0"/>
                <a:cs typeface="Times New Roman" panose="02020603050405020304" pitchFamily="18" charset="0"/>
              </a:rPr>
              <a:t>StatTotal</a:t>
            </a:r>
            <a:r>
              <a:rPr lang="en-US" altLang="zh-CN" sz="2000" b="1" dirty="0">
                <a:latin typeface="Times New Roman" panose="02020603050405020304" pitchFamily="18" charset="0"/>
                <a:cs typeface="Times New Roman" panose="02020603050405020304" pitchFamily="18" charset="0"/>
              </a:rPr>
              <a:t>)</a:t>
            </a:r>
          </a:p>
          <a:p>
            <a:r>
              <a:rPr lang="en-US" altLang="zh-CN" sz="2000" b="1" dirty="0">
                <a:latin typeface="Times New Roman" panose="02020603050405020304" pitchFamily="18" charset="0"/>
                <a:cs typeface="Times New Roman" panose="02020603050405020304" pitchFamily="18" charset="0"/>
              </a:rPr>
              <a:t>mat b=</a:t>
            </a:r>
            <a:r>
              <a:rPr lang="en-US" altLang="zh-CN" sz="2000" b="1" dirty="0" err="1">
                <a:latin typeface="Times New Roman" panose="02020603050405020304" pitchFamily="18" charset="0"/>
                <a:cs typeface="Times New Roman" panose="02020603050405020304" pitchFamily="18" charset="0"/>
              </a:rPr>
              <a:t>invsym</a:t>
            </a:r>
            <a:r>
              <a:rPr lang="en-US" altLang="zh-CN" sz="2000" b="1" dirty="0">
                <a:latin typeface="Times New Roman" panose="02020603050405020304" pitchFamily="18" charset="0"/>
                <a:cs typeface="Times New Roman" panose="02020603050405020304" pitchFamily="18" charset="0"/>
              </a:rPr>
              <a:t>(mxx)*</a:t>
            </a:r>
            <a:r>
              <a:rPr lang="en-US" altLang="zh-CN" sz="2000" b="1" dirty="0" err="1">
                <a:latin typeface="Times New Roman" panose="02020603050405020304" pitchFamily="18" charset="0"/>
                <a:cs typeface="Times New Roman" panose="02020603050405020304" pitchFamily="18" charset="0"/>
              </a:rPr>
              <a:t>mxy</a:t>
            </a:r>
            <a:r>
              <a:rPr lang="en-US" altLang="zh-CN" sz="2000" b="1" dirty="0">
                <a:latin typeface="Times New Roman" panose="02020603050405020304" pitchFamily="18" charset="0"/>
                <a:cs typeface="Times New Roman" panose="02020603050405020304" pitchFamily="18" charset="0"/>
              </a:rPr>
              <a:t>'</a:t>
            </a:r>
          </a:p>
          <a:p>
            <a:r>
              <a:rPr lang="en-US" altLang="zh-CN" sz="2000" b="1" dirty="0" err="1">
                <a:latin typeface="Times New Roman" panose="02020603050405020304" pitchFamily="18" charset="0"/>
                <a:cs typeface="Times New Roman" panose="02020603050405020304" pitchFamily="18" charset="0"/>
              </a:rPr>
              <a:t>matlist</a:t>
            </a:r>
            <a:r>
              <a:rPr lang="en-US" altLang="zh-CN" sz="2000" b="1" dirty="0">
                <a:latin typeface="Times New Roman" panose="02020603050405020304" pitchFamily="18" charset="0"/>
                <a:cs typeface="Times New Roman" panose="02020603050405020304" pitchFamily="18" charset="0"/>
              </a:rPr>
              <a:t> b</a:t>
            </a:r>
          </a:p>
          <a:p>
            <a:r>
              <a:rPr lang="en-US" altLang="zh-CN" sz="2000" b="1" dirty="0" err="1">
                <a:latin typeface="Times New Roman" panose="02020603050405020304" pitchFamily="18" charset="0"/>
                <a:cs typeface="Times New Roman" panose="02020603050405020304" pitchFamily="18" charset="0"/>
              </a:rPr>
              <a:t>reg</a:t>
            </a:r>
            <a:r>
              <a:rPr lang="en-US" altLang="zh-CN" sz="2000" b="1" dirty="0">
                <a:latin typeface="Times New Roman" panose="02020603050405020304" pitchFamily="18" charset="0"/>
                <a:cs typeface="Times New Roman" panose="02020603050405020304" pitchFamily="18" charset="0"/>
              </a:rPr>
              <a:t> y x1 x2,nocon robust</a:t>
            </a:r>
          </a:p>
        </p:txBody>
      </p:sp>
      <p:graphicFrame>
        <p:nvGraphicFramePr>
          <p:cNvPr id="15" name="对象 14"/>
          <p:cNvGraphicFramePr>
            <a:graphicFrameLocks noChangeAspect="1"/>
          </p:cNvGraphicFramePr>
          <p:nvPr/>
        </p:nvGraphicFramePr>
        <p:xfrm>
          <a:off x="103777" y="2033204"/>
          <a:ext cx="3452812" cy="801687"/>
        </p:xfrm>
        <a:graphic>
          <a:graphicData uri="http://schemas.openxmlformats.org/presentationml/2006/ole">
            <mc:AlternateContent xmlns:mc="http://schemas.openxmlformats.org/markup-compatibility/2006">
              <mc:Choice xmlns:v="urn:schemas-microsoft-com:vml" Requires="v">
                <p:oleObj spid="_x0000_s924454" name="公式" r:id="rId3" imgW="49987200" imgH="11582400" progId="Equation.3">
                  <p:embed/>
                </p:oleObj>
              </mc:Choice>
              <mc:Fallback>
                <p:oleObj name="公式" r:id="rId3" imgW="49987200" imgH="11582400" progId="Equation.3">
                  <p:embed/>
                  <p:pic>
                    <p:nvPicPr>
                      <p:cNvPr id="0" name="图片 924415"/>
                      <p:cNvPicPr/>
                      <p:nvPr/>
                    </p:nvPicPr>
                    <p:blipFill>
                      <a:blip r:embed="rId4"/>
                      <a:stretch>
                        <a:fillRect/>
                      </a:stretch>
                    </p:blipFill>
                    <p:spPr>
                      <a:xfrm>
                        <a:off x="103777" y="2033204"/>
                        <a:ext cx="3452812" cy="801687"/>
                      </a:xfrm>
                      <a:prstGeom prst="rect">
                        <a:avLst/>
                      </a:prstGeom>
                    </p:spPr>
                  </p:pic>
                </p:oleObj>
              </mc:Fallback>
            </mc:AlternateContent>
          </a:graphicData>
        </a:graphic>
      </p:graphicFrame>
      <p:cxnSp>
        <p:nvCxnSpPr>
          <p:cNvPr id="29" name="直接箭头连接符 28"/>
          <p:cNvCxnSpPr/>
          <p:nvPr/>
        </p:nvCxnSpPr>
        <p:spPr>
          <a:xfrm flipV="1">
            <a:off x="3172404" y="6157648"/>
            <a:ext cx="730406" cy="161885"/>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1" name="图片 30"/>
          <p:cNvPicPr>
            <a:picLocks noChangeAspect="1"/>
          </p:cNvPicPr>
          <p:nvPr/>
        </p:nvPicPr>
        <p:blipFill>
          <a:blip r:embed="rId5"/>
          <a:stretch>
            <a:fillRect/>
          </a:stretch>
        </p:blipFill>
        <p:spPr>
          <a:xfrm>
            <a:off x="7180052" y="4062308"/>
            <a:ext cx="1963947" cy="1457325"/>
          </a:xfrm>
          <a:prstGeom prst="rect">
            <a:avLst/>
          </a:prstGeom>
        </p:spPr>
      </p:pic>
      <p:pic>
        <p:nvPicPr>
          <p:cNvPr id="35" name="图片 34"/>
          <p:cNvPicPr>
            <a:picLocks noChangeAspect="1"/>
          </p:cNvPicPr>
          <p:nvPr/>
        </p:nvPicPr>
        <p:blipFill>
          <a:blip r:embed="rId6"/>
          <a:stretch>
            <a:fillRect/>
          </a:stretch>
        </p:blipFill>
        <p:spPr>
          <a:xfrm>
            <a:off x="7004638" y="5567757"/>
            <a:ext cx="2139361" cy="1228688"/>
          </a:xfrm>
          <a:prstGeom prst="rect">
            <a:avLst/>
          </a:prstGeom>
        </p:spPr>
      </p:pic>
      <p:cxnSp>
        <p:nvCxnSpPr>
          <p:cNvPr id="40" name="直接箭头连接符 39"/>
          <p:cNvCxnSpPr>
            <a:endCxn id="35" idx="1"/>
          </p:cNvCxnSpPr>
          <p:nvPr/>
        </p:nvCxnSpPr>
        <p:spPr>
          <a:xfrm flipV="1">
            <a:off x="5874589" y="6182101"/>
            <a:ext cx="1130049" cy="336663"/>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V="1">
            <a:off x="6439612" y="5158597"/>
            <a:ext cx="953226" cy="745823"/>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3556589" y="2167467"/>
            <a:ext cx="385460" cy="88253"/>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4" idx="3"/>
          </p:cNvCxnSpPr>
          <p:nvPr/>
        </p:nvCxnSpPr>
        <p:spPr>
          <a:xfrm>
            <a:off x="2529924" y="3482968"/>
            <a:ext cx="1372886" cy="48976"/>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7" idx="3"/>
          </p:cNvCxnSpPr>
          <p:nvPr/>
        </p:nvCxnSpPr>
        <p:spPr>
          <a:xfrm>
            <a:off x="2617237" y="5125554"/>
            <a:ext cx="1324812" cy="270329"/>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5" idx="3"/>
          </p:cNvCxnSpPr>
          <p:nvPr/>
        </p:nvCxnSpPr>
        <p:spPr>
          <a:xfrm>
            <a:off x="2591990" y="4329486"/>
            <a:ext cx="1310820" cy="571601"/>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7" name="对象 26"/>
          <p:cNvGraphicFramePr>
            <a:graphicFrameLocks noChangeAspect="1"/>
          </p:cNvGraphicFramePr>
          <p:nvPr/>
        </p:nvGraphicFramePr>
        <p:xfrm>
          <a:off x="359708" y="958111"/>
          <a:ext cx="1332457" cy="379649"/>
        </p:xfrm>
        <a:graphic>
          <a:graphicData uri="http://schemas.openxmlformats.org/presentationml/2006/ole">
            <mc:AlternateContent xmlns:mc="http://schemas.openxmlformats.org/markup-compatibility/2006">
              <mc:Choice xmlns:v="urn:schemas-microsoft-com:vml" Requires="v">
                <p:oleObj spid="_x0000_s924455" name="公式" r:id="rId7" imgW="17068800" imgH="4876800" progId="Equation.3">
                  <p:embed/>
                </p:oleObj>
              </mc:Choice>
              <mc:Fallback>
                <p:oleObj name="公式" r:id="rId7" imgW="17068800" imgH="4876800" progId="Equation.3">
                  <p:embed/>
                  <p:pic>
                    <p:nvPicPr>
                      <p:cNvPr id="0" name="图片 924416"/>
                      <p:cNvPicPr>
                        <a:picLocks noChangeAspect="1" noChangeArrowheads="1"/>
                      </p:cNvPicPr>
                      <p:nvPr/>
                    </p:nvPicPr>
                    <p:blipFill>
                      <a:blip r:embed="rId8"/>
                      <a:srcRect/>
                      <a:stretch>
                        <a:fillRect/>
                      </a:stretch>
                    </p:blipFill>
                    <p:spPr bwMode="auto">
                      <a:xfrm>
                        <a:off x="359708" y="958111"/>
                        <a:ext cx="1332457" cy="379649"/>
                      </a:xfrm>
                      <a:prstGeom prst="rect">
                        <a:avLst/>
                      </a:prstGeom>
                      <a:noFill/>
                    </p:spPr>
                  </p:pic>
                </p:oleObj>
              </mc:Fallback>
            </mc:AlternateContent>
          </a:graphicData>
        </a:graphic>
      </p:graphicFrame>
      <p:graphicFrame>
        <p:nvGraphicFramePr>
          <p:cNvPr id="28" name="对象 27"/>
          <p:cNvGraphicFramePr>
            <a:graphicFrameLocks noChangeAspect="1"/>
          </p:cNvGraphicFramePr>
          <p:nvPr/>
        </p:nvGraphicFramePr>
        <p:xfrm>
          <a:off x="14093" y="6319533"/>
          <a:ext cx="3735226" cy="398462"/>
        </p:xfrm>
        <a:graphic>
          <a:graphicData uri="http://schemas.openxmlformats.org/presentationml/2006/ole">
            <mc:AlternateContent xmlns:mc="http://schemas.openxmlformats.org/markup-compatibility/2006">
              <mc:Choice xmlns:v="urn:schemas-microsoft-com:vml" Requires="v">
                <p:oleObj spid="_x0000_s924456" name="公式" r:id="rId9" imgW="57302400" imgH="5791200" progId="Equation.3">
                  <p:embed/>
                </p:oleObj>
              </mc:Choice>
              <mc:Fallback>
                <p:oleObj name="公式" r:id="rId9" imgW="57302400" imgH="5791200" progId="Equation.3">
                  <p:embed/>
                  <p:pic>
                    <p:nvPicPr>
                      <p:cNvPr id="0" name="图片 924417"/>
                      <p:cNvPicPr>
                        <a:picLocks noChangeAspect="1" noChangeArrowheads="1"/>
                      </p:cNvPicPr>
                      <p:nvPr/>
                    </p:nvPicPr>
                    <p:blipFill>
                      <a:blip r:embed="rId10"/>
                      <a:srcRect/>
                      <a:stretch>
                        <a:fillRect/>
                      </a:stretch>
                    </p:blipFill>
                    <p:spPr bwMode="auto">
                      <a:xfrm>
                        <a:off x="14093" y="6319533"/>
                        <a:ext cx="3735226" cy="398462"/>
                      </a:xfrm>
                      <a:prstGeom prst="rect">
                        <a:avLst/>
                      </a:prstGeom>
                      <a:solidFill>
                        <a:srgbClr val="FFC000"/>
                      </a:solidFill>
                    </p:spPr>
                  </p:pic>
                </p:oleObj>
              </mc:Fallback>
            </mc:AlternateContent>
          </a:graphicData>
        </a:graphic>
      </p:graphicFrame>
      <p:graphicFrame>
        <p:nvGraphicFramePr>
          <p:cNvPr id="4" name="对象 3"/>
          <p:cNvGraphicFramePr>
            <a:graphicFrameLocks noChangeAspect="1"/>
          </p:cNvGraphicFramePr>
          <p:nvPr/>
        </p:nvGraphicFramePr>
        <p:xfrm>
          <a:off x="678899" y="3088474"/>
          <a:ext cx="1851025" cy="788988"/>
        </p:xfrm>
        <a:graphic>
          <a:graphicData uri="http://schemas.openxmlformats.org/presentationml/2006/ole">
            <mc:AlternateContent xmlns:mc="http://schemas.openxmlformats.org/markup-compatibility/2006">
              <mc:Choice xmlns:v="urn:schemas-microsoft-com:vml" Requires="v">
                <p:oleObj spid="_x0000_s924457" name="公式" r:id="rId11" imgW="28651200" imgH="12192000" progId="Equation.3">
                  <p:embed/>
                </p:oleObj>
              </mc:Choice>
              <mc:Fallback>
                <p:oleObj name="公式" r:id="rId11" imgW="28651200" imgH="12192000" progId="Equation.3">
                  <p:embed/>
                  <p:pic>
                    <p:nvPicPr>
                      <p:cNvPr id="0" name="图片 924418"/>
                      <p:cNvPicPr/>
                      <p:nvPr/>
                    </p:nvPicPr>
                    <p:blipFill>
                      <a:blip r:embed="rId12"/>
                      <a:stretch>
                        <a:fillRect/>
                      </a:stretch>
                    </p:blipFill>
                    <p:spPr>
                      <a:xfrm>
                        <a:off x="678899" y="3088474"/>
                        <a:ext cx="1851025" cy="788988"/>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1667370" y="3990376"/>
          <a:ext cx="924620" cy="678221"/>
        </p:xfrm>
        <a:graphic>
          <a:graphicData uri="http://schemas.openxmlformats.org/presentationml/2006/ole">
            <mc:AlternateContent xmlns:mc="http://schemas.openxmlformats.org/markup-compatibility/2006">
              <mc:Choice xmlns:v="urn:schemas-microsoft-com:vml" Requires="v">
                <p:oleObj spid="_x0000_s924458" name="公式" r:id="rId13" imgW="17068800" imgH="11582400" progId="Equation.3">
                  <p:embed/>
                </p:oleObj>
              </mc:Choice>
              <mc:Fallback>
                <p:oleObj name="公式" r:id="rId13" imgW="17068800" imgH="11582400" progId="Equation.3">
                  <p:embed/>
                  <p:pic>
                    <p:nvPicPr>
                      <p:cNvPr id="0" name="图片 924419"/>
                      <p:cNvPicPr/>
                      <p:nvPr/>
                    </p:nvPicPr>
                    <p:blipFill>
                      <a:blip r:embed="rId14"/>
                      <a:stretch>
                        <a:fillRect/>
                      </a:stretch>
                    </p:blipFill>
                    <p:spPr>
                      <a:xfrm>
                        <a:off x="1667370" y="3990376"/>
                        <a:ext cx="924620" cy="678221"/>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1604412" y="4745348"/>
          <a:ext cx="1012825" cy="760413"/>
        </p:xfrm>
        <a:graphic>
          <a:graphicData uri="http://schemas.openxmlformats.org/presentationml/2006/ole">
            <mc:AlternateContent xmlns:mc="http://schemas.openxmlformats.org/markup-compatibility/2006">
              <mc:Choice xmlns:v="urn:schemas-microsoft-com:vml" Requires="v">
                <p:oleObj spid="_x0000_s924459" name="公式" r:id="rId15" imgW="17068800" imgH="12801600" progId="Equation.3">
                  <p:embed/>
                </p:oleObj>
              </mc:Choice>
              <mc:Fallback>
                <p:oleObj name="公式" r:id="rId15" imgW="17068800" imgH="12801600" progId="Equation.3">
                  <p:embed/>
                  <p:pic>
                    <p:nvPicPr>
                      <p:cNvPr id="0" name="图片 924420"/>
                      <p:cNvPicPr/>
                      <p:nvPr/>
                    </p:nvPicPr>
                    <p:blipFill>
                      <a:blip r:embed="rId16"/>
                      <a:stretch>
                        <a:fillRect/>
                      </a:stretch>
                    </p:blipFill>
                    <p:spPr>
                      <a:xfrm>
                        <a:off x="1604412" y="4745348"/>
                        <a:ext cx="1012825" cy="760413"/>
                      </a:xfrm>
                      <a:prstGeom prst="rect">
                        <a:avLst/>
                      </a:prstGeom>
                    </p:spPr>
                  </p:pic>
                </p:oleObj>
              </mc:Fallback>
            </mc:AlternateContent>
          </a:graphicData>
        </a:graphic>
      </p:graphicFrame>
      <p:graphicFrame>
        <p:nvGraphicFramePr>
          <p:cNvPr id="2" name="对象 1"/>
          <p:cNvGraphicFramePr>
            <a:graphicFrameLocks noChangeAspect="1"/>
          </p:cNvGraphicFramePr>
          <p:nvPr/>
        </p:nvGraphicFramePr>
        <p:xfrm>
          <a:off x="2359988" y="843870"/>
          <a:ext cx="887412" cy="730023"/>
        </p:xfrm>
        <a:graphic>
          <a:graphicData uri="http://schemas.openxmlformats.org/presentationml/2006/ole">
            <mc:AlternateContent xmlns:mc="http://schemas.openxmlformats.org/markup-compatibility/2006">
              <mc:Choice xmlns:v="urn:schemas-microsoft-com:vml" Requires="v">
                <p:oleObj spid="_x0000_s924460" name="公式" r:id="rId17" imgW="13411200" imgH="11582400" progId="Equation.3">
                  <p:embed/>
                </p:oleObj>
              </mc:Choice>
              <mc:Fallback>
                <p:oleObj name="公式" r:id="rId17" imgW="13411200" imgH="11582400" progId="Equation.3">
                  <p:embed/>
                  <p:pic>
                    <p:nvPicPr>
                      <p:cNvPr id="0" name="图片 924421"/>
                      <p:cNvPicPr/>
                      <p:nvPr/>
                    </p:nvPicPr>
                    <p:blipFill>
                      <a:blip r:embed="rId18"/>
                      <a:stretch>
                        <a:fillRect/>
                      </a:stretch>
                    </p:blipFill>
                    <p:spPr>
                      <a:xfrm>
                        <a:off x="2359988" y="843870"/>
                        <a:ext cx="887412" cy="730023"/>
                      </a:xfrm>
                      <a:prstGeom prst="rect">
                        <a:avLst/>
                      </a:prstGeom>
                    </p:spPr>
                  </p:pic>
                </p:oleObj>
              </mc:Fallback>
            </mc:AlternateContent>
          </a:graphicData>
        </a:graphic>
      </p:graphicFrame>
      <p:graphicFrame>
        <p:nvGraphicFramePr>
          <p:cNvPr id="3" name="对象 2"/>
          <p:cNvGraphicFramePr>
            <a:graphicFrameLocks noChangeAspect="1"/>
          </p:cNvGraphicFramePr>
          <p:nvPr/>
        </p:nvGraphicFramePr>
        <p:xfrm>
          <a:off x="186709" y="1518736"/>
          <a:ext cx="1918492" cy="408567"/>
        </p:xfrm>
        <a:graphic>
          <a:graphicData uri="http://schemas.openxmlformats.org/presentationml/2006/ole">
            <mc:AlternateContent xmlns:mc="http://schemas.openxmlformats.org/markup-compatibility/2006">
              <mc:Choice xmlns:v="urn:schemas-microsoft-com:vml" Requires="v">
                <p:oleObj spid="_x0000_s924461" name="公式" r:id="rId19" imgW="22860000" imgH="4876800" progId="Equation.3">
                  <p:embed/>
                </p:oleObj>
              </mc:Choice>
              <mc:Fallback>
                <p:oleObj name="公式" r:id="rId19" imgW="22860000" imgH="4876800" progId="Equation.3">
                  <p:embed/>
                  <p:pic>
                    <p:nvPicPr>
                      <p:cNvPr id="0" name="图片 924422"/>
                      <p:cNvPicPr/>
                      <p:nvPr/>
                    </p:nvPicPr>
                    <p:blipFill>
                      <a:blip r:embed="rId20"/>
                      <a:stretch>
                        <a:fillRect/>
                      </a:stretch>
                    </p:blipFill>
                    <p:spPr>
                      <a:xfrm>
                        <a:off x="186709" y="1518736"/>
                        <a:ext cx="1918492" cy="408567"/>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84297" y="5567757"/>
          <a:ext cx="2959863" cy="641898"/>
        </p:xfrm>
        <a:graphic>
          <a:graphicData uri="http://schemas.openxmlformats.org/presentationml/2006/ole">
            <mc:AlternateContent xmlns:mc="http://schemas.openxmlformats.org/markup-compatibility/2006">
              <mc:Choice xmlns:v="urn:schemas-microsoft-com:vml" Requires="v">
                <p:oleObj spid="_x0000_s924462" name="公式" r:id="rId21" imgW="50596800" imgH="10972800" progId="Equation.3">
                  <p:embed/>
                </p:oleObj>
              </mc:Choice>
              <mc:Fallback>
                <p:oleObj name="公式" r:id="rId21" imgW="50596800" imgH="10972800" progId="Equation.3">
                  <p:embed/>
                  <p:pic>
                    <p:nvPicPr>
                      <p:cNvPr id="0" name="图片 924423"/>
                      <p:cNvPicPr/>
                      <p:nvPr/>
                    </p:nvPicPr>
                    <p:blipFill>
                      <a:blip r:embed="rId22"/>
                      <a:stretch>
                        <a:fillRect/>
                      </a:stretch>
                    </p:blipFill>
                    <p:spPr>
                      <a:xfrm>
                        <a:off x="84297" y="5567757"/>
                        <a:ext cx="2959863" cy="641898"/>
                      </a:xfrm>
                      <a:prstGeom prst="rect">
                        <a:avLst/>
                      </a:prstGeom>
                      <a:no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fade">
                                      <p:cBhvr>
                                        <p:cTn id="52" dur="500"/>
                                        <p:tgtEl>
                                          <p:spTgt spid="5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500"/>
                                        <p:tgtEl>
                                          <p:spTgt spid="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fade">
                                      <p:cBhvr>
                                        <p:cTn id="67" dur="500"/>
                                        <p:tgtEl>
                                          <p:spTgt spid="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fade">
                                      <p:cBhvr>
                                        <p:cTn id="72" dur="500"/>
                                        <p:tgtEl>
                                          <p:spTgt spid="29"/>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500"/>
                                        <p:tgtEl>
                                          <p:spTgt spid="28"/>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3"/>
                                        </p:tgtEl>
                                        <p:attrNameLst>
                                          <p:attrName>style.visibility</p:attrName>
                                        </p:attrNameLst>
                                      </p:cBhvr>
                                      <p:to>
                                        <p:strVal val="visible"/>
                                      </p:to>
                                    </p:set>
                                    <p:animEffect transition="in" filter="fade">
                                      <p:cBhvr>
                                        <p:cTn id="82" dur="500"/>
                                        <p:tgtEl>
                                          <p:spTgt spid="43"/>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40"/>
                                        </p:tgtEl>
                                        <p:attrNameLst>
                                          <p:attrName>style.visibility</p:attrName>
                                        </p:attrNameLst>
                                      </p:cBhvr>
                                      <p:to>
                                        <p:strVal val="visible"/>
                                      </p:to>
                                    </p:set>
                                    <p:animEffect transition="in" filter="fade">
                                      <p:cBhvr>
                                        <p:cTn id="92" dur="500"/>
                                        <p:tgtEl>
                                          <p:spTgt spid="40"/>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fade">
                                      <p:cBhvr>
                                        <p:cTn id="9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92041"/>
            <a:ext cx="9144000" cy="646331"/>
          </a:xfrm>
          <a:prstGeom prst="rect">
            <a:avLst/>
          </a:prstGeom>
        </p:spPr>
        <p:txBody>
          <a:bodyPr wrap="square">
            <a:spAutoFit/>
          </a:bodyPr>
          <a:lstStyle/>
          <a:p>
            <a:pPr algn="ctr"/>
            <a:r>
              <a:rPr lang="zh-CN" altLang="en-US" sz="3600" dirty="0">
                <a:latin typeface="微软雅黑" panose="020B0503020204020204" pitchFamily="34" charset="-122"/>
                <a:ea typeface="微软雅黑" panose="020B0503020204020204" pitchFamily="34" charset="-122"/>
              </a:rPr>
              <a:t>第四部分要点小结</a:t>
            </a:r>
          </a:p>
        </p:txBody>
      </p:sp>
      <p:sp>
        <p:nvSpPr>
          <p:cNvPr id="11" name="矩形 10"/>
          <p:cNvSpPr/>
          <p:nvPr/>
        </p:nvSpPr>
        <p:spPr>
          <a:xfrm>
            <a:off x="402046" y="1863192"/>
            <a:ext cx="8480207" cy="738664"/>
          </a:xfrm>
          <a:prstGeom prst="rect">
            <a:avLst/>
          </a:prstGeom>
        </p:spPr>
        <p:txBody>
          <a:bodyPr wrap="none">
            <a:spAutoFit/>
          </a:bodyPr>
          <a:lstStyle/>
          <a:p>
            <a:pPr>
              <a:lnSpc>
                <a:spcPct val="150000"/>
              </a:lnSpc>
            </a:pPr>
            <a:r>
              <a:rPr lang="zh-CN" altLang="en-US" sz="2800" b="1" dirty="0"/>
              <a:t>大数定理可通过逐个元素应用到随机向量或随机矩阵</a:t>
            </a:r>
            <a:endParaRPr lang="en-US" altLang="zh-CN" sz="2800" b="1" dirty="0"/>
          </a:p>
        </p:txBody>
      </p:sp>
      <p:graphicFrame>
        <p:nvGraphicFramePr>
          <p:cNvPr id="12" name="对象 11"/>
          <p:cNvGraphicFramePr>
            <a:graphicFrameLocks noChangeAspect="1"/>
          </p:cNvGraphicFramePr>
          <p:nvPr/>
        </p:nvGraphicFramePr>
        <p:xfrm>
          <a:off x="743369" y="3148838"/>
          <a:ext cx="7254875" cy="955675"/>
        </p:xfrm>
        <a:graphic>
          <a:graphicData uri="http://schemas.openxmlformats.org/presentationml/2006/ole">
            <mc:AlternateContent xmlns:mc="http://schemas.openxmlformats.org/markup-compatibility/2006">
              <mc:Choice xmlns:v="urn:schemas-microsoft-com:vml" Requires="v">
                <p:oleObj spid="_x0000_s849490" name="公式" r:id="rId3" imgW="83210400" imgH="10972800" progId="Equation.3">
                  <p:embed/>
                </p:oleObj>
              </mc:Choice>
              <mc:Fallback>
                <p:oleObj name="公式" r:id="rId3" imgW="83210400" imgH="10972800" progId="Equation.3">
                  <p:embed/>
                  <p:pic>
                    <p:nvPicPr>
                      <p:cNvPr id="0" name="图片 849479"/>
                      <p:cNvPicPr/>
                      <p:nvPr/>
                    </p:nvPicPr>
                    <p:blipFill>
                      <a:blip r:embed="rId4"/>
                      <a:stretch>
                        <a:fillRect/>
                      </a:stretch>
                    </p:blipFill>
                    <p:spPr>
                      <a:xfrm>
                        <a:off x="743369" y="3148838"/>
                        <a:ext cx="7254875" cy="955675"/>
                      </a:xfrm>
                      <a:prstGeom prst="rect">
                        <a:avLst/>
                      </a:prstGeom>
                      <a:solidFill>
                        <a:srgbClr val="FFC000"/>
                      </a:solidFill>
                    </p:spPr>
                  </p:pic>
                </p:oleObj>
              </mc:Fallback>
            </mc:AlternateContent>
          </a:graphicData>
        </a:graphic>
      </p:graphicFrame>
      <p:graphicFrame>
        <p:nvGraphicFramePr>
          <p:cNvPr id="5" name="对象 4"/>
          <p:cNvGraphicFramePr>
            <a:graphicFrameLocks noChangeAspect="1"/>
          </p:cNvGraphicFramePr>
          <p:nvPr/>
        </p:nvGraphicFramePr>
        <p:xfrm>
          <a:off x="1265658" y="4584820"/>
          <a:ext cx="4525962" cy="993775"/>
        </p:xfrm>
        <a:graphic>
          <a:graphicData uri="http://schemas.openxmlformats.org/presentationml/2006/ole">
            <mc:AlternateContent xmlns:mc="http://schemas.openxmlformats.org/markup-compatibility/2006">
              <mc:Choice xmlns:v="urn:schemas-microsoft-com:vml" Requires="v">
                <p:oleObj spid="_x0000_s849491" name="公式" r:id="rId5" imgW="49987200" imgH="10972800" progId="Equation.3">
                  <p:embed/>
                </p:oleObj>
              </mc:Choice>
              <mc:Fallback>
                <p:oleObj name="公式" r:id="rId5" imgW="49987200" imgH="10972800" progId="Equation.3">
                  <p:embed/>
                  <p:pic>
                    <p:nvPicPr>
                      <p:cNvPr id="0" name="图片 849480"/>
                      <p:cNvPicPr>
                        <a:picLocks noChangeAspect="1" noChangeArrowheads="1"/>
                      </p:cNvPicPr>
                      <p:nvPr/>
                    </p:nvPicPr>
                    <p:blipFill>
                      <a:blip r:embed="rId6"/>
                      <a:srcRect/>
                      <a:stretch>
                        <a:fillRect/>
                      </a:stretch>
                    </p:blipFill>
                    <p:spPr bwMode="auto">
                      <a:xfrm>
                        <a:off x="1265658" y="4584820"/>
                        <a:ext cx="4525962" cy="993775"/>
                      </a:xfrm>
                      <a:prstGeom prst="rect">
                        <a:avLst/>
                      </a:prstGeom>
                      <a:solidFill>
                        <a:srgbClr val="FFFF00"/>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34586" y="1772215"/>
            <a:ext cx="8809414" cy="1569660"/>
          </a:xfrm>
          <a:prstGeom prst="rect">
            <a:avLst/>
          </a:prstGeom>
          <a:noFill/>
        </p:spPr>
        <p:txBody>
          <a:bodyPr wrap="square" rtlCol="0">
            <a:spAutoFit/>
          </a:bodyPr>
          <a:lstStyle/>
          <a:p>
            <a:pPr algn="ctr">
              <a:lnSpc>
                <a:spcPct val="200000"/>
              </a:lnSpc>
            </a:pPr>
            <a:r>
              <a:rPr lang="zh-CN" altLang="en-US" sz="4800" dirty="0">
                <a:solidFill>
                  <a:srgbClr val="C00000"/>
                </a:solidFill>
                <a:latin typeface="微软雅黑" panose="020B0503020204020204" pitchFamily="34" charset="-122"/>
                <a:ea typeface="微软雅黑" panose="020B0503020204020204" pitchFamily="34" charset="-122"/>
                <a:cs typeface="+mj-cs"/>
              </a:rPr>
              <a:t>五、什么是内生性</a:t>
            </a:r>
            <a:endParaRPr lang="en-US" altLang="zh-CN" sz="4800" dirty="0">
              <a:solidFill>
                <a:srgbClr val="C00000"/>
              </a:solidFill>
              <a:latin typeface="微软雅黑" panose="020B0503020204020204" pitchFamily="34" charset="-122"/>
              <a:ea typeface="微软雅黑" panose="020B0503020204020204" pitchFamily="34" charset="-122"/>
              <a:cs typeface="+mj-cs"/>
            </a:endParaRPr>
          </a:p>
        </p:txBody>
      </p:sp>
      <p:sp>
        <p:nvSpPr>
          <p:cNvPr id="3" name="日期占位符 2"/>
          <p:cNvSpPr>
            <a:spLocks noGrp="1"/>
          </p:cNvSpPr>
          <p:nvPr>
            <p:ph type="dt" sz="half" idx="10"/>
          </p:nvPr>
        </p:nvSpPr>
        <p:spPr/>
        <p:txBody>
          <a:bodyPr/>
          <a:lstStyle/>
          <a:p>
            <a:fld id="{7E9BBA35-BD0B-4090-BE42-29BF14639908}" type="datetime1">
              <a:rPr lang="zh-CN" altLang="en-US" smtClean="0"/>
              <a:t>2021/3/2</a:t>
            </a:fld>
            <a:endParaRPr lang="zh-CN" altLang="en-US"/>
          </a:p>
        </p:txBody>
      </p:sp>
      <p:sp>
        <p:nvSpPr>
          <p:cNvPr id="4" name="页脚占位符 3"/>
          <p:cNvSpPr>
            <a:spLocks noGrp="1"/>
          </p:cNvSpPr>
          <p:nvPr>
            <p:ph type="ftr" sz="quarter" idx="11"/>
          </p:nvPr>
        </p:nvSpPr>
        <p:spPr/>
        <p:txBody>
          <a:bodyPr/>
          <a:lstStyle/>
          <a:p>
            <a:r>
              <a:rPr lang="zh-CN" altLang="en-US"/>
              <a:t>中国人民大学，陈传波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77999" y="65033"/>
            <a:ext cx="9144000" cy="646331"/>
          </a:xfrm>
          <a:prstGeom prst="rect">
            <a:avLst/>
          </a:prstGeom>
        </p:spPr>
        <p:txBody>
          <a:bodyPr wrap="square">
            <a:spAutoFit/>
          </a:bodyPr>
          <a:lstStyle/>
          <a:p>
            <a:pPr algn="ctr"/>
            <a:r>
              <a:rPr lang="zh-CN" altLang="en-US" sz="3600" b="1" dirty="0">
                <a:latin typeface="微软雅黑" panose="020B0503020204020204" pitchFamily="34" charset="-122"/>
                <a:ea typeface="微软雅黑" panose="020B0503020204020204" pitchFamily="34" charset="-122"/>
              </a:rPr>
              <a:t>内生变量：与误差项</a:t>
            </a:r>
            <a:r>
              <a:rPr lang="zh-CN" altLang="en-US" sz="3600" b="1" dirty="0">
                <a:solidFill>
                  <a:srgbClr val="FF0000"/>
                </a:solidFill>
                <a:latin typeface="微软雅黑" panose="020B0503020204020204" pitchFamily="34" charset="-122"/>
                <a:ea typeface="微软雅黑" panose="020B0503020204020204" pitchFamily="34" charset="-122"/>
              </a:rPr>
              <a:t>相关</a:t>
            </a:r>
            <a:r>
              <a:rPr lang="zh-CN" altLang="en-US" sz="3600" b="1" dirty="0">
                <a:latin typeface="微软雅黑" panose="020B0503020204020204" pitchFamily="34" charset="-122"/>
                <a:ea typeface="微软雅黑" panose="020B0503020204020204" pitchFamily="34" charset="-122"/>
              </a:rPr>
              <a:t>的自变量</a:t>
            </a:r>
            <a:endParaRPr lang="en-US" altLang="zh-CN" sz="3600" b="1" dirty="0">
              <a:latin typeface="微软雅黑" panose="020B0503020204020204" pitchFamily="34" charset="-122"/>
              <a:ea typeface="微软雅黑" panose="020B0503020204020204" pitchFamily="34" charset="-122"/>
            </a:endParaRPr>
          </a:p>
        </p:txBody>
      </p:sp>
      <p:graphicFrame>
        <p:nvGraphicFramePr>
          <p:cNvPr id="7" name="对象 6"/>
          <p:cNvGraphicFramePr>
            <a:graphicFrameLocks noChangeAspect="1"/>
          </p:cNvGraphicFramePr>
          <p:nvPr/>
        </p:nvGraphicFramePr>
        <p:xfrm>
          <a:off x="1260565" y="1103435"/>
          <a:ext cx="4776788" cy="622300"/>
        </p:xfrm>
        <a:graphic>
          <a:graphicData uri="http://schemas.openxmlformats.org/presentationml/2006/ole">
            <mc:AlternateContent xmlns:mc="http://schemas.openxmlformats.org/markup-compatibility/2006">
              <mc:Choice xmlns:v="urn:schemas-microsoft-com:vml" Requires="v">
                <p:oleObj spid="_x0000_s932130" name="公式" r:id="rId3" imgW="42062400" imgH="5486400" progId="Equation.3">
                  <p:embed/>
                </p:oleObj>
              </mc:Choice>
              <mc:Fallback>
                <p:oleObj name="公式" r:id="rId3" imgW="42062400" imgH="5486400" progId="Equation.3">
                  <p:embed/>
                  <p:pic>
                    <p:nvPicPr>
                      <p:cNvPr id="0" name="图片 932107"/>
                      <p:cNvPicPr/>
                      <p:nvPr/>
                    </p:nvPicPr>
                    <p:blipFill>
                      <a:blip r:embed="rId4"/>
                      <a:stretch>
                        <a:fillRect/>
                      </a:stretch>
                    </p:blipFill>
                    <p:spPr>
                      <a:xfrm>
                        <a:off x="1260565" y="1103435"/>
                        <a:ext cx="4776788" cy="622300"/>
                      </a:xfrm>
                      <a:prstGeom prst="rect">
                        <a:avLst/>
                      </a:prstGeom>
                    </p:spPr>
                  </p:pic>
                </p:oleObj>
              </mc:Fallback>
            </mc:AlternateContent>
          </a:graphicData>
        </a:graphic>
      </p:graphicFrame>
      <p:sp>
        <p:nvSpPr>
          <p:cNvPr id="12" name="矩形 11"/>
          <p:cNvSpPr/>
          <p:nvPr/>
        </p:nvSpPr>
        <p:spPr>
          <a:xfrm>
            <a:off x="3832284" y="1994130"/>
            <a:ext cx="5180961" cy="559769"/>
          </a:xfrm>
          <a:prstGeom prst="rect">
            <a:avLst/>
          </a:prstGeom>
          <a:solidFill>
            <a:srgbClr val="FFC000"/>
          </a:solidFill>
        </p:spPr>
        <p:txBody>
          <a:bodyPr wrap="square">
            <a:spAutoFit/>
          </a:bodyPr>
          <a:lstStyle/>
          <a:p>
            <a:pPr>
              <a:lnSpc>
                <a:spcPct val="150000"/>
              </a:lnSpc>
            </a:pPr>
            <a:r>
              <a:rPr lang="en-US" altLang="zh-CN" sz="2400" b="1" dirty="0">
                <a:solidFill>
                  <a:srgbClr val="FF0000"/>
                </a:solidFill>
                <a:latin typeface="黑体" panose="02010609060101010101" pitchFamily="49" charset="-122"/>
                <a:ea typeface="黑体" panose="02010609060101010101" pitchFamily="49" charset="-122"/>
              </a:rPr>
              <a:t>x</a:t>
            </a:r>
            <a:r>
              <a:rPr lang="en-US" altLang="zh-CN" sz="2400" b="1" baseline="-25000" dirty="0">
                <a:solidFill>
                  <a:srgbClr val="FF0000"/>
                </a:solidFill>
                <a:latin typeface="黑体" panose="02010609060101010101" pitchFamily="49" charset="-122"/>
                <a:ea typeface="黑体" panose="02010609060101010101" pitchFamily="49" charset="-122"/>
              </a:rPr>
              <a:t>i</a:t>
            </a:r>
            <a:r>
              <a:rPr lang="zh-CN" altLang="en-US" sz="2400" b="1" dirty="0">
                <a:solidFill>
                  <a:srgbClr val="FF0000"/>
                </a:solidFill>
                <a:latin typeface="黑体" panose="02010609060101010101" pitchFamily="49" charset="-122"/>
                <a:ea typeface="黑体" panose="02010609060101010101" pitchFamily="49" charset="-122"/>
              </a:rPr>
              <a:t>为内生变量</a:t>
            </a:r>
            <a:r>
              <a:rPr lang="en-US" altLang="zh-CN" sz="2400" b="1" dirty="0">
                <a:solidFill>
                  <a:srgbClr val="FF0000"/>
                </a:solidFill>
                <a:latin typeface="黑体" panose="02010609060101010101" pitchFamily="49" charset="-122"/>
                <a:ea typeface="黑体" panose="02010609060101010101" pitchFamily="49" charset="-122"/>
              </a:rPr>
              <a:t>endogenous</a:t>
            </a:r>
            <a:r>
              <a:rPr lang="zh-CN" altLang="en-US" sz="2400" b="1" dirty="0">
                <a:solidFill>
                  <a:srgbClr val="FF0000"/>
                </a:solidFill>
                <a:latin typeface="黑体" panose="02010609060101010101" pitchFamily="49" charset="-122"/>
                <a:ea typeface="黑体" panose="02010609060101010101" pitchFamily="49" charset="-122"/>
              </a:rPr>
              <a:t> </a:t>
            </a:r>
            <a:r>
              <a:rPr lang="en-US" altLang="zh-CN" sz="2400" b="1" dirty="0">
                <a:solidFill>
                  <a:srgbClr val="FF0000"/>
                </a:solidFill>
                <a:latin typeface="黑体" panose="02010609060101010101" pitchFamily="49" charset="-122"/>
                <a:ea typeface="黑体" panose="02010609060101010101" pitchFamily="49" charset="-122"/>
              </a:rPr>
              <a:t>variables</a:t>
            </a:r>
            <a:endParaRPr lang="zh-CN" altLang="en-US" sz="2400" b="1" dirty="0">
              <a:solidFill>
                <a:srgbClr val="FF0000"/>
              </a:solidFill>
              <a:latin typeface="黑体" panose="02010609060101010101" pitchFamily="49" charset="-122"/>
              <a:ea typeface="黑体" panose="02010609060101010101" pitchFamily="49" charset="-122"/>
            </a:endParaRPr>
          </a:p>
        </p:txBody>
      </p:sp>
      <p:sp>
        <p:nvSpPr>
          <p:cNvPr id="13" name="矩形 12"/>
          <p:cNvSpPr/>
          <p:nvPr/>
        </p:nvSpPr>
        <p:spPr>
          <a:xfrm>
            <a:off x="3832284" y="2607457"/>
            <a:ext cx="3595232" cy="646331"/>
          </a:xfrm>
          <a:prstGeom prst="rect">
            <a:avLst/>
          </a:prstGeom>
        </p:spPr>
        <p:txBody>
          <a:bodyPr wrap="square">
            <a:spAutoFit/>
          </a:bodyPr>
          <a:lstStyle/>
          <a:p>
            <a:pPr>
              <a:lnSpc>
                <a:spcPct val="150000"/>
              </a:lnSpc>
            </a:pPr>
            <a:r>
              <a:rPr lang="en-US" altLang="zh-CN" sz="2400" b="1" dirty="0" err="1">
                <a:solidFill>
                  <a:srgbClr val="FF0000"/>
                </a:solidFill>
                <a:latin typeface="黑体" panose="02010609060101010101" pitchFamily="49" charset="-122"/>
                <a:ea typeface="黑体" panose="02010609060101010101" pitchFamily="49" charset="-122"/>
              </a:rPr>
              <a:t>x</a:t>
            </a:r>
            <a:r>
              <a:rPr lang="en-US" altLang="zh-CN" sz="2400" b="1" baseline="-25000" dirty="0" err="1">
                <a:solidFill>
                  <a:srgbClr val="FF0000"/>
                </a:solidFill>
                <a:latin typeface="黑体" panose="02010609060101010101" pitchFamily="49" charset="-122"/>
                <a:ea typeface="黑体" panose="02010609060101010101" pitchFamily="49" charset="-122"/>
              </a:rPr>
              <a:t>j</a:t>
            </a:r>
            <a:r>
              <a:rPr lang="zh-CN" altLang="en-US" sz="2400" b="1" dirty="0">
                <a:solidFill>
                  <a:srgbClr val="FF0000"/>
                </a:solidFill>
                <a:latin typeface="黑体" panose="02010609060101010101" pitchFamily="49" charset="-122"/>
                <a:ea typeface="黑体" panose="02010609060101010101" pitchFamily="49" charset="-122"/>
              </a:rPr>
              <a:t>为外生变量</a:t>
            </a:r>
            <a:r>
              <a:rPr lang="en-US" altLang="zh-CN" sz="2400" b="1" dirty="0">
                <a:solidFill>
                  <a:srgbClr val="FF0000"/>
                </a:solidFill>
                <a:latin typeface="黑体" panose="02010609060101010101" pitchFamily="49" charset="-122"/>
                <a:ea typeface="黑体" panose="02010609060101010101" pitchFamily="49" charset="-122"/>
              </a:rPr>
              <a:t>exogenous</a:t>
            </a:r>
            <a:endParaRPr lang="zh-CN" altLang="en-US" sz="2400" b="1" dirty="0">
              <a:solidFill>
                <a:srgbClr val="FF0000"/>
              </a:solidFill>
              <a:latin typeface="黑体" panose="02010609060101010101" pitchFamily="49" charset="-122"/>
              <a:ea typeface="黑体" panose="02010609060101010101" pitchFamily="49" charset="-122"/>
            </a:endParaRPr>
          </a:p>
        </p:txBody>
      </p:sp>
      <p:graphicFrame>
        <p:nvGraphicFramePr>
          <p:cNvPr id="5" name="对象 4"/>
          <p:cNvGraphicFramePr>
            <a:graphicFrameLocks noChangeAspect="1"/>
          </p:cNvGraphicFramePr>
          <p:nvPr/>
        </p:nvGraphicFramePr>
        <p:xfrm>
          <a:off x="1218421" y="4083050"/>
          <a:ext cx="4951413" cy="577850"/>
        </p:xfrm>
        <a:graphic>
          <a:graphicData uri="http://schemas.openxmlformats.org/presentationml/2006/ole">
            <mc:AlternateContent xmlns:mc="http://schemas.openxmlformats.org/markup-compatibility/2006">
              <mc:Choice xmlns:v="urn:schemas-microsoft-com:vml" Requires="v">
                <p:oleObj spid="_x0000_s932131" name="公式" r:id="rId5" imgW="46939200" imgH="5486400" progId="Equation.3">
                  <p:embed/>
                </p:oleObj>
              </mc:Choice>
              <mc:Fallback>
                <p:oleObj name="公式" r:id="rId5" imgW="46939200" imgH="5486400" progId="Equation.3">
                  <p:embed/>
                  <p:pic>
                    <p:nvPicPr>
                      <p:cNvPr id="0" name="图片 932108"/>
                      <p:cNvPicPr/>
                      <p:nvPr/>
                    </p:nvPicPr>
                    <p:blipFill>
                      <a:blip r:embed="rId6"/>
                      <a:stretch>
                        <a:fillRect/>
                      </a:stretch>
                    </p:blipFill>
                    <p:spPr>
                      <a:xfrm>
                        <a:off x="1218421" y="4083050"/>
                        <a:ext cx="4951413" cy="577850"/>
                      </a:xfrm>
                      <a:prstGeom prst="rect">
                        <a:avLst/>
                      </a:prstGeom>
                      <a:solidFill>
                        <a:srgbClr val="FFC000"/>
                      </a:solidFill>
                    </p:spPr>
                  </p:pic>
                </p:oleObj>
              </mc:Fallback>
            </mc:AlternateContent>
          </a:graphicData>
        </a:graphic>
      </p:graphicFrame>
      <p:graphicFrame>
        <p:nvGraphicFramePr>
          <p:cNvPr id="19" name="对象 18"/>
          <p:cNvGraphicFramePr>
            <a:graphicFrameLocks noChangeAspect="1"/>
          </p:cNvGraphicFramePr>
          <p:nvPr/>
        </p:nvGraphicFramePr>
        <p:xfrm>
          <a:off x="1218421" y="4846638"/>
          <a:ext cx="4148138" cy="1054100"/>
        </p:xfrm>
        <a:graphic>
          <a:graphicData uri="http://schemas.openxmlformats.org/presentationml/2006/ole">
            <mc:AlternateContent xmlns:mc="http://schemas.openxmlformats.org/markup-compatibility/2006">
              <mc:Choice xmlns:v="urn:schemas-microsoft-com:vml" Requires="v">
                <p:oleObj spid="_x0000_s932132" name="公式" r:id="rId7" imgW="40843200" imgH="10363200" progId="Equation.3">
                  <p:embed/>
                </p:oleObj>
              </mc:Choice>
              <mc:Fallback>
                <p:oleObj name="公式" r:id="rId7" imgW="40843200" imgH="10363200" progId="Equation.3">
                  <p:embed/>
                  <p:pic>
                    <p:nvPicPr>
                      <p:cNvPr id="0" name="图片 932109"/>
                      <p:cNvPicPr/>
                      <p:nvPr/>
                    </p:nvPicPr>
                    <p:blipFill>
                      <a:blip r:embed="rId8"/>
                      <a:stretch>
                        <a:fillRect/>
                      </a:stretch>
                    </p:blipFill>
                    <p:spPr>
                      <a:xfrm>
                        <a:off x="1218421" y="4846638"/>
                        <a:ext cx="4148138" cy="1054100"/>
                      </a:xfrm>
                      <a:prstGeom prst="rect">
                        <a:avLst/>
                      </a:prstGeom>
                    </p:spPr>
                  </p:pic>
                </p:oleObj>
              </mc:Fallback>
            </mc:AlternateContent>
          </a:graphicData>
        </a:graphic>
      </p:graphicFrame>
      <p:sp>
        <p:nvSpPr>
          <p:cNvPr id="20" name="矩形 19"/>
          <p:cNvSpPr/>
          <p:nvPr/>
        </p:nvSpPr>
        <p:spPr>
          <a:xfrm>
            <a:off x="1233539" y="3394003"/>
            <a:ext cx="3595232" cy="559769"/>
          </a:xfrm>
          <a:prstGeom prst="rect">
            <a:avLst/>
          </a:prstGeom>
        </p:spPr>
        <p:txBody>
          <a:bodyPr wrap="square">
            <a:spAutoFit/>
          </a:bodyPr>
          <a:lstStyle/>
          <a:p>
            <a:pPr>
              <a:lnSpc>
                <a:spcPct val="150000"/>
              </a:lnSpc>
            </a:pPr>
            <a:r>
              <a:rPr lang="zh-CN" altLang="en-US" sz="2400" b="1" dirty="0">
                <a:solidFill>
                  <a:srgbClr val="FF0000"/>
                </a:solidFill>
                <a:latin typeface="黑体" panose="02010609060101010101" pitchFamily="49" charset="-122"/>
                <a:ea typeface="黑体" panose="02010609060101010101" pitchFamily="49" charset="-122"/>
              </a:rPr>
              <a:t>不相关与协方差为零等价</a:t>
            </a:r>
          </a:p>
        </p:txBody>
      </p:sp>
      <p:graphicFrame>
        <p:nvGraphicFramePr>
          <p:cNvPr id="18" name="对象 17"/>
          <p:cNvGraphicFramePr>
            <a:graphicFrameLocks noChangeAspect="1"/>
          </p:cNvGraphicFramePr>
          <p:nvPr/>
        </p:nvGraphicFramePr>
        <p:xfrm>
          <a:off x="1233539" y="1948996"/>
          <a:ext cx="2399612" cy="599903"/>
        </p:xfrm>
        <a:graphic>
          <a:graphicData uri="http://schemas.openxmlformats.org/presentationml/2006/ole">
            <mc:AlternateContent xmlns:mc="http://schemas.openxmlformats.org/markup-compatibility/2006">
              <mc:Choice xmlns:v="urn:schemas-microsoft-com:vml" Requires="v">
                <p:oleObj spid="_x0000_s932133" name="公式" r:id="rId9" imgW="21945600" imgH="5486400" progId="Equation.3">
                  <p:embed/>
                </p:oleObj>
              </mc:Choice>
              <mc:Fallback>
                <p:oleObj name="公式" r:id="rId9" imgW="21945600" imgH="5486400" progId="Equation.3">
                  <p:embed/>
                  <p:pic>
                    <p:nvPicPr>
                      <p:cNvPr id="0" name="图片 932110"/>
                      <p:cNvPicPr/>
                      <p:nvPr/>
                    </p:nvPicPr>
                    <p:blipFill>
                      <a:blip r:embed="rId10"/>
                      <a:stretch>
                        <a:fillRect/>
                      </a:stretch>
                    </p:blipFill>
                    <p:spPr>
                      <a:xfrm>
                        <a:off x="1233539" y="1948996"/>
                        <a:ext cx="2399612" cy="599903"/>
                      </a:xfrm>
                      <a:prstGeom prst="rect">
                        <a:avLst/>
                      </a:prstGeom>
                      <a:solidFill>
                        <a:srgbClr val="FFC000"/>
                      </a:solidFill>
                    </p:spPr>
                  </p:pic>
                </p:oleObj>
              </mc:Fallback>
            </mc:AlternateContent>
          </a:graphicData>
        </a:graphic>
      </p:graphicFrame>
      <p:graphicFrame>
        <p:nvGraphicFramePr>
          <p:cNvPr id="21" name="对象 20"/>
          <p:cNvGraphicFramePr>
            <a:graphicFrameLocks noChangeAspect="1"/>
          </p:cNvGraphicFramePr>
          <p:nvPr/>
        </p:nvGraphicFramePr>
        <p:xfrm>
          <a:off x="1218421" y="2734637"/>
          <a:ext cx="2354983" cy="604658"/>
        </p:xfrm>
        <a:graphic>
          <a:graphicData uri="http://schemas.openxmlformats.org/presentationml/2006/ole">
            <mc:AlternateContent xmlns:mc="http://schemas.openxmlformats.org/markup-compatibility/2006">
              <mc:Choice xmlns:v="urn:schemas-microsoft-com:vml" Requires="v">
                <p:oleObj spid="_x0000_s932134" name="公式" r:id="rId11" imgW="22555200" imgH="5791200" progId="Equation.3">
                  <p:embed/>
                </p:oleObj>
              </mc:Choice>
              <mc:Fallback>
                <p:oleObj name="公式" r:id="rId11" imgW="22555200" imgH="5791200" progId="Equation.3">
                  <p:embed/>
                  <p:pic>
                    <p:nvPicPr>
                      <p:cNvPr id="0" name="图片 932111"/>
                      <p:cNvPicPr/>
                      <p:nvPr/>
                    </p:nvPicPr>
                    <p:blipFill>
                      <a:blip r:embed="rId12"/>
                      <a:stretch>
                        <a:fillRect/>
                      </a:stretch>
                    </p:blipFill>
                    <p:spPr>
                      <a:xfrm>
                        <a:off x="1218421" y="2734637"/>
                        <a:ext cx="2354983" cy="604658"/>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2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188E5CE-F230-4BD1-940F-85FCBCA58052}" type="datetime1">
              <a:rPr lang="zh-CN" altLang="en-US" smtClean="0"/>
              <a:t>2021/3/2</a:t>
            </a:fld>
            <a:endParaRPr lang="zh-CN" altLang="en-US"/>
          </a:p>
        </p:txBody>
      </p:sp>
      <p:sp>
        <p:nvSpPr>
          <p:cNvPr id="3" name="页脚占位符 2"/>
          <p:cNvSpPr>
            <a:spLocks noGrp="1"/>
          </p:cNvSpPr>
          <p:nvPr>
            <p:ph type="ftr" sz="quarter" idx="11"/>
          </p:nvPr>
        </p:nvSpPr>
        <p:spPr/>
        <p:txBody>
          <a:bodyPr/>
          <a:lstStyle/>
          <a:p>
            <a:r>
              <a:rPr lang="zh-CN" altLang="en-US"/>
              <a:t>中国人民大学，陈传波</a:t>
            </a:r>
          </a:p>
        </p:txBody>
      </p:sp>
      <p:pic>
        <p:nvPicPr>
          <p:cNvPr id="4" name="图片 3"/>
          <p:cNvPicPr>
            <a:picLocks noChangeAspect="1"/>
          </p:cNvPicPr>
          <p:nvPr/>
        </p:nvPicPr>
        <p:blipFill>
          <a:blip r:embed="rId3"/>
          <a:stretch>
            <a:fillRect/>
          </a:stretch>
        </p:blipFill>
        <p:spPr>
          <a:xfrm>
            <a:off x="4632385" y="847888"/>
            <a:ext cx="4511615" cy="3757638"/>
          </a:xfrm>
          <a:prstGeom prst="rect">
            <a:avLst/>
          </a:prstGeom>
        </p:spPr>
      </p:pic>
      <p:graphicFrame>
        <p:nvGraphicFramePr>
          <p:cNvPr id="5" name="对象 4"/>
          <p:cNvGraphicFramePr>
            <a:graphicFrameLocks noChangeAspect="1"/>
          </p:cNvGraphicFramePr>
          <p:nvPr/>
        </p:nvGraphicFramePr>
        <p:xfrm>
          <a:off x="0" y="1425496"/>
          <a:ext cx="4461511" cy="935829"/>
        </p:xfrm>
        <a:graphic>
          <a:graphicData uri="http://schemas.openxmlformats.org/presentationml/2006/ole">
            <mc:AlternateContent xmlns:mc="http://schemas.openxmlformats.org/markup-compatibility/2006">
              <mc:Choice xmlns:v="urn:schemas-microsoft-com:vml" Requires="v">
                <p:oleObj spid="_x0000_s1163309" name="公式" r:id="rId4" imgW="62484000" imgH="13106400" progId="Equation.3">
                  <p:embed/>
                </p:oleObj>
              </mc:Choice>
              <mc:Fallback>
                <p:oleObj name="公式" r:id="rId4" imgW="62484000" imgH="13106400" progId="Equation.3">
                  <p:embed/>
                  <p:pic>
                    <p:nvPicPr>
                      <p:cNvPr id="0" name="图片 1163294"/>
                      <p:cNvPicPr/>
                      <p:nvPr/>
                    </p:nvPicPr>
                    <p:blipFill>
                      <a:blip r:embed="rId5"/>
                      <a:stretch>
                        <a:fillRect/>
                      </a:stretch>
                    </p:blipFill>
                    <p:spPr>
                      <a:xfrm>
                        <a:off x="0" y="1425496"/>
                        <a:ext cx="4461511" cy="935829"/>
                      </a:xfrm>
                      <a:prstGeom prst="rect">
                        <a:avLst/>
                      </a:prstGeom>
                      <a:solidFill>
                        <a:srgbClr val="FFC000"/>
                      </a:solidFill>
                    </p:spPr>
                  </p:pic>
                </p:oleObj>
              </mc:Fallback>
            </mc:AlternateContent>
          </a:graphicData>
        </a:graphic>
      </p:graphicFrame>
      <p:sp>
        <p:nvSpPr>
          <p:cNvPr id="6" name="矩形 5"/>
          <p:cNvSpPr/>
          <p:nvPr/>
        </p:nvSpPr>
        <p:spPr>
          <a:xfrm>
            <a:off x="177999" y="65033"/>
            <a:ext cx="8966001" cy="646331"/>
          </a:xfrm>
          <a:prstGeom prst="rect">
            <a:avLst/>
          </a:prstGeom>
        </p:spPr>
        <p:txBody>
          <a:bodyPr wrap="square">
            <a:spAutoFit/>
          </a:bodyPr>
          <a:lstStyle/>
          <a:p>
            <a:pPr algn="ctr"/>
            <a:r>
              <a:rPr lang="zh-CN" altLang="en-US" sz="3600" b="1" dirty="0">
                <a:latin typeface="微软雅黑" panose="020B0503020204020204" pitchFamily="34" charset="-122"/>
                <a:ea typeface="微软雅黑" panose="020B0503020204020204" pitchFamily="34" charset="-122"/>
              </a:rPr>
              <a:t>相关性的含义：以二元正态分布为例</a:t>
            </a:r>
            <a:endParaRPr lang="en-US" altLang="zh-CN" sz="3600" b="1" dirty="0">
              <a:latin typeface="微软雅黑" panose="020B0503020204020204" pitchFamily="34" charset="-122"/>
              <a:ea typeface="微软雅黑" panose="020B0503020204020204" pitchFamily="34" charset="-122"/>
            </a:endParaRPr>
          </a:p>
        </p:txBody>
      </p:sp>
      <p:sp>
        <p:nvSpPr>
          <p:cNvPr id="7" name="矩形 6"/>
          <p:cNvSpPr/>
          <p:nvPr/>
        </p:nvSpPr>
        <p:spPr>
          <a:xfrm>
            <a:off x="5063706" y="5226784"/>
            <a:ext cx="4101201" cy="1631216"/>
          </a:xfrm>
          <a:prstGeom prst="rect">
            <a:avLst/>
          </a:prstGeom>
          <a:solidFill>
            <a:schemeClr val="accent6">
              <a:lumMod val="60000"/>
              <a:lumOff val="40000"/>
            </a:schemeClr>
          </a:solidFill>
        </p:spPr>
        <p:txBody>
          <a:bodyPr wrap="square">
            <a:spAutoFit/>
          </a:bodyPr>
          <a:lstStyle/>
          <a:p>
            <a:r>
              <a:rPr lang="en-US" altLang="zh-CN" sz="2000" dirty="0" err="1"/>
              <a:t>ssc</a:t>
            </a:r>
            <a:r>
              <a:rPr lang="en-US" altLang="zh-CN" sz="2000" dirty="0"/>
              <a:t> install scat3</a:t>
            </a:r>
          </a:p>
          <a:p>
            <a:r>
              <a:rPr lang="zh-CN" altLang="en-US" sz="2000" dirty="0"/>
              <a:t>drawnorm x y, n(100000) clear  </a:t>
            </a:r>
            <a:endParaRPr lang="en-US" altLang="zh-CN" sz="2000" dirty="0"/>
          </a:p>
          <a:p>
            <a:r>
              <a:rPr lang="zh-CN" altLang="en-US" sz="2000" dirty="0"/>
              <a:t>g f=0.5/_pi*exp(-0.5*(x^2+y^2</a:t>
            </a:r>
            <a:endParaRPr lang="en-US" altLang="zh-CN" sz="2000" dirty="0"/>
          </a:p>
          <a:p>
            <a:r>
              <a:rPr lang="zh-CN" altLang="en-US" sz="2000" dirty="0"/>
              <a:t>scat3 x y f,ms(p) mcolor(gold)  </a:t>
            </a:r>
            <a:r>
              <a:rPr lang="en-US" altLang="zh-CN" sz="2000" dirty="0"/>
              <a:t>/// </a:t>
            </a:r>
            <a:r>
              <a:rPr lang="zh-CN" altLang="en-US" sz="2000" dirty="0"/>
              <a:t>shadow(msize(0))</a:t>
            </a:r>
          </a:p>
        </p:txBody>
      </p:sp>
      <p:graphicFrame>
        <p:nvGraphicFramePr>
          <p:cNvPr id="11" name="对象 10"/>
          <p:cNvGraphicFramePr>
            <a:graphicFrameLocks noChangeAspect="1"/>
          </p:cNvGraphicFramePr>
          <p:nvPr/>
        </p:nvGraphicFramePr>
        <p:xfrm>
          <a:off x="0" y="4011288"/>
          <a:ext cx="5063706" cy="2846712"/>
        </p:xfrm>
        <a:graphic>
          <a:graphicData uri="http://schemas.openxmlformats.org/presentationml/2006/ole">
            <mc:AlternateContent xmlns:mc="http://schemas.openxmlformats.org/markup-compatibility/2006">
              <mc:Choice xmlns:v="urn:schemas-microsoft-com:vml" Requires="v">
                <p:oleObj spid="_x0000_s1163310" name="公式" r:id="rId6" imgW="80772000" imgH="47244000" progId="Equation.3">
                  <p:embed/>
                </p:oleObj>
              </mc:Choice>
              <mc:Fallback>
                <p:oleObj name="公式" r:id="rId6" imgW="80772000" imgH="47244000" progId="Equation.3">
                  <p:embed/>
                  <p:pic>
                    <p:nvPicPr>
                      <p:cNvPr id="0" name="图片 1163295"/>
                      <p:cNvPicPr/>
                      <p:nvPr/>
                    </p:nvPicPr>
                    <p:blipFill>
                      <a:blip r:embed="rId7"/>
                      <a:stretch>
                        <a:fillRect/>
                      </a:stretch>
                    </p:blipFill>
                    <p:spPr>
                      <a:xfrm>
                        <a:off x="0" y="4011288"/>
                        <a:ext cx="5063706" cy="2846712"/>
                      </a:xfrm>
                      <a:prstGeom prst="rect">
                        <a:avLst/>
                      </a:prstGeom>
                      <a:solidFill>
                        <a:schemeClr val="bg1"/>
                      </a:solidFill>
                    </p:spPr>
                  </p:pic>
                </p:oleObj>
              </mc:Fallback>
            </mc:AlternateContent>
          </a:graphicData>
        </a:graphic>
      </p:graphicFrame>
      <p:graphicFrame>
        <p:nvGraphicFramePr>
          <p:cNvPr id="9" name="对象 8"/>
          <p:cNvGraphicFramePr>
            <a:graphicFrameLocks noChangeAspect="1"/>
          </p:cNvGraphicFramePr>
          <p:nvPr/>
        </p:nvGraphicFramePr>
        <p:xfrm>
          <a:off x="3523" y="2650227"/>
          <a:ext cx="4543425" cy="622300"/>
        </p:xfrm>
        <a:graphic>
          <a:graphicData uri="http://schemas.openxmlformats.org/presentationml/2006/ole">
            <mc:AlternateContent xmlns:mc="http://schemas.openxmlformats.org/markup-compatibility/2006">
              <mc:Choice xmlns:v="urn:schemas-microsoft-com:vml" Requires="v">
                <p:oleObj spid="_x0000_s1163311" name="公式" r:id="rId8" imgW="79857600" imgH="10972800" progId="Equation.3">
                  <p:embed/>
                </p:oleObj>
              </mc:Choice>
              <mc:Fallback>
                <p:oleObj name="公式" r:id="rId8" imgW="79857600" imgH="10972800" progId="Equation.3">
                  <p:embed/>
                  <p:pic>
                    <p:nvPicPr>
                      <p:cNvPr id="0" name="图片 1163296"/>
                      <p:cNvPicPr/>
                      <p:nvPr/>
                    </p:nvPicPr>
                    <p:blipFill>
                      <a:blip r:embed="rId9"/>
                      <a:stretch>
                        <a:fillRect/>
                      </a:stretch>
                    </p:blipFill>
                    <p:spPr>
                      <a:xfrm>
                        <a:off x="3523" y="2650227"/>
                        <a:ext cx="4543425" cy="622300"/>
                      </a:xfrm>
                      <a:prstGeom prst="rect">
                        <a:avLst/>
                      </a:prstGeom>
                      <a:solidFill>
                        <a:srgbClr val="FFC000"/>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矩形 5"/>
              <p:cNvSpPr/>
              <p:nvPr/>
            </p:nvSpPr>
            <p:spPr>
              <a:xfrm>
                <a:off x="177999" y="65033"/>
                <a:ext cx="9144000" cy="646331"/>
              </a:xfrm>
              <a:prstGeom prst="rect">
                <a:avLst/>
              </a:prstGeom>
            </p:spPr>
            <p:txBody>
              <a:bodyPr wrap="square">
                <a:spAutoFit/>
              </a:bodyPr>
              <a:lstStyle/>
              <a:p>
                <a:pPr algn="ctr"/>
                <a:r>
                  <a:rPr lang="zh-CN" altLang="en-US" sz="3600" b="1" dirty="0">
                    <a:latin typeface="微软雅黑" panose="020B0503020204020204" pitchFamily="34" charset="-122"/>
                    <a:ea typeface="微软雅黑" panose="020B0503020204020204" pitchFamily="34" charset="-122"/>
                  </a:rPr>
                  <a:t>不相关与联合分布：</a:t>
                </a:r>
                <a14:m>
                  <m:oMath xmlns:m="http://schemas.openxmlformats.org/officeDocument/2006/math">
                    <m:r>
                      <a:rPr lang="en-US" altLang="zh-CN" sz="3600" b="1" i="1" smtClean="0">
                        <a:latin typeface="Cambria Math" panose="02040503050406030204" pitchFamily="18" charset="0"/>
                        <a:ea typeface="微软雅黑" panose="020B0503020204020204" pitchFamily="34" charset="-122"/>
                      </a:rPr>
                      <m:t>𝝆</m:t>
                    </m:r>
                    <m:r>
                      <a:rPr lang="en-US" altLang="zh-CN" sz="3600" b="1" i="1" smtClean="0">
                        <a:latin typeface="Cambria Math" panose="02040503050406030204" pitchFamily="18" charset="0"/>
                        <a:ea typeface="微软雅黑" panose="020B0503020204020204" pitchFamily="34" charset="-122"/>
                      </a:rPr>
                      <m:t>=</m:t>
                    </m:r>
                    <m:r>
                      <a:rPr lang="en-US" altLang="zh-CN" sz="3600" b="1" i="1" smtClean="0">
                        <a:latin typeface="Cambria Math" panose="02040503050406030204" pitchFamily="18" charset="0"/>
                        <a:ea typeface="微软雅黑" panose="020B0503020204020204" pitchFamily="34" charset="-122"/>
                      </a:rPr>
                      <m:t>𝟎</m:t>
                    </m:r>
                  </m:oMath>
                </a14:m>
                <a:endParaRPr lang="en-US" altLang="zh-CN" sz="3600" b="1" dirty="0">
                  <a:latin typeface="微软雅黑" panose="020B0503020204020204" pitchFamily="34" charset="-122"/>
                  <a:ea typeface="微软雅黑" panose="020B0503020204020204" pitchFamily="34" charset="-122"/>
                </a:endParaRPr>
              </a:p>
            </p:txBody>
          </p:sp>
        </mc:Choice>
        <mc:Fallback xmlns="">
          <p:sp>
            <p:nvSpPr>
              <p:cNvPr id="6" name="矩形 5"/>
              <p:cNvSpPr>
                <a:spLocks noRot="1" noChangeAspect="1" noMove="1" noResize="1" noEditPoints="1" noAdjustHandles="1" noChangeArrowheads="1" noChangeShapeType="1" noTextEdit="1"/>
              </p:cNvSpPr>
              <p:nvPr/>
            </p:nvSpPr>
            <p:spPr>
              <a:xfrm>
                <a:off x="177999" y="65033"/>
                <a:ext cx="9144000" cy="646331"/>
              </a:xfrm>
              <a:prstGeom prst="rect">
                <a:avLst/>
              </a:prstGeom>
              <a:blipFill rotWithShape="0">
                <a:blip r:embed="rId3"/>
                <a:stretch>
                  <a:fillRect t="-15094" b="-34906"/>
                </a:stretch>
              </a:blipFill>
            </p:spPr>
            <p:txBody>
              <a:bodyPr/>
              <a:lstStyle/>
              <a:p>
                <a:r>
                  <a:rPr lang="zh-CN" altLang="en-US">
                    <a:noFill/>
                  </a:rPr>
                  <a:t> </a:t>
                </a:r>
                <a:endParaRPr lang="zh-CN" altLang="en-US">
                  <a:noFill/>
                </a:endParaRPr>
              </a:p>
            </p:txBody>
          </p:sp>
        </mc:Fallback>
      </mc:AlternateContent>
      <p:sp>
        <p:nvSpPr>
          <p:cNvPr id="14" name="矩形 13"/>
          <p:cNvSpPr/>
          <p:nvPr/>
        </p:nvSpPr>
        <p:spPr>
          <a:xfrm>
            <a:off x="28473" y="2149547"/>
            <a:ext cx="5794358" cy="4708981"/>
          </a:xfrm>
          <a:prstGeom prst="rect">
            <a:avLst/>
          </a:prstGeom>
          <a:solidFill>
            <a:schemeClr val="accent6">
              <a:lumMod val="60000"/>
              <a:lumOff val="40000"/>
            </a:schemeClr>
          </a:solidFill>
        </p:spPr>
        <p:txBody>
          <a:bodyPr wrap="square">
            <a:spAutoFit/>
          </a:bodyPr>
          <a:lstStyle/>
          <a:p>
            <a:pPr>
              <a:lnSpc>
                <a:spcPct val="150000"/>
              </a:lnSpc>
            </a:pPr>
            <a:r>
              <a:rPr lang="en-US" altLang="zh-CN" sz="2000" b="1" dirty="0">
                <a:latin typeface="Times New Roman" panose="02020603050405020304" pitchFamily="18" charset="0"/>
                <a:cs typeface="Times New Roman" panose="02020603050405020304" pitchFamily="18" charset="0"/>
              </a:rPr>
              <a:t>clear</a:t>
            </a:r>
          </a:p>
          <a:p>
            <a:pPr>
              <a:lnSpc>
                <a:spcPct val="150000"/>
              </a:lnSpc>
            </a:pPr>
            <a:r>
              <a:rPr lang="en-US" altLang="zh-CN" sz="2000" b="1" dirty="0">
                <a:latin typeface="Times New Roman" panose="02020603050405020304" pitchFamily="18" charset="0"/>
                <a:cs typeface="Times New Roman" panose="02020603050405020304" pitchFamily="18" charset="0"/>
              </a:rPr>
              <a:t>set </a:t>
            </a:r>
            <a:r>
              <a:rPr lang="en-US" altLang="zh-CN" sz="2000" b="1" dirty="0" err="1">
                <a:latin typeface="Times New Roman" panose="02020603050405020304" pitchFamily="18" charset="0"/>
                <a:cs typeface="Times New Roman" panose="02020603050405020304" pitchFamily="18" charset="0"/>
              </a:rPr>
              <a:t>obs</a:t>
            </a:r>
            <a:r>
              <a:rPr lang="en-US" altLang="zh-CN" sz="2000" b="1" dirty="0">
                <a:latin typeface="Times New Roman" panose="02020603050405020304" pitchFamily="18" charset="0"/>
                <a:cs typeface="Times New Roman" panose="02020603050405020304" pitchFamily="18" charset="0"/>
              </a:rPr>
              <a:t> 10000</a:t>
            </a:r>
          </a:p>
          <a:p>
            <a:pPr>
              <a:lnSpc>
                <a:spcPct val="150000"/>
              </a:lnSpc>
            </a:pPr>
            <a:r>
              <a:rPr lang="en-US" altLang="zh-CN" sz="2000" b="1" dirty="0">
                <a:latin typeface="Times New Roman" panose="02020603050405020304" pitchFamily="18" charset="0"/>
                <a:cs typeface="Times New Roman" panose="02020603050405020304" pitchFamily="18" charset="0"/>
              </a:rPr>
              <a:t>g  x=8*uniform()-4</a:t>
            </a:r>
          </a:p>
          <a:p>
            <a:pPr>
              <a:lnSpc>
                <a:spcPct val="150000"/>
              </a:lnSpc>
            </a:pPr>
            <a:r>
              <a:rPr lang="en-US" altLang="zh-CN" sz="2000" b="1" dirty="0">
                <a:latin typeface="Times New Roman" panose="02020603050405020304" pitchFamily="18" charset="0"/>
                <a:cs typeface="Times New Roman" panose="02020603050405020304" pitchFamily="18" charset="0"/>
              </a:rPr>
              <a:t>g  y=8*uniform()-4</a:t>
            </a:r>
          </a:p>
          <a:p>
            <a:pPr>
              <a:lnSpc>
                <a:spcPct val="150000"/>
              </a:lnSpc>
            </a:pPr>
            <a:r>
              <a:rPr lang="en-US" altLang="zh-CN" sz="2000" b="1" dirty="0">
                <a:latin typeface="Times New Roman" panose="02020603050405020304" pitchFamily="18" charset="0"/>
                <a:cs typeface="Times New Roman" panose="02020603050405020304" pitchFamily="18" charset="0"/>
              </a:rPr>
              <a:t>scalar </a:t>
            </a:r>
            <a:r>
              <a:rPr lang="en-US" altLang="zh-CN" sz="2000" b="1" dirty="0">
                <a:solidFill>
                  <a:srgbClr val="FF0000"/>
                </a:solidFill>
                <a:latin typeface="Times New Roman" panose="02020603050405020304" pitchFamily="18" charset="0"/>
                <a:cs typeface="Times New Roman" panose="02020603050405020304" pitchFamily="18" charset="0"/>
              </a:rPr>
              <a:t>p=0</a:t>
            </a:r>
          </a:p>
          <a:p>
            <a:pPr>
              <a:lnSpc>
                <a:spcPct val="150000"/>
              </a:lnSpc>
            </a:pPr>
            <a:r>
              <a:rPr lang="en-US" altLang="zh-CN" sz="2000" b="1" dirty="0">
                <a:latin typeface="Times New Roman" panose="02020603050405020304" pitchFamily="18" charset="0"/>
                <a:cs typeface="Times New Roman" panose="02020603050405020304" pitchFamily="18" charset="0"/>
              </a:rPr>
              <a:t>g f=1/(2*_pi*</a:t>
            </a:r>
            <a:r>
              <a:rPr lang="en-US" altLang="zh-CN" sz="2000" b="1" dirty="0" err="1">
                <a:latin typeface="Times New Roman" panose="02020603050405020304" pitchFamily="18" charset="0"/>
                <a:cs typeface="Times New Roman" panose="02020603050405020304" pitchFamily="18" charset="0"/>
              </a:rPr>
              <a:t>sqrt</a:t>
            </a:r>
            <a:r>
              <a:rPr lang="en-US" altLang="zh-CN" sz="2000" b="1" dirty="0">
                <a:latin typeface="Times New Roman" panose="02020603050405020304" pitchFamily="18" charset="0"/>
                <a:cs typeface="Times New Roman" panose="02020603050405020304" pitchFamily="18" charset="0"/>
              </a:rPr>
              <a:t>(1-p^2))*  ///</a:t>
            </a:r>
          </a:p>
          <a:p>
            <a:pPr>
              <a:lnSpc>
                <a:spcPct val="150000"/>
              </a:lnSpc>
            </a:pPr>
            <a:r>
              <a:rPr lang="en-US" altLang="zh-CN" sz="2000" b="1" dirty="0">
                <a:latin typeface="Times New Roman" panose="02020603050405020304" pitchFamily="18" charset="0"/>
                <a:cs typeface="Times New Roman" panose="02020603050405020304" pitchFamily="18" charset="0"/>
              </a:rPr>
              <a:t>  </a:t>
            </a:r>
            <a:r>
              <a:rPr lang="en-US" altLang="zh-CN" sz="2000" b="1" dirty="0" err="1">
                <a:latin typeface="Times New Roman" panose="02020603050405020304" pitchFamily="18" charset="0"/>
                <a:cs typeface="Times New Roman" panose="02020603050405020304" pitchFamily="18" charset="0"/>
              </a:rPr>
              <a:t>exp</a:t>
            </a:r>
            <a:r>
              <a:rPr lang="en-US" altLang="zh-CN" sz="2000" b="1" dirty="0">
                <a:latin typeface="Times New Roman" panose="02020603050405020304" pitchFamily="18" charset="0"/>
                <a:cs typeface="Times New Roman" panose="02020603050405020304" pitchFamily="18" charset="0"/>
              </a:rPr>
              <a:t>(-(x^2-2*p*x*y+y^2)/(2*(1-p^2)))</a:t>
            </a:r>
          </a:p>
          <a:p>
            <a:pPr>
              <a:lnSpc>
                <a:spcPct val="150000"/>
              </a:lnSpc>
            </a:pPr>
            <a:r>
              <a:rPr lang="en-US" altLang="zh-CN" sz="2000" b="1" dirty="0">
                <a:latin typeface="Times New Roman" panose="02020603050405020304" pitchFamily="18" charset="0"/>
                <a:cs typeface="Times New Roman" panose="02020603050405020304" pitchFamily="18" charset="0"/>
              </a:rPr>
              <a:t>g n=</a:t>
            </a:r>
            <a:r>
              <a:rPr lang="en-US" altLang="zh-CN" sz="2000" b="1" dirty="0" err="1">
                <a:latin typeface="Times New Roman" panose="02020603050405020304" pitchFamily="18" charset="0"/>
                <a:cs typeface="Times New Roman" panose="02020603050405020304" pitchFamily="18" charset="0"/>
              </a:rPr>
              <a:t>int</a:t>
            </a:r>
            <a:r>
              <a:rPr lang="en-US" altLang="zh-CN" sz="2000" b="1" dirty="0">
                <a:latin typeface="Times New Roman" panose="02020603050405020304" pitchFamily="18" charset="0"/>
                <a:cs typeface="Times New Roman" panose="02020603050405020304" pitchFamily="18" charset="0"/>
              </a:rPr>
              <a:t>(10000*f)</a:t>
            </a:r>
          </a:p>
          <a:p>
            <a:pPr>
              <a:lnSpc>
                <a:spcPct val="150000"/>
              </a:lnSpc>
            </a:pPr>
            <a:r>
              <a:rPr lang="en-US" altLang="zh-CN" sz="2000" b="1" dirty="0" err="1">
                <a:latin typeface="Times New Roman" panose="02020603050405020304" pitchFamily="18" charset="0"/>
                <a:cs typeface="Times New Roman" panose="02020603050405020304" pitchFamily="18" charset="0"/>
              </a:rPr>
              <a:t>sc</a:t>
            </a:r>
            <a:r>
              <a:rPr lang="en-US" altLang="zh-CN" sz="2000" b="1" dirty="0">
                <a:latin typeface="Times New Roman" panose="02020603050405020304" pitchFamily="18" charset="0"/>
                <a:cs typeface="Times New Roman" panose="02020603050405020304" pitchFamily="18" charset="0"/>
              </a:rPr>
              <a:t>  y  x    //x</a:t>
            </a:r>
            <a:r>
              <a:rPr lang="zh-CN" altLang="en-US" sz="2000" b="1" dirty="0">
                <a:latin typeface="Times New Roman" panose="02020603050405020304" pitchFamily="18" charset="0"/>
                <a:cs typeface="Times New Roman" panose="02020603050405020304" pitchFamily="18" charset="0"/>
              </a:rPr>
              <a:t>与</a:t>
            </a:r>
            <a:r>
              <a:rPr lang="en-US" altLang="zh-CN" sz="2000" b="1" dirty="0">
                <a:latin typeface="Times New Roman" panose="02020603050405020304" pitchFamily="18" charset="0"/>
                <a:cs typeface="Times New Roman" panose="02020603050405020304" pitchFamily="18" charset="0"/>
              </a:rPr>
              <a:t>y</a:t>
            </a:r>
            <a:r>
              <a:rPr lang="zh-CN" altLang="en-US" sz="2000" b="1" dirty="0">
                <a:latin typeface="Times New Roman" panose="02020603050405020304" pitchFamily="18" charset="0"/>
                <a:cs typeface="Times New Roman" panose="02020603050405020304" pitchFamily="18" charset="0"/>
              </a:rPr>
              <a:t>的散点图</a:t>
            </a:r>
            <a:endParaRPr lang="en-US" altLang="zh-CN" sz="2000" b="1" dirty="0">
              <a:latin typeface="Times New Roman" panose="02020603050405020304" pitchFamily="18" charset="0"/>
              <a:cs typeface="Times New Roman" panose="02020603050405020304" pitchFamily="18" charset="0"/>
            </a:endParaRPr>
          </a:p>
          <a:p>
            <a:pPr>
              <a:lnSpc>
                <a:spcPct val="150000"/>
              </a:lnSpc>
            </a:pPr>
            <a:r>
              <a:rPr lang="en-US" altLang="zh-CN" sz="2000" b="1" dirty="0" err="1">
                <a:latin typeface="Times New Roman" panose="02020603050405020304" pitchFamily="18" charset="0"/>
                <a:cs typeface="Times New Roman" panose="02020603050405020304" pitchFamily="18" charset="0"/>
              </a:rPr>
              <a:t>sc</a:t>
            </a:r>
            <a:r>
              <a:rPr lang="en-US" altLang="zh-CN" sz="2000" b="1" dirty="0">
                <a:latin typeface="Times New Roman" panose="02020603050405020304" pitchFamily="18" charset="0"/>
                <a:cs typeface="Times New Roman" panose="02020603050405020304" pitchFamily="18" charset="0"/>
              </a:rPr>
              <a:t> y x [w=n]    //</a:t>
            </a:r>
            <a:r>
              <a:rPr lang="zh-CN" altLang="en-US" sz="2000" b="1" dirty="0">
                <a:latin typeface="Times New Roman" panose="02020603050405020304" pitchFamily="18" charset="0"/>
                <a:cs typeface="Times New Roman" panose="02020603050405020304" pitchFamily="18" charset="0"/>
              </a:rPr>
              <a:t>相关系数为零的标准二元正态分布</a:t>
            </a:r>
            <a:endParaRPr lang="en-US" altLang="zh-CN" sz="2000" b="1" dirty="0">
              <a:latin typeface="Times New Roman" panose="02020603050405020304" pitchFamily="18" charset="0"/>
              <a:cs typeface="Times New Roman" panose="02020603050405020304" pitchFamily="18" charset="0"/>
            </a:endParaRPr>
          </a:p>
        </p:txBody>
      </p:sp>
      <p:graphicFrame>
        <p:nvGraphicFramePr>
          <p:cNvPr id="4" name="对象 3"/>
          <p:cNvGraphicFramePr>
            <a:graphicFrameLocks noChangeAspect="1"/>
          </p:cNvGraphicFramePr>
          <p:nvPr/>
        </p:nvGraphicFramePr>
        <p:xfrm>
          <a:off x="315802" y="1465083"/>
          <a:ext cx="5219700" cy="744537"/>
        </p:xfrm>
        <a:graphic>
          <a:graphicData uri="http://schemas.openxmlformats.org/presentationml/2006/ole">
            <mc:AlternateContent xmlns:mc="http://schemas.openxmlformats.org/markup-compatibility/2006">
              <mc:Choice xmlns:v="urn:schemas-microsoft-com:vml" Requires="v">
                <p:oleObj spid="_x0000_s819997" name="公式" r:id="rId4" imgW="91744800" imgH="13106400" progId="Equation.3">
                  <p:embed/>
                </p:oleObj>
              </mc:Choice>
              <mc:Fallback>
                <p:oleObj name="公式" r:id="rId4" imgW="91744800" imgH="13106400" progId="Equation.3">
                  <p:embed/>
                  <p:pic>
                    <p:nvPicPr>
                      <p:cNvPr id="0" name="图片 819986"/>
                      <p:cNvPicPr/>
                      <p:nvPr/>
                    </p:nvPicPr>
                    <p:blipFill>
                      <a:blip r:embed="rId5"/>
                      <a:stretch>
                        <a:fillRect/>
                      </a:stretch>
                    </p:blipFill>
                    <p:spPr>
                      <a:xfrm>
                        <a:off x="315802" y="1465083"/>
                        <a:ext cx="5219700" cy="744537"/>
                      </a:xfrm>
                      <a:prstGeom prst="rect">
                        <a:avLst/>
                      </a:prstGeom>
                      <a:solidFill>
                        <a:srgbClr val="FFC000"/>
                      </a:solidFill>
                    </p:spPr>
                  </p:pic>
                </p:oleObj>
              </mc:Fallback>
            </mc:AlternateContent>
          </a:graphicData>
        </a:graphic>
      </p:graphicFrame>
      <p:pic>
        <p:nvPicPr>
          <p:cNvPr id="2" name="图片 1"/>
          <p:cNvPicPr>
            <a:picLocks noChangeAspect="1"/>
          </p:cNvPicPr>
          <p:nvPr/>
        </p:nvPicPr>
        <p:blipFill>
          <a:blip r:embed="rId6"/>
          <a:stretch>
            <a:fillRect/>
          </a:stretch>
        </p:blipFill>
        <p:spPr>
          <a:xfrm>
            <a:off x="5885825" y="786900"/>
            <a:ext cx="3258176" cy="2853447"/>
          </a:xfrm>
          <a:prstGeom prst="rect">
            <a:avLst/>
          </a:prstGeom>
        </p:spPr>
      </p:pic>
      <p:pic>
        <p:nvPicPr>
          <p:cNvPr id="3" name="图片 2"/>
          <p:cNvPicPr>
            <a:picLocks noChangeAspect="1"/>
          </p:cNvPicPr>
          <p:nvPr/>
        </p:nvPicPr>
        <p:blipFill>
          <a:blip r:embed="rId7"/>
          <a:stretch>
            <a:fillRect/>
          </a:stretch>
        </p:blipFill>
        <p:spPr>
          <a:xfrm>
            <a:off x="5885825" y="3769743"/>
            <a:ext cx="3258175" cy="3088257"/>
          </a:xfrm>
          <a:prstGeom prst="rect">
            <a:avLst/>
          </a:prstGeom>
        </p:spPr>
      </p:pic>
      <p:cxnSp>
        <p:nvCxnSpPr>
          <p:cNvPr id="10" name="直接箭头连接符 9"/>
          <p:cNvCxnSpPr/>
          <p:nvPr/>
        </p:nvCxnSpPr>
        <p:spPr>
          <a:xfrm flipV="1">
            <a:off x="5667555" y="5513194"/>
            <a:ext cx="698739" cy="957072"/>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V="1">
            <a:off x="3536830" y="3081731"/>
            <a:ext cx="2550040" cy="3120661"/>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3" name="对象 12"/>
          <p:cNvGraphicFramePr>
            <a:graphicFrameLocks noChangeAspect="1"/>
          </p:cNvGraphicFramePr>
          <p:nvPr/>
        </p:nvGraphicFramePr>
        <p:xfrm>
          <a:off x="1016572" y="808155"/>
          <a:ext cx="3173412" cy="622300"/>
        </p:xfrm>
        <a:graphic>
          <a:graphicData uri="http://schemas.openxmlformats.org/presentationml/2006/ole">
            <mc:AlternateContent xmlns:mc="http://schemas.openxmlformats.org/markup-compatibility/2006">
              <mc:Choice xmlns:v="urn:schemas-microsoft-com:vml" Requires="v">
                <p:oleObj spid="_x0000_s819998" name="公式" r:id="rId8" imgW="55778400" imgH="10972800" progId="Equation.3">
                  <p:embed/>
                </p:oleObj>
              </mc:Choice>
              <mc:Fallback>
                <p:oleObj name="公式" r:id="rId8" imgW="55778400" imgH="10972800" progId="Equation.3">
                  <p:embed/>
                  <p:pic>
                    <p:nvPicPr>
                      <p:cNvPr id="0" name="图片 819987"/>
                      <p:cNvPicPr/>
                      <p:nvPr/>
                    </p:nvPicPr>
                    <p:blipFill>
                      <a:blip r:embed="rId9"/>
                      <a:stretch>
                        <a:fillRect/>
                      </a:stretch>
                    </p:blipFill>
                    <p:spPr>
                      <a:xfrm>
                        <a:off x="1016572" y="808155"/>
                        <a:ext cx="3173412" cy="622300"/>
                      </a:xfrm>
                      <a:prstGeom prst="rect">
                        <a:avLst/>
                      </a:prstGeom>
                      <a:solidFill>
                        <a:srgbClr val="FFC000"/>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矩形 5"/>
              <p:cNvSpPr/>
              <p:nvPr/>
            </p:nvSpPr>
            <p:spPr>
              <a:xfrm>
                <a:off x="177999" y="65033"/>
                <a:ext cx="9144000" cy="646331"/>
              </a:xfrm>
              <a:prstGeom prst="rect">
                <a:avLst/>
              </a:prstGeom>
            </p:spPr>
            <p:txBody>
              <a:bodyPr wrap="square">
                <a:spAutoFit/>
              </a:bodyPr>
              <a:lstStyle/>
              <a:p>
                <a:pPr algn="ctr"/>
                <a:r>
                  <a:rPr lang="zh-CN" altLang="en-US" sz="3600" b="1" dirty="0">
                    <a:latin typeface="微软雅黑" panose="020B0503020204020204" pitchFamily="34" charset="-122"/>
                    <a:ea typeface="微软雅黑" panose="020B0503020204020204" pitchFamily="34" charset="-122"/>
                  </a:rPr>
                  <a:t>联合分布与相关</a:t>
                </a:r>
                <a:r>
                  <a:rPr lang="en-US" altLang="zh-CN" sz="3600" b="1" dirty="0">
                    <a:latin typeface="微软雅黑" panose="020B0503020204020204" pitchFamily="34" charset="-122"/>
                    <a:ea typeface="微软雅黑" panose="020B0503020204020204" pitchFamily="34" charset="-122"/>
                  </a:rPr>
                  <a:t>:</a:t>
                </a:r>
                <a14:m>
                  <m:oMath xmlns:m="http://schemas.openxmlformats.org/officeDocument/2006/math">
                    <m:r>
                      <a:rPr lang="en-US" altLang="zh-CN" sz="3600" b="1" i="1" smtClean="0">
                        <a:latin typeface="Cambria Math" panose="02040503050406030204" pitchFamily="18" charset="0"/>
                        <a:ea typeface="微软雅黑" panose="020B0503020204020204" pitchFamily="34" charset="-122"/>
                      </a:rPr>
                      <m:t>𝝆</m:t>
                    </m:r>
                    <m:r>
                      <a:rPr lang="en-US" altLang="zh-CN" sz="3600" b="1" i="1" smtClean="0">
                        <a:latin typeface="Cambria Math" panose="02040503050406030204" pitchFamily="18" charset="0"/>
                        <a:ea typeface="微软雅黑" panose="020B0503020204020204" pitchFamily="34" charset="-122"/>
                      </a:rPr>
                      <m:t>≠</m:t>
                    </m:r>
                    <m:r>
                      <a:rPr lang="en-US" altLang="zh-CN" sz="3600" b="1" i="1" smtClean="0">
                        <a:latin typeface="Cambria Math" panose="02040503050406030204" pitchFamily="18" charset="0"/>
                        <a:ea typeface="微软雅黑" panose="020B0503020204020204" pitchFamily="34" charset="-122"/>
                      </a:rPr>
                      <m:t>𝟎</m:t>
                    </m:r>
                  </m:oMath>
                </a14:m>
                <a:endParaRPr lang="en-US" altLang="zh-CN" sz="3600" b="1" dirty="0">
                  <a:latin typeface="微软雅黑" panose="020B0503020204020204" pitchFamily="34" charset="-122"/>
                  <a:ea typeface="微软雅黑" panose="020B0503020204020204" pitchFamily="34" charset="-122"/>
                </a:endParaRPr>
              </a:p>
            </p:txBody>
          </p:sp>
        </mc:Choice>
        <mc:Fallback xmlns="">
          <p:sp>
            <p:nvSpPr>
              <p:cNvPr id="6" name="矩形 5"/>
              <p:cNvSpPr>
                <a:spLocks noRot="1" noChangeAspect="1" noMove="1" noResize="1" noEditPoints="1" noAdjustHandles="1" noChangeArrowheads="1" noChangeShapeType="1" noTextEdit="1"/>
              </p:cNvSpPr>
              <p:nvPr/>
            </p:nvSpPr>
            <p:spPr>
              <a:xfrm>
                <a:off x="177999" y="65033"/>
                <a:ext cx="9144000" cy="646331"/>
              </a:xfrm>
              <a:prstGeom prst="rect">
                <a:avLst/>
              </a:prstGeom>
              <a:blipFill rotWithShape="0">
                <a:blip r:embed="rId3"/>
                <a:stretch>
                  <a:fillRect t="-15094" b="-34906"/>
                </a:stretch>
              </a:blipFill>
            </p:spPr>
            <p:txBody>
              <a:bodyPr/>
              <a:lstStyle/>
              <a:p>
                <a:r>
                  <a:rPr lang="zh-CN" altLang="en-US">
                    <a:noFill/>
                  </a:rPr>
                  <a:t> </a:t>
                </a:r>
                <a:endParaRPr lang="zh-CN" altLang="en-US">
                  <a:noFill/>
                </a:endParaRPr>
              </a:p>
            </p:txBody>
          </p:sp>
        </mc:Fallback>
      </mc:AlternateContent>
      <p:sp>
        <p:nvSpPr>
          <p:cNvPr id="14" name="矩形 13"/>
          <p:cNvSpPr/>
          <p:nvPr/>
        </p:nvSpPr>
        <p:spPr>
          <a:xfrm>
            <a:off x="-11316" y="2149019"/>
            <a:ext cx="4612333" cy="4708981"/>
          </a:xfrm>
          <a:prstGeom prst="rect">
            <a:avLst/>
          </a:prstGeom>
          <a:solidFill>
            <a:schemeClr val="accent6">
              <a:lumMod val="60000"/>
              <a:lumOff val="40000"/>
            </a:schemeClr>
          </a:solid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clear</a:t>
            </a:r>
          </a:p>
          <a:p>
            <a:r>
              <a:rPr lang="en-US" altLang="zh-CN" sz="2000" b="1" dirty="0">
                <a:latin typeface="Times New Roman" panose="02020603050405020304" pitchFamily="18" charset="0"/>
                <a:cs typeface="Times New Roman" panose="02020603050405020304" pitchFamily="18" charset="0"/>
              </a:rPr>
              <a:t>set </a:t>
            </a:r>
            <a:r>
              <a:rPr lang="en-US" altLang="zh-CN" sz="2000" b="1" dirty="0" err="1">
                <a:latin typeface="Times New Roman" panose="02020603050405020304" pitchFamily="18" charset="0"/>
                <a:cs typeface="Times New Roman" panose="02020603050405020304" pitchFamily="18" charset="0"/>
              </a:rPr>
              <a:t>obs</a:t>
            </a:r>
            <a:r>
              <a:rPr lang="en-US" altLang="zh-CN" sz="2000" b="1" dirty="0">
                <a:latin typeface="Times New Roman" panose="02020603050405020304" pitchFamily="18" charset="0"/>
                <a:cs typeface="Times New Roman" panose="02020603050405020304" pitchFamily="18" charset="0"/>
              </a:rPr>
              <a:t> 1000</a:t>
            </a:r>
          </a:p>
          <a:p>
            <a:r>
              <a:rPr lang="en-US" altLang="zh-CN" sz="2000" b="1" dirty="0">
                <a:latin typeface="Times New Roman" panose="02020603050405020304" pitchFamily="18" charset="0"/>
                <a:cs typeface="Times New Roman" panose="02020603050405020304" pitchFamily="18" charset="0"/>
              </a:rPr>
              <a:t>g x=8*uniform()-4</a:t>
            </a:r>
          </a:p>
          <a:p>
            <a:r>
              <a:rPr lang="en-US" altLang="zh-CN" sz="2000" b="1" dirty="0">
                <a:latin typeface="Times New Roman" panose="02020603050405020304" pitchFamily="18" charset="0"/>
                <a:cs typeface="Times New Roman" panose="02020603050405020304" pitchFamily="18" charset="0"/>
              </a:rPr>
              <a:t>g y=8*uniform()-4</a:t>
            </a:r>
          </a:p>
          <a:p>
            <a:r>
              <a:rPr lang="en-US" altLang="zh-CN" sz="2000" b="1" dirty="0">
                <a:latin typeface="Times New Roman" panose="02020603050405020304" pitchFamily="18" charset="0"/>
                <a:cs typeface="Times New Roman" panose="02020603050405020304" pitchFamily="18" charset="0"/>
              </a:rPr>
              <a:t>scalar p=0.9</a:t>
            </a:r>
          </a:p>
          <a:p>
            <a:r>
              <a:rPr lang="en-US" altLang="zh-CN" sz="2000" b="1" dirty="0">
                <a:latin typeface="Times New Roman" panose="02020603050405020304" pitchFamily="18" charset="0"/>
                <a:cs typeface="Times New Roman" panose="02020603050405020304" pitchFamily="18" charset="0"/>
              </a:rPr>
              <a:t>g f=1/(2*_pi*</a:t>
            </a:r>
            <a:r>
              <a:rPr lang="en-US" altLang="zh-CN" sz="2000" b="1" dirty="0" err="1">
                <a:latin typeface="Times New Roman" panose="02020603050405020304" pitchFamily="18" charset="0"/>
                <a:cs typeface="Times New Roman" panose="02020603050405020304" pitchFamily="18" charset="0"/>
              </a:rPr>
              <a:t>sqrt</a:t>
            </a:r>
            <a:r>
              <a:rPr lang="en-US" altLang="zh-CN" sz="2000" b="1" dirty="0">
                <a:latin typeface="Times New Roman" panose="02020603050405020304" pitchFamily="18" charset="0"/>
                <a:cs typeface="Times New Roman" panose="02020603050405020304" pitchFamily="18" charset="0"/>
              </a:rPr>
              <a:t>(1-p^2))*      ///</a:t>
            </a:r>
          </a:p>
          <a:p>
            <a:r>
              <a:rPr lang="en-US" altLang="zh-CN" sz="2000" b="1" dirty="0" err="1">
                <a:latin typeface="Times New Roman" panose="02020603050405020304" pitchFamily="18" charset="0"/>
                <a:cs typeface="Times New Roman" panose="02020603050405020304" pitchFamily="18" charset="0"/>
              </a:rPr>
              <a:t>exp</a:t>
            </a:r>
            <a:r>
              <a:rPr lang="en-US" altLang="zh-CN" sz="2000" b="1" dirty="0">
                <a:latin typeface="Times New Roman" panose="02020603050405020304" pitchFamily="18" charset="0"/>
                <a:cs typeface="Times New Roman" panose="02020603050405020304" pitchFamily="18" charset="0"/>
              </a:rPr>
              <a:t>(-(x^2-2*p*x*y+y^2)/(2*(1-p^2)))</a:t>
            </a:r>
          </a:p>
          <a:p>
            <a:r>
              <a:rPr lang="en-US" altLang="zh-CN" sz="2000" b="1" dirty="0">
                <a:latin typeface="Times New Roman" panose="02020603050405020304" pitchFamily="18" charset="0"/>
                <a:cs typeface="Times New Roman" panose="02020603050405020304" pitchFamily="18" charset="0"/>
              </a:rPr>
              <a:t>g n=</a:t>
            </a:r>
            <a:r>
              <a:rPr lang="en-US" altLang="zh-CN" sz="2000" b="1" dirty="0" err="1">
                <a:latin typeface="Times New Roman" panose="02020603050405020304" pitchFamily="18" charset="0"/>
                <a:cs typeface="Times New Roman" panose="02020603050405020304" pitchFamily="18" charset="0"/>
              </a:rPr>
              <a:t>int</a:t>
            </a:r>
            <a:r>
              <a:rPr lang="en-US" altLang="zh-CN" sz="2000" b="1" dirty="0">
                <a:latin typeface="Times New Roman" panose="02020603050405020304" pitchFamily="18" charset="0"/>
                <a:cs typeface="Times New Roman" panose="02020603050405020304" pitchFamily="18" charset="0"/>
              </a:rPr>
              <a:t>(1000*f)</a:t>
            </a:r>
          </a:p>
          <a:p>
            <a:r>
              <a:rPr lang="en-US" altLang="zh-CN" sz="2000" b="1" dirty="0" err="1">
                <a:latin typeface="Times New Roman" panose="02020603050405020304" pitchFamily="18" charset="0"/>
                <a:cs typeface="Times New Roman" panose="02020603050405020304" pitchFamily="18" charset="0"/>
              </a:rPr>
              <a:t>corr</a:t>
            </a:r>
            <a:r>
              <a:rPr lang="en-US" altLang="zh-CN" sz="2000" b="1" dirty="0">
                <a:latin typeface="Times New Roman" panose="02020603050405020304" pitchFamily="18" charset="0"/>
                <a:cs typeface="Times New Roman" panose="02020603050405020304" pitchFamily="18" charset="0"/>
              </a:rPr>
              <a:t>  y x    //</a:t>
            </a:r>
            <a:r>
              <a:rPr lang="zh-CN" altLang="en-US" sz="2000" b="1" dirty="0">
                <a:latin typeface="Times New Roman" panose="02020603050405020304" pitchFamily="18" charset="0"/>
                <a:cs typeface="Times New Roman" panose="02020603050405020304" pitchFamily="18" charset="0"/>
              </a:rPr>
              <a:t>相关系数为</a:t>
            </a:r>
            <a:r>
              <a:rPr lang="en-US" altLang="zh-CN" sz="2000" b="1" dirty="0">
                <a:latin typeface="Times New Roman" panose="02020603050405020304" pitchFamily="18" charset="0"/>
                <a:cs typeface="Times New Roman" panose="02020603050405020304" pitchFamily="18" charset="0"/>
              </a:rPr>
              <a:t>0</a:t>
            </a:r>
          </a:p>
          <a:p>
            <a:r>
              <a:rPr lang="en-US" altLang="zh-CN" sz="2000" b="1" dirty="0" err="1">
                <a:latin typeface="Times New Roman" panose="02020603050405020304" pitchFamily="18" charset="0"/>
                <a:cs typeface="Times New Roman" panose="02020603050405020304" pitchFamily="18" charset="0"/>
              </a:rPr>
              <a:t>sc</a:t>
            </a:r>
            <a:r>
              <a:rPr lang="en-US" altLang="zh-CN" sz="2000" b="1" dirty="0">
                <a:latin typeface="Times New Roman" panose="02020603050405020304" pitchFamily="18" charset="0"/>
                <a:cs typeface="Times New Roman" panose="02020603050405020304" pitchFamily="18" charset="0"/>
              </a:rPr>
              <a:t>   y  x    //</a:t>
            </a:r>
            <a:r>
              <a:rPr lang="zh-CN" altLang="en-US" sz="2000" b="1" dirty="0">
                <a:latin typeface="Times New Roman" panose="02020603050405020304" pitchFamily="18" charset="0"/>
                <a:cs typeface="Times New Roman" panose="02020603050405020304" pitchFamily="18" charset="0"/>
              </a:rPr>
              <a:t>散点图</a:t>
            </a:r>
            <a:endParaRPr lang="en-US" altLang="zh-CN" sz="2000" b="1" dirty="0">
              <a:latin typeface="Times New Roman" panose="02020603050405020304" pitchFamily="18" charset="0"/>
              <a:cs typeface="Times New Roman" panose="02020603050405020304" pitchFamily="18" charset="0"/>
            </a:endParaRPr>
          </a:p>
          <a:p>
            <a:r>
              <a:rPr lang="en-US" altLang="zh-CN" sz="2000" b="1" dirty="0" err="1">
                <a:latin typeface="Times New Roman" panose="02020603050405020304" pitchFamily="18" charset="0"/>
                <a:cs typeface="Times New Roman" panose="02020603050405020304" pitchFamily="18" charset="0"/>
              </a:rPr>
              <a:t>corr</a:t>
            </a:r>
            <a:r>
              <a:rPr lang="en-US" altLang="zh-CN" sz="2000" b="1" dirty="0">
                <a:latin typeface="Times New Roman" panose="02020603050405020304" pitchFamily="18" charset="0"/>
                <a:cs typeface="Times New Roman" panose="02020603050405020304" pitchFamily="18" charset="0"/>
              </a:rPr>
              <a:t> y x [w=n]   //</a:t>
            </a:r>
            <a:r>
              <a:rPr lang="zh-CN" altLang="en-US" sz="2000" b="1" dirty="0">
                <a:latin typeface="Times New Roman" panose="02020603050405020304" pitchFamily="18" charset="0"/>
                <a:cs typeface="Times New Roman" panose="02020603050405020304" pitchFamily="18" charset="0"/>
              </a:rPr>
              <a:t>相关系数为</a:t>
            </a:r>
            <a:r>
              <a:rPr lang="en-US" altLang="zh-CN" sz="2000" b="1" dirty="0">
                <a:latin typeface="Times New Roman" panose="02020603050405020304" pitchFamily="18" charset="0"/>
                <a:cs typeface="Times New Roman" panose="02020603050405020304" pitchFamily="18" charset="0"/>
              </a:rPr>
              <a:t>0.9</a:t>
            </a:r>
          </a:p>
          <a:p>
            <a:r>
              <a:rPr lang="en-US" altLang="zh-CN" sz="2000" b="1" dirty="0" err="1">
                <a:latin typeface="Times New Roman" panose="02020603050405020304" pitchFamily="18" charset="0"/>
                <a:cs typeface="Times New Roman" panose="02020603050405020304" pitchFamily="18" charset="0"/>
              </a:rPr>
              <a:t>sc</a:t>
            </a:r>
            <a:r>
              <a:rPr lang="en-US" altLang="zh-CN" sz="2000" b="1" dirty="0">
                <a:latin typeface="Times New Roman" panose="02020603050405020304" pitchFamily="18" charset="0"/>
                <a:cs typeface="Times New Roman" panose="02020603050405020304" pitchFamily="18" charset="0"/>
              </a:rPr>
              <a:t> y x [w=n]   //</a:t>
            </a:r>
            <a:r>
              <a:rPr lang="zh-CN" altLang="en-US" sz="2000" b="1" dirty="0">
                <a:latin typeface="Times New Roman" panose="02020603050405020304" pitchFamily="18" charset="0"/>
                <a:cs typeface="Times New Roman" panose="02020603050405020304" pitchFamily="18" charset="0"/>
              </a:rPr>
              <a:t>加权散点图</a:t>
            </a:r>
            <a:endParaRPr lang="en-US" altLang="zh-CN" sz="2000" b="1" dirty="0">
              <a:latin typeface="Times New Roman" panose="02020603050405020304" pitchFamily="18" charset="0"/>
              <a:cs typeface="Times New Roman" panose="02020603050405020304" pitchFamily="18" charset="0"/>
            </a:endParaRPr>
          </a:p>
          <a:p>
            <a:r>
              <a:rPr lang="en-US" altLang="zh-CN" sz="2000" b="1" dirty="0">
                <a:latin typeface="Times New Roman" panose="02020603050405020304" pitchFamily="18" charset="0"/>
                <a:cs typeface="Times New Roman" panose="02020603050405020304" pitchFamily="18" charset="0"/>
              </a:rPr>
              <a:t>expand n   //</a:t>
            </a:r>
            <a:r>
              <a:rPr lang="zh-CN" altLang="en-US" sz="2000" b="1" dirty="0">
                <a:latin typeface="Times New Roman" panose="02020603050405020304" pitchFamily="18" charset="0"/>
                <a:cs typeface="Times New Roman" panose="02020603050405020304" pitchFamily="18" charset="0"/>
              </a:rPr>
              <a:t>将数据按出现频次扩张</a:t>
            </a:r>
            <a:endParaRPr lang="en-US" altLang="zh-CN" sz="2000" b="1" dirty="0">
              <a:latin typeface="Times New Roman" panose="02020603050405020304" pitchFamily="18" charset="0"/>
              <a:cs typeface="Times New Roman" panose="02020603050405020304" pitchFamily="18" charset="0"/>
            </a:endParaRPr>
          </a:p>
          <a:p>
            <a:r>
              <a:rPr lang="en-US" altLang="zh-CN" sz="2000" b="1" dirty="0" err="1">
                <a:latin typeface="Times New Roman" panose="02020603050405020304" pitchFamily="18" charset="0"/>
                <a:cs typeface="Times New Roman" panose="02020603050405020304" pitchFamily="18" charset="0"/>
              </a:rPr>
              <a:t>sc</a:t>
            </a:r>
            <a:r>
              <a:rPr lang="en-US" altLang="zh-CN" sz="2000" b="1" dirty="0">
                <a:latin typeface="Times New Roman" panose="02020603050405020304" pitchFamily="18" charset="0"/>
                <a:cs typeface="Times New Roman" panose="02020603050405020304" pitchFamily="18" charset="0"/>
              </a:rPr>
              <a:t> y x if n&gt;0  //</a:t>
            </a:r>
            <a:r>
              <a:rPr lang="zh-CN" altLang="en-US" sz="2000" b="1" dirty="0">
                <a:latin typeface="Times New Roman" panose="02020603050405020304" pitchFamily="18" charset="0"/>
                <a:cs typeface="Times New Roman" panose="02020603050405020304" pitchFamily="18" charset="0"/>
              </a:rPr>
              <a:t>去掉出现频次为</a:t>
            </a:r>
            <a:r>
              <a:rPr lang="en-US" altLang="zh-CN" sz="2000" b="1" dirty="0">
                <a:latin typeface="Times New Roman" panose="02020603050405020304" pitchFamily="18" charset="0"/>
                <a:cs typeface="Times New Roman" panose="02020603050405020304" pitchFamily="18" charset="0"/>
              </a:rPr>
              <a:t>0</a:t>
            </a:r>
            <a:r>
              <a:rPr lang="zh-CN" altLang="en-US" sz="2000" b="1" dirty="0">
                <a:latin typeface="Times New Roman" panose="02020603050405020304" pitchFamily="18" charset="0"/>
                <a:cs typeface="Times New Roman" panose="02020603050405020304" pitchFamily="18" charset="0"/>
              </a:rPr>
              <a:t>的样本</a:t>
            </a:r>
            <a:endParaRPr lang="en-US" altLang="zh-CN" sz="2000" b="1" dirty="0">
              <a:latin typeface="Times New Roman" panose="02020603050405020304" pitchFamily="18" charset="0"/>
              <a:cs typeface="Times New Roman" panose="02020603050405020304" pitchFamily="18" charset="0"/>
            </a:endParaRPr>
          </a:p>
          <a:p>
            <a:r>
              <a:rPr lang="en-US" altLang="zh-CN" sz="2000" b="1" dirty="0" err="1">
                <a:latin typeface="Times New Roman" panose="02020603050405020304" pitchFamily="18" charset="0"/>
                <a:cs typeface="Times New Roman" panose="02020603050405020304" pitchFamily="18" charset="0"/>
              </a:rPr>
              <a:t>sc</a:t>
            </a:r>
            <a:r>
              <a:rPr lang="en-US" altLang="zh-CN" sz="2000" b="1" dirty="0">
                <a:latin typeface="Times New Roman" panose="02020603050405020304" pitchFamily="18" charset="0"/>
                <a:cs typeface="Times New Roman" panose="02020603050405020304" pitchFamily="18" charset="0"/>
              </a:rPr>
              <a:t> y x </a:t>
            </a:r>
          </a:p>
        </p:txBody>
      </p:sp>
      <p:graphicFrame>
        <p:nvGraphicFramePr>
          <p:cNvPr id="4" name="对象 3"/>
          <p:cNvGraphicFramePr>
            <a:graphicFrameLocks noChangeAspect="1"/>
          </p:cNvGraphicFramePr>
          <p:nvPr/>
        </p:nvGraphicFramePr>
        <p:xfrm>
          <a:off x="64648" y="940511"/>
          <a:ext cx="4728378" cy="991806"/>
        </p:xfrm>
        <a:graphic>
          <a:graphicData uri="http://schemas.openxmlformats.org/presentationml/2006/ole">
            <mc:AlternateContent xmlns:mc="http://schemas.openxmlformats.org/markup-compatibility/2006">
              <mc:Choice xmlns:v="urn:schemas-microsoft-com:vml" Requires="v">
                <p:oleObj spid="_x0000_s822673" name="公式" r:id="rId4" imgW="62484000" imgH="13106400" progId="Equation.3">
                  <p:embed/>
                </p:oleObj>
              </mc:Choice>
              <mc:Fallback>
                <p:oleObj name="公式" r:id="rId4" imgW="62484000" imgH="13106400" progId="Equation.3">
                  <p:embed/>
                  <p:pic>
                    <p:nvPicPr>
                      <p:cNvPr id="0" name="图片 822666"/>
                      <p:cNvPicPr/>
                      <p:nvPr/>
                    </p:nvPicPr>
                    <p:blipFill>
                      <a:blip r:embed="rId5"/>
                      <a:stretch>
                        <a:fillRect/>
                      </a:stretch>
                    </p:blipFill>
                    <p:spPr>
                      <a:xfrm>
                        <a:off x="64648" y="940511"/>
                        <a:ext cx="4728378" cy="991806"/>
                      </a:xfrm>
                      <a:prstGeom prst="rect">
                        <a:avLst/>
                      </a:prstGeom>
                      <a:solidFill>
                        <a:srgbClr val="FFC000"/>
                      </a:solidFill>
                    </p:spPr>
                  </p:pic>
                </p:oleObj>
              </mc:Fallback>
            </mc:AlternateContent>
          </a:graphicData>
        </a:graphic>
      </p:graphicFrame>
      <p:pic>
        <p:nvPicPr>
          <p:cNvPr id="7" name="图片 6"/>
          <p:cNvPicPr>
            <a:picLocks noChangeAspect="1"/>
          </p:cNvPicPr>
          <p:nvPr/>
        </p:nvPicPr>
        <p:blipFill>
          <a:blip r:embed="rId6"/>
          <a:stretch>
            <a:fillRect/>
          </a:stretch>
        </p:blipFill>
        <p:spPr>
          <a:xfrm>
            <a:off x="5857336" y="789510"/>
            <a:ext cx="3286664" cy="2957690"/>
          </a:xfrm>
          <a:prstGeom prst="rect">
            <a:avLst/>
          </a:prstGeom>
        </p:spPr>
      </p:pic>
      <p:pic>
        <p:nvPicPr>
          <p:cNvPr id="8" name="图片 7"/>
          <p:cNvPicPr>
            <a:picLocks noChangeAspect="1"/>
          </p:cNvPicPr>
          <p:nvPr/>
        </p:nvPicPr>
        <p:blipFill>
          <a:blip r:embed="rId7"/>
          <a:stretch>
            <a:fillRect/>
          </a:stretch>
        </p:blipFill>
        <p:spPr>
          <a:xfrm>
            <a:off x="5857336" y="3709358"/>
            <a:ext cx="3335623" cy="3146643"/>
          </a:xfrm>
          <a:prstGeom prst="rect">
            <a:avLst/>
          </a:prstGeom>
        </p:spPr>
      </p:pic>
      <p:cxnSp>
        <p:nvCxnSpPr>
          <p:cNvPr id="11" name="直接箭头连接符 10"/>
          <p:cNvCxnSpPr/>
          <p:nvPr/>
        </p:nvCxnSpPr>
        <p:spPr>
          <a:xfrm>
            <a:off x="3503482" y="5702728"/>
            <a:ext cx="2811054" cy="276818"/>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V="1">
            <a:off x="4330460" y="5994783"/>
            <a:ext cx="1984076" cy="295974"/>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V="1">
            <a:off x="2544792" y="3081730"/>
            <a:ext cx="3542078" cy="2032970"/>
          </a:xfrm>
          <a:prstGeom prst="straightConnector1">
            <a:avLst/>
          </a:prstGeom>
          <a:ln w="412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p:nvPicPr>
        <p:blipFill>
          <a:blip r:embed="rId8"/>
          <a:stretch>
            <a:fillRect/>
          </a:stretch>
        </p:blipFill>
        <p:spPr>
          <a:xfrm>
            <a:off x="4430036" y="4030033"/>
            <a:ext cx="1724025" cy="800100"/>
          </a:xfrm>
          <a:prstGeom prst="rect">
            <a:avLst/>
          </a:prstGeom>
        </p:spPr>
      </p:pic>
      <p:pic>
        <p:nvPicPr>
          <p:cNvPr id="20" name="图片 19"/>
          <p:cNvPicPr>
            <a:picLocks noChangeAspect="1"/>
          </p:cNvPicPr>
          <p:nvPr/>
        </p:nvPicPr>
        <p:blipFill>
          <a:blip r:embed="rId9"/>
          <a:stretch>
            <a:fillRect/>
          </a:stretch>
        </p:blipFill>
        <p:spPr>
          <a:xfrm>
            <a:off x="4152361" y="4877866"/>
            <a:ext cx="1704975" cy="809625"/>
          </a:xfrm>
          <a:prstGeom prst="rect">
            <a:avLst/>
          </a:prstGeom>
        </p:spPr>
      </p:pic>
      <p:cxnSp>
        <p:nvCxnSpPr>
          <p:cNvPr id="15" name="直接箭头连接符 14"/>
          <p:cNvCxnSpPr/>
          <p:nvPr/>
        </p:nvCxnSpPr>
        <p:spPr>
          <a:xfrm flipV="1">
            <a:off x="916346" y="3081730"/>
            <a:ext cx="5170524" cy="3631436"/>
          </a:xfrm>
          <a:prstGeom prst="straightConnector1">
            <a:avLst/>
          </a:prstGeom>
          <a:ln w="412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912003" y="6551972"/>
            <a:ext cx="2057400" cy="365125"/>
          </a:xfrm>
        </p:spPr>
        <p:txBody>
          <a:bodyPr/>
          <a:lstStyle/>
          <a:p>
            <a:fld id="{D25234D3-FA2C-457A-B7DA-A7A33498E534}" type="datetime1">
              <a:rPr lang="zh-CN" altLang="en-US" smtClean="0"/>
              <a:t>2021/3/2</a:t>
            </a:fld>
            <a:endParaRPr lang="zh-CN" altLang="en-US" dirty="0"/>
          </a:p>
        </p:txBody>
      </p:sp>
      <p:sp>
        <p:nvSpPr>
          <p:cNvPr id="3" name="页脚占位符 2"/>
          <p:cNvSpPr>
            <a:spLocks noGrp="1"/>
          </p:cNvSpPr>
          <p:nvPr>
            <p:ph type="ftr" sz="quarter" idx="11"/>
          </p:nvPr>
        </p:nvSpPr>
        <p:spPr>
          <a:xfrm>
            <a:off x="5860535" y="6557895"/>
            <a:ext cx="3086100" cy="365125"/>
          </a:xfrm>
        </p:spPr>
        <p:txBody>
          <a:bodyPr/>
          <a:lstStyle/>
          <a:p>
            <a:r>
              <a:rPr lang="zh-CN" altLang="en-US" dirty="0"/>
              <a:t>中国人民大学，陈传波</a:t>
            </a:r>
          </a:p>
        </p:txBody>
      </p:sp>
      <p:sp>
        <p:nvSpPr>
          <p:cNvPr id="6" name="矩形 5"/>
          <p:cNvSpPr/>
          <p:nvPr/>
        </p:nvSpPr>
        <p:spPr>
          <a:xfrm>
            <a:off x="0" y="192041"/>
            <a:ext cx="9144000" cy="646331"/>
          </a:xfrm>
          <a:prstGeom prst="rect">
            <a:avLst/>
          </a:prstGeom>
        </p:spPr>
        <p:txBody>
          <a:bodyPr wrap="square">
            <a:spAutoFit/>
          </a:bodyPr>
          <a:lstStyle/>
          <a:p>
            <a:pPr algn="ctr"/>
            <a:r>
              <a:rPr lang="zh-CN" altLang="en-US" sz="3600" b="1" dirty="0">
                <a:latin typeface="微软雅黑" panose="020B0503020204020204" pitchFamily="34" charset="-122"/>
                <a:ea typeface="微软雅黑" panose="020B0503020204020204" pitchFamily="34" charset="-122"/>
              </a:rPr>
              <a:t>内生变量：与误差项</a:t>
            </a:r>
            <a:r>
              <a:rPr lang="zh-CN" altLang="en-US" sz="3600" b="1" dirty="0">
                <a:solidFill>
                  <a:srgbClr val="FF0000"/>
                </a:solidFill>
                <a:latin typeface="微软雅黑" panose="020B0503020204020204" pitchFamily="34" charset="-122"/>
                <a:ea typeface="微软雅黑" panose="020B0503020204020204" pitchFamily="34" charset="-122"/>
              </a:rPr>
              <a:t>不正交</a:t>
            </a:r>
            <a:r>
              <a:rPr lang="zh-CN" altLang="en-US" sz="3600" b="1" dirty="0">
                <a:latin typeface="微软雅黑" panose="020B0503020204020204" pitchFamily="34" charset="-122"/>
                <a:ea typeface="微软雅黑" panose="020B0503020204020204" pitchFamily="34" charset="-122"/>
              </a:rPr>
              <a:t>的自变量</a:t>
            </a:r>
            <a:endParaRPr lang="en-US" altLang="zh-CN" sz="3600" b="1" dirty="0">
              <a:latin typeface="微软雅黑" panose="020B0503020204020204" pitchFamily="34" charset="-122"/>
              <a:ea typeface="微软雅黑" panose="020B0503020204020204" pitchFamily="34" charset="-122"/>
            </a:endParaRPr>
          </a:p>
        </p:txBody>
      </p:sp>
      <p:sp>
        <p:nvSpPr>
          <p:cNvPr id="23" name="矩形 22"/>
          <p:cNvSpPr/>
          <p:nvPr/>
        </p:nvSpPr>
        <p:spPr>
          <a:xfrm>
            <a:off x="508508" y="3002666"/>
            <a:ext cx="2372264" cy="646331"/>
          </a:xfrm>
          <a:prstGeom prst="rect">
            <a:avLst/>
          </a:prstGeom>
        </p:spPr>
        <p:txBody>
          <a:bodyPr wrap="square">
            <a:spAutoFit/>
          </a:bodyPr>
          <a:lstStyle/>
          <a:p>
            <a:pPr>
              <a:lnSpc>
                <a:spcPct val="150000"/>
              </a:lnSpc>
            </a:pPr>
            <a:r>
              <a:rPr lang="zh-CN" altLang="en-US" sz="2400" b="1" dirty="0">
                <a:latin typeface="黑体" panose="02010609060101010101" pitchFamily="49" charset="-122"/>
                <a:ea typeface="黑体" panose="02010609060101010101" pitchFamily="49" charset="-122"/>
              </a:rPr>
              <a:t>平移截矩和误差</a:t>
            </a:r>
          </a:p>
        </p:txBody>
      </p:sp>
      <p:graphicFrame>
        <p:nvGraphicFramePr>
          <p:cNvPr id="22" name="对象 21"/>
          <p:cNvGraphicFramePr>
            <a:graphicFrameLocks noChangeAspect="1"/>
          </p:cNvGraphicFramePr>
          <p:nvPr/>
        </p:nvGraphicFramePr>
        <p:xfrm>
          <a:off x="1036638" y="2022475"/>
          <a:ext cx="5106987" cy="536575"/>
        </p:xfrm>
        <a:graphic>
          <a:graphicData uri="http://schemas.openxmlformats.org/presentationml/2006/ole">
            <mc:AlternateContent xmlns:mc="http://schemas.openxmlformats.org/markup-compatibility/2006">
              <mc:Choice xmlns:v="urn:schemas-microsoft-com:vml" Requires="v">
                <p:oleObj spid="_x0000_s1054871" name="公式" r:id="rId3" imgW="52120800" imgH="5486400" progId="Equation.3">
                  <p:embed/>
                </p:oleObj>
              </mc:Choice>
              <mc:Fallback>
                <p:oleObj name="公式" r:id="rId3" imgW="52120800" imgH="5486400" progId="Equation.3">
                  <p:embed/>
                  <p:pic>
                    <p:nvPicPr>
                      <p:cNvPr id="0" name="图片 1054840"/>
                      <p:cNvPicPr/>
                      <p:nvPr/>
                    </p:nvPicPr>
                    <p:blipFill>
                      <a:blip r:embed="rId4"/>
                      <a:stretch>
                        <a:fillRect/>
                      </a:stretch>
                    </p:blipFill>
                    <p:spPr>
                      <a:xfrm>
                        <a:off x="1036638" y="2022475"/>
                        <a:ext cx="5106987" cy="536575"/>
                      </a:xfrm>
                      <a:prstGeom prst="rect">
                        <a:avLst/>
                      </a:prstGeom>
                      <a:solidFill>
                        <a:srgbClr val="FFC000"/>
                      </a:solidFill>
                    </p:spPr>
                  </p:pic>
                </p:oleObj>
              </mc:Fallback>
            </mc:AlternateContent>
          </a:graphicData>
        </a:graphic>
      </p:graphicFrame>
      <p:graphicFrame>
        <p:nvGraphicFramePr>
          <p:cNvPr id="4" name="对象 3"/>
          <p:cNvGraphicFramePr>
            <a:graphicFrameLocks noChangeAspect="1"/>
          </p:cNvGraphicFramePr>
          <p:nvPr/>
        </p:nvGraphicFramePr>
        <p:xfrm>
          <a:off x="3004588" y="3105631"/>
          <a:ext cx="4654550" cy="466725"/>
        </p:xfrm>
        <a:graphic>
          <a:graphicData uri="http://schemas.openxmlformats.org/presentationml/2006/ole">
            <mc:AlternateContent xmlns:mc="http://schemas.openxmlformats.org/markup-compatibility/2006">
              <mc:Choice xmlns:v="urn:schemas-microsoft-com:vml" Requires="v">
                <p:oleObj spid="_x0000_s1054872" name="公式" r:id="rId5" imgW="54559200" imgH="5486400" progId="Equation.3">
                  <p:embed/>
                </p:oleObj>
              </mc:Choice>
              <mc:Fallback>
                <p:oleObj name="公式" r:id="rId5" imgW="54559200" imgH="5486400" progId="Equation.3">
                  <p:embed/>
                  <p:pic>
                    <p:nvPicPr>
                      <p:cNvPr id="0" name="图片 1054841"/>
                      <p:cNvPicPr/>
                      <p:nvPr/>
                    </p:nvPicPr>
                    <p:blipFill>
                      <a:blip r:embed="rId6"/>
                      <a:stretch>
                        <a:fillRect/>
                      </a:stretch>
                    </p:blipFill>
                    <p:spPr>
                      <a:xfrm>
                        <a:off x="3004588" y="3105631"/>
                        <a:ext cx="4654550" cy="466725"/>
                      </a:xfrm>
                      <a:prstGeom prst="rect">
                        <a:avLst/>
                      </a:prstGeom>
                    </p:spPr>
                  </p:pic>
                </p:oleObj>
              </mc:Fallback>
            </mc:AlternateContent>
          </a:graphicData>
        </a:graphic>
      </p:graphicFrame>
      <p:sp>
        <p:nvSpPr>
          <p:cNvPr id="11" name="矩形 10"/>
          <p:cNvSpPr/>
          <p:nvPr/>
        </p:nvSpPr>
        <p:spPr>
          <a:xfrm>
            <a:off x="7101660" y="3094301"/>
            <a:ext cx="603850" cy="36172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771863" y="3104545"/>
            <a:ext cx="623920" cy="372947"/>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 name="对象 4"/>
          <p:cNvGraphicFramePr>
            <a:graphicFrameLocks noChangeAspect="1"/>
          </p:cNvGraphicFramePr>
          <p:nvPr/>
        </p:nvGraphicFramePr>
        <p:xfrm>
          <a:off x="1093788" y="963613"/>
          <a:ext cx="4152900" cy="492125"/>
        </p:xfrm>
        <a:graphic>
          <a:graphicData uri="http://schemas.openxmlformats.org/presentationml/2006/ole">
            <mc:AlternateContent xmlns:mc="http://schemas.openxmlformats.org/markup-compatibility/2006">
              <mc:Choice xmlns:v="urn:schemas-microsoft-com:vml" Requires="v">
                <p:oleObj spid="_x0000_s1054873" name="公式" r:id="rId7" imgW="46329600" imgH="5486400" progId="Equation.3">
                  <p:embed/>
                </p:oleObj>
              </mc:Choice>
              <mc:Fallback>
                <p:oleObj name="公式" r:id="rId7" imgW="46329600" imgH="5486400" progId="Equation.3">
                  <p:embed/>
                  <p:pic>
                    <p:nvPicPr>
                      <p:cNvPr id="0" name="图片 1054842"/>
                      <p:cNvPicPr/>
                      <p:nvPr/>
                    </p:nvPicPr>
                    <p:blipFill>
                      <a:blip r:embed="rId8"/>
                      <a:stretch>
                        <a:fillRect/>
                      </a:stretch>
                    </p:blipFill>
                    <p:spPr>
                      <a:xfrm>
                        <a:off x="1093788" y="963613"/>
                        <a:ext cx="4152900" cy="492125"/>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1208181" y="5294313"/>
          <a:ext cx="3925887" cy="1563687"/>
        </p:xfrm>
        <a:graphic>
          <a:graphicData uri="http://schemas.openxmlformats.org/presentationml/2006/ole">
            <mc:AlternateContent xmlns:mc="http://schemas.openxmlformats.org/markup-compatibility/2006">
              <mc:Choice xmlns:v="urn:schemas-microsoft-com:vml" Requires="v">
                <p:oleObj spid="_x0000_s1054874" name="公式" r:id="rId9" imgW="42062400" imgH="16764000" progId="Equation.3">
                  <p:embed/>
                </p:oleObj>
              </mc:Choice>
              <mc:Fallback>
                <p:oleObj name="公式" r:id="rId9" imgW="42062400" imgH="16764000" progId="Equation.3">
                  <p:embed/>
                  <p:pic>
                    <p:nvPicPr>
                      <p:cNvPr id="0" name="图片 1054843"/>
                      <p:cNvPicPr/>
                      <p:nvPr/>
                    </p:nvPicPr>
                    <p:blipFill>
                      <a:blip r:embed="rId10"/>
                      <a:stretch>
                        <a:fillRect/>
                      </a:stretch>
                    </p:blipFill>
                    <p:spPr>
                      <a:xfrm>
                        <a:off x="1208181" y="5294313"/>
                        <a:ext cx="3925887" cy="1563687"/>
                      </a:xfrm>
                      <a:prstGeom prst="rect">
                        <a:avLst/>
                      </a:prstGeom>
                      <a:solidFill>
                        <a:srgbClr val="92D050"/>
                      </a:solidFill>
                    </p:spPr>
                  </p:pic>
                </p:oleObj>
              </mc:Fallback>
            </mc:AlternateContent>
          </a:graphicData>
        </a:graphic>
      </p:graphicFrame>
      <p:sp>
        <p:nvSpPr>
          <p:cNvPr id="16" name="矩形 15"/>
          <p:cNvSpPr/>
          <p:nvPr/>
        </p:nvSpPr>
        <p:spPr>
          <a:xfrm>
            <a:off x="3004588" y="5613266"/>
            <a:ext cx="1990718" cy="559769"/>
          </a:xfrm>
          <a:prstGeom prst="rect">
            <a:avLst/>
          </a:prstGeom>
        </p:spPr>
        <p:txBody>
          <a:bodyPr wrap="square">
            <a:spAutoFit/>
          </a:bodyPr>
          <a:lstStyle/>
          <a:p>
            <a:pPr>
              <a:lnSpc>
                <a:spcPct val="150000"/>
              </a:lnSpc>
            </a:pPr>
            <a:r>
              <a:rPr lang="en-US" altLang="zh-CN" sz="2400" b="1" dirty="0">
                <a:solidFill>
                  <a:srgbClr val="FF0000"/>
                </a:solidFill>
                <a:latin typeface="黑体" panose="02010609060101010101" pitchFamily="49" charset="-122"/>
                <a:ea typeface="黑体" panose="02010609060101010101" pitchFamily="49" charset="-122"/>
              </a:rPr>
              <a:t>x</a:t>
            </a:r>
            <a:r>
              <a:rPr lang="en-US" altLang="zh-CN" sz="2400" b="1" baseline="-25000" dirty="0">
                <a:solidFill>
                  <a:srgbClr val="FF0000"/>
                </a:solidFill>
                <a:latin typeface="黑体" panose="02010609060101010101" pitchFamily="49" charset="-122"/>
                <a:ea typeface="黑体" panose="02010609060101010101" pitchFamily="49" charset="-122"/>
              </a:rPr>
              <a:t>i</a:t>
            </a:r>
            <a:r>
              <a:rPr lang="zh-CN" altLang="en-US" sz="2400" b="1" dirty="0">
                <a:solidFill>
                  <a:srgbClr val="FF0000"/>
                </a:solidFill>
                <a:latin typeface="黑体" panose="02010609060101010101" pitchFamily="49" charset="-122"/>
                <a:ea typeface="黑体" panose="02010609060101010101" pitchFamily="49" charset="-122"/>
              </a:rPr>
              <a:t>为内生变量</a:t>
            </a:r>
          </a:p>
        </p:txBody>
      </p:sp>
      <p:sp>
        <p:nvSpPr>
          <p:cNvPr id="17" name="矩形 16"/>
          <p:cNvSpPr/>
          <p:nvPr/>
        </p:nvSpPr>
        <p:spPr>
          <a:xfrm>
            <a:off x="2979447" y="6173035"/>
            <a:ext cx="2154621" cy="646331"/>
          </a:xfrm>
          <a:prstGeom prst="rect">
            <a:avLst/>
          </a:prstGeom>
        </p:spPr>
        <p:txBody>
          <a:bodyPr wrap="square">
            <a:spAutoFit/>
          </a:bodyPr>
          <a:lstStyle/>
          <a:p>
            <a:pPr>
              <a:lnSpc>
                <a:spcPct val="150000"/>
              </a:lnSpc>
            </a:pPr>
            <a:r>
              <a:rPr lang="en-US" altLang="zh-CN" sz="2400" b="1" dirty="0" err="1">
                <a:solidFill>
                  <a:srgbClr val="FF0000"/>
                </a:solidFill>
                <a:latin typeface="黑体" panose="02010609060101010101" pitchFamily="49" charset="-122"/>
                <a:ea typeface="黑体" panose="02010609060101010101" pitchFamily="49" charset="-122"/>
              </a:rPr>
              <a:t>x</a:t>
            </a:r>
            <a:r>
              <a:rPr lang="en-US" altLang="zh-CN" sz="2400" b="1" baseline="-25000" dirty="0" err="1">
                <a:solidFill>
                  <a:srgbClr val="FF0000"/>
                </a:solidFill>
                <a:latin typeface="黑体" panose="02010609060101010101" pitchFamily="49" charset="-122"/>
                <a:ea typeface="黑体" panose="02010609060101010101" pitchFamily="49" charset="-122"/>
              </a:rPr>
              <a:t>j</a:t>
            </a:r>
            <a:r>
              <a:rPr lang="zh-CN" altLang="en-US" sz="2400" b="1" dirty="0">
                <a:solidFill>
                  <a:srgbClr val="FF0000"/>
                </a:solidFill>
                <a:latin typeface="黑体" panose="02010609060101010101" pitchFamily="49" charset="-122"/>
                <a:ea typeface="黑体" panose="02010609060101010101" pitchFamily="49" charset="-122"/>
              </a:rPr>
              <a:t>为外生变量</a:t>
            </a:r>
          </a:p>
        </p:txBody>
      </p:sp>
      <p:graphicFrame>
        <p:nvGraphicFramePr>
          <p:cNvPr id="9" name="对象 8"/>
          <p:cNvGraphicFramePr>
            <a:graphicFrameLocks noChangeAspect="1"/>
          </p:cNvGraphicFramePr>
          <p:nvPr/>
        </p:nvGraphicFramePr>
        <p:xfrm>
          <a:off x="1127919" y="3676205"/>
          <a:ext cx="5313362" cy="936625"/>
        </p:xfrm>
        <a:graphic>
          <a:graphicData uri="http://schemas.openxmlformats.org/presentationml/2006/ole">
            <mc:AlternateContent xmlns:mc="http://schemas.openxmlformats.org/markup-compatibility/2006">
              <mc:Choice xmlns:v="urn:schemas-microsoft-com:vml" Requires="v">
                <p:oleObj spid="_x0000_s1054875" name="公式" r:id="rId11" imgW="65836800" imgH="11582400" progId="Equation.3">
                  <p:embed/>
                </p:oleObj>
              </mc:Choice>
              <mc:Fallback>
                <p:oleObj name="公式" r:id="rId11" imgW="65836800" imgH="11582400" progId="Equation.3">
                  <p:embed/>
                  <p:pic>
                    <p:nvPicPr>
                      <p:cNvPr id="0" name="图片 1054844"/>
                      <p:cNvPicPr/>
                      <p:nvPr/>
                    </p:nvPicPr>
                    <p:blipFill>
                      <a:blip r:embed="rId12"/>
                      <a:stretch>
                        <a:fillRect/>
                      </a:stretch>
                    </p:blipFill>
                    <p:spPr>
                      <a:xfrm>
                        <a:off x="1127919" y="3676205"/>
                        <a:ext cx="5313362" cy="936625"/>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1127919" y="4701326"/>
          <a:ext cx="6888162" cy="452438"/>
        </p:xfrm>
        <a:graphic>
          <a:graphicData uri="http://schemas.openxmlformats.org/presentationml/2006/ole">
            <mc:AlternateContent xmlns:mc="http://schemas.openxmlformats.org/markup-compatibility/2006">
              <mc:Choice xmlns:v="urn:schemas-microsoft-com:vml" Requires="v">
                <p:oleObj spid="_x0000_s1054876" name="公式" r:id="rId13" imgW="83820000" imgH="5486400" progId="Equation.3">
                  <p:embed/>
                </p:oleObj>
              </mc:Choice>
              <mc:Fallback>
                <p:oleObj name="公式" r:id="rId13" imgW="83820000" imgH="5486400" progId="Equation.3">
                  <p:embed/>
                  <p:pic>
                    <p:nvPicPr>
                      <p:cNvPr id="0" name="图片 1054845"/>
                      <p:cNvPicPr/>
                      <p:nvPr/>
                    </p:nvPicPr>
                    <p:blipFill>
                      <a:blip r:embed="rId14"/>
                      <a:stretch>
                        <a:fillRect/>
                      </a:stretch>
                    </p:blipFill>
                    <p:spPr>
                      <a:xfrm>
                        <a:off x="1127919" y="4701326"/>
                        <a:ext cx="6888162" cy="452438"/>
                      </a:xfrm>
                      <a:prstGeom prst="rect">
                        <a:avLst/>
                      </a:prstGeom>
                    </p:spPr>
                  </p:pic>
                </p:oleObj>
              </mc:Fallback>
            </mc:AlternateContent>
          </a:graphicData>
        </a:graphic>
      </p:graphicFrame>
      <p:sp>
        <p:nvSpPr>
          <p:cNvPr id="19" name="矩形 18"/>
          <p:cNvSpPr/>
          <p:nvPr/>
        </p:nvSpPr>
        <p:spPr>
          <a:xfrm>
            <a:off x="912002" y="1349276"/>
            <a:ext cx="8125120" cy="559769"/>
          </a:xfrm>
          <a:prstGeom prst="rect">
            <a:avLst/>
          </a:prstGeom>
        </p:spPr>
        <p:txBody>
          <a:bodyPr wrap="square">
            <a:spAutoFit/>
          </a:bodyPr>
          <a:lstStyle/>
          <a:p>
            <a:pPr>
              <a:lnSpc>
                <a:spcPct val="150000"/>
              </a:lnSpc>
            </a:pPr>
            <a:r>
              <a:rPr lang="zh-CN" altLang="en-US" sz="2400" b="1" dirty="0">
                <a:latin typeface="黑体" panose="02010609060101010101" pitchFamily="49" charset="-122"/>
                <a:ea typeface="黑体" panose="02010609060101010101" pitchFamily="49" charset="-122"/>
              </a:rPr>
              <a:t>只要模型包含截矩项，相关即等价于正交，内生</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不正交</a:t>
            </a:r>
          </a:p>
        </p:txBody>
      </p:sp>
      <p:graphicFrame>
        <p:nvGraphicFramePr>
          <p:cNvPr id="20" name="对象 19"/>
          <p:cNvGraphicFramePr>
            <a:graphicFrameLocks noChangeAspect="1"/>
          </p:cNvGraphicFramePr>
          <p:nvPr/>
        </p:nvGraphicFramePr>
        <p:xfrm>
          <a:off x="3009656" y="2604200"/>
          <a:ext cx="3484562" cy="466725"/>
        </p:xfrm>
        <a:graphic>
          <a:graphicData uri="http://schemas.openxmlformats.org/presentationml/2006/ole">
            <mc:AlternateContent xmlns:mc="http://schemas.openxmlformats.org/markup-compatibility/2006">
              <mc:Choice xmlns:v="urn:schemas-microsoft-com:vml" Requires="v">
                <p:oleObj spid="_x0000_s1054877" name="公式" r:id="rId15" imgW="40843200" imgH="5486400" progId="Equation.3">
                  <p:embed/>
                </p:oleObj>
              </mc:Choice>
              <mc:Fallback>
                <p:oleObj name="公式" r:id="rId15" imgW="40843200" imgH="5486400" progId="Equation.3">
                  <p:embed/>
                  <p:pic>
                    <p:nvPicPr>
                      <p:cNvPr id="0" name="图片 1054846"/>
                      <p:cNvPicPr/>
                      <p:nvPr/>
                    </p:nvPicPr>
                    <p:blipFill>
                      <a:blip r:embed="rId16"/>
                      <a:stretch>
                        <a:fillRect/>
                      </a:stretch>
                    </p:blipFill>
                    <p:spPr>
                      <a:xfrm>
                        <a:off x="3009656" y="2604200"/>
                        <a:ext cx="3484562" cy="466725"/>
                      </a:xfrm>
                      <a:prstGeom prst="rect">
                        <a:avLst/>
                      </a:prstGeom>
                    </p:spPr>
                  </p:pic>
                </p:oleObj>
              </mc:Fallback>
            </mc:AlternateContent>
          </a:graphicData>
        </a:graphic>
      </p:graphicFrame>
      <p:sp>
        <p:nvSpPr>
          <p:cNvPr id="21" name="矩形 20"/>
          <p:cNvSpPr/>
          <p:nvPr/>
        </p:nvSpPr>
        <p:spPr>
          <a:xfrm>
            <a:off x="6441282" y="1927367"/>
            <a:ext cx="2142002" cy="646331"/>
          </a:xfrm>
          <a:prstGeom prst="rect">
            <a:avLst/>
          </a:prstGeom>
          <a:solidFill>
            <a:srgbClr val="FFC000"/>
          </a:solidFill>
        </p:spPr>
        <p:txBody>
          <a:bodyPr wrap="square">
            <a:spAutoFit/>
          </a:bodyPr>
          <a:lstStyle/>
          <a:p>
            <a:pPr>
              <a:lnSpc>
                <a:spcPct val="150000"/>
              </a:lnSpc>
            </a:pPr>
            <a:r>
              <a:rPr lang="zh-CN" altLang="en-US" sz="2400" b="1" dirty="0">
                <a:solidFill>
                  <a:srgbClr val="FF0000"/>
                </a:solidFill>
                <a:latin typeface="黑体" panose="02010609060101010101" pitchFamily="49" charset="-122"/>
                <a:ea typeface="黑体" panose="02010609060101010101" pitchFamily="49" charset="-122"/>
              </a:rPr>
              <a:t>称</a:t>
            </a:r>
            <a:r>
              <a:rPr lang="en-US" altLang="zh-CN" sz="2400" b="1" dirty="0">
                <a:solidFill>
                  <a:srgbClr val="FF0000"/>
                </a:solidFill>
                <a:latin typeface="黑体" panose="02010609060101010101" pitchFamily="49" charset="-122"/>
                <a:ea typeface="黑体" panose="02010609060101010101" pitchFamily="49" charset="-122"/>
              </a:rPr>
              <a:t>x</a:t>
            </a:r>
            <a:r>
              <a:rPr lang="en-US" altLang="zh-CN" sz="2400" b="1" baseline="-25000" dirty="0">
                <a:solidFill>
                  <a:srgbClr val="FF0000"/>
                </a:solidFill>
                <a:latin typeface="黑体" panose="02010609060101010101" pitchFamily="49" charset="-122"/>
                <a:ea typeface="黑体" panose="02010609060101010101" pitchFamily="49" charset="-122"/>
              </a:rPr>
              <a:t>i</a:t>
            </a:r>
            <a:r>
              <a:rPr lang="zh-CN" altLang="en-US" sz="2400" b="1" dirty="0">
                <a:solidFill>
                  <a:srgbClr val="FF0000"/>
                </a:solidFill>
                <a:latin typeface="黑体" panose="02010609060101010101" pitchFamily="49" charset="-122"/>
                <a:ea typeface="黑体" panose="02010609060101010101" pitchFamily="49" charset="-122"/>
              </a:rPr>
              <a:t>与</a:t>
            </a:r>
            <a:r>
              <a:rPr lang="en-US" altLang="zh-CN" sz="2400" b="1" dirty="0">
                <a:solidFill>
                  <a:srgbClr val="FF0000"/>
                </a:solidFill>
                <a:latin typeface="黑体" panose="02010609060101010101" pitchFamily="49" charset="-122"/>
                <a:ea typeface="黑体" panose="02010609060101010101" pitchFamily="49" charset="-122"/>
              </a:rPr>
              <a:t>u</a:t>
            </a:r>
            <a:r>
              <a:rPr lang="zh-CN" altLang="en-US" sz="2400" b="1" dirty="0">
                <a:solidFill>
                  <a:srgbClr val="FF0000"/>
                </a:solidFill>
                <a:latin typeface="黑体" panose="02010609060101010101" pitchFamily="49" charset="-122"/>
                <a:ea typeface="黑体" panose="02010609060101010101" pitchFamily="49" charset="-122"/>
              </a:rPr>
              <a:t>正交</a:t>
            </a:r>
          </a:p>
        </p:txBody>
      </p:sp>
      <p:sp>
        <p:nvSpPr>
          <p:cNvPr id="24" name="矩形 23"/>
          <p:cNvSpPr/>
          <p:nvPr/>
        </p:nvSpPr>
        <p:spPr>
          <a:xfrm>
            <a:off x="4530217" y="2047137"/>
            <a:ext cx="1613407" cy="497965"/>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fade">
                                      <p:cBhvr>
                                        <p:cTn id="67" dur="500"/>
                                        <p:tgtEl>
                                          <p:spTgt spid="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fade">
                                      <p:cBhvr>
                                        <p:cTn id="72" dur="500"/>
                                        <p:tgtEl>
                                          <p:spTgt spid="16"/>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fade">
                                      <p:cBhvr>
                                        <p:cTn id="7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1" grpId="0" animBg="1"/>
      <p:bldP spid="14" grpId="0" animBg="1"/>
      <p:bldP spid="16" grpId="0"/>
      <p:bldP spid="17" grpId="0"/>
      <p:bldP spid="19" grpId="0"/>
      <p:bldP spid="21" grpId="0" animBg="1"/>
      <p:bldP spid="2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25234D3-FA2C-457A-B7DA-A7A33498E534}" type="datetime1">
              <a:rPr lang="zh-CN" altLang="en-US" smtClean="0"/>
              <a:t>2021/3/2</a:t>
            </a:fld>
            <a:endParaRPr lang="zh-CN" altLang="en-US"/>
          </a:p>
        </p:txBody>
      </p:sp>
      <p:sp>
        <p:nvSpPr>
          <p:cNvPr id="3" name="页脚占位符 2"/>
          <p:cNvSpPr>
            <a:spLocks noGrp="1"/>
          </p:cNvSpPr>
          <p:nvPr>
            <p:ph type="ftr" sz="quarter" idx="11"/>
          </p:nvPr>
        </p:nvSpPr>
        <p:spPr/>
        <p:txBody>
          <a:bodyPr/>
          <a:lstStyle/>
          <a:p>
            <a:r>
              <a:rPr lang="zh-CN" altLang="en-US"/>
              <a:t>中国人民大学，陈传波</a:t>
            </a:r>
          </a:p>
        </p:txBody>
      </p:sp>
      <p:sp>
        <p:nvSpPr>
          <p:cNvPr id="6" name="矩形 5"/>
          <p:cNvSpPr/>
          <p:nvPr/>
        </p:nvSpPr>
        <p:spPr>
          <a:xfrm>
            <a:off x="0" y="192041"/>
            <a:ext cx="9144000" cy="523220"/>
          </a:xfrm>
          <a:prstGeom prst="rect">
            <a:avLst/>
          </a:prstGeom>
        </p:spPr>
        <p:txBody>
          <a:bodyPr wrap="square">
            <a:spAutoFit/>
          </a:bodyPr>
          <a:lstStyle/>
          <a:p>
            <a:pPr algn="ctr"/>
            <a:r>
              <a:rPr lang="zh-CN" altLang="en-US" sz="2800" b="1" dirty="0">
                <a:solidFill>
                  <a:srgbClr val="FF0000"/>
                </a:solidFill>
                <a:latin typeface="微软雅黑" panose="020B0503020204020204" pitchFamily="34" charset="-122"/>
                <a:ea typeface="微软雅黑" panose="020B0503020204020204" pitchFamily="34" charset="-122"/>
              </a:rPr>
              <a:t>内生向量</a:t>
            </a:r>
            <a:r>
              <a:rPr lang="zh-CN" altLang="en-US" sz="2800" b="1" dirty="0">
                <a:latin typeface="微软雅黑" panose="020B0503020204020204" pitchFamily="34" charset="-122"/>
                <a:ea typeface="微软雅黑" panose="020B0503020204020204" pitchFamily="34" charset="-122"/>
              </a:rPr>
              <a:t>：与误差项相关的自变量构成的列向量</a:t>
            </a:r>
            <a:endParaRPr lang="en-US" altLang="zh-CN" sz="2800" b="1" dirty="0">
              <a:latin typeface="微软雅黑" panose="020B0503020204020204" pitchFamily="34" charset="-122"/>
              <a:ea typeface="微软雅黑" panose="020B0503020204020204" pitchFamily="34" charset="-122"/>
            </a:endParaRPr>
          </a:p>
        </p:txBody>
      </p:sp>
      <p:graphicFrame>
        <p:nvGraphicFramePr>
          <p:cNvPr id="7" name="对象 6"/>
          <p:cNvGraphicFramePr>
            <a:graphicFrameLocks noChangeAspect="1"/>
          </p:cNvGraphicFramePr>
          <p:nvPr/>
        </p:nvGraphicFramePr>
        <p:xfrm>
          <a:off x="628650" y="872082"/>
          <a:ext cx="7148513" cy="558800"/>
        </p:xfrm>
        <a:graphic>
          <a:graphicData uri="http://schemas.openxmlformats.org/presentationml/2006/ole">
            <mc:AlternateContent xmlns:mc="http://schemas.openxmlformats.org/markup-compatibility/2006">
              <mc:Choice xmlns:v="urn:schemas-microsoft-com:vml" Requires="v">
                <p:oleObj spid="_x0000_s933206" name="公式" r:id="rId3" imgW="70104000" imgH="5486400" progId="Equation.3">
                  <p:embed/>
                </p:oleObj>
              </mc:Choice>
              <mc:Fallback>
                <p:oleObj name="公式" r:id="rId3" imgW="70104000" imgH="5486400" progId="Equation.3">
                  <p:embed/>
                  <p:pic>
                    <p:nvPicPr>
                      <p:cNvPr id="0" name="图片 933179"/>
                      <p:cNvPicPr/>
                      <p:nvPr/>
                    </p:nvPicPr>
                    <p:blipFill>
                      <a:blip r:embed="rId4"/>
                      <a:stretch>
                        <a:fillRect/>
                      </a:stretch>
                    </p:blipFill>
                    <p:spPr>
                      <a:xfrm>
                        <a:off x="628650" y="872082"/>
                        <a:ext cx="7148513" cy="558800"/>
                      </a:xfrm>
                      <a:prstGeom prst="rect">
                        <a:avLst/>
                      </a:prstGeom>
                    </p:spPr>
                  </p:pic>
                </p:oleObj>
              </mc:Fallback>
            </mc:AlternateContent>
          </a:graphicData>
        </a:graphic>
      </p:graphicFrame>
      <p:graphicFrame>
        <p:nvGraphicFramePr>
          <p:cNvPr id="18" name="对象 17"/>
          <p:cNvGraphicFramePr>
            <a:graphicFrameLocks noChangeAspect="1"/>
          </p:cNvGraphicFramePr>
          <p:nvPr/>
        </p:nvGraphicFramePr>
        <p:xfrm>
          <a:off x="2590775" y="4985201"/>
          <a:ext cx="3630649" cy="1583310"/>
        </p:xfrm>
        <a:graphic>
          <a:graphicData uri="http://schemas.openxmlformats.org/presentationml/2006/ole">
            <mc:AlternateContent xmlns:mc="http://schemas.openxmlformats.org/markup-compatibility/2006">
              <mc:Choice xmlns:v="urn:schemas-microsoft-com:vml" Requires="v">
                <p:oleObj spid="_x0000_s933207" name="公式" r:id="rId5" imgW="31089600" imgH="15849600" progId="Equation.3">
                  <p:embed/>
                </p:oleObj>
              </mc:Choice>
              <mc:Fallback>
                <p:oleObj name="公式" r:id="rId5" imgW="31089600" imgH="15849600" progId="Equation.3">
                  <p:embed/>
                  <p:pic>
                    <p:nvPicPr>
                      <p:cNvPr id="0" name="图片 933180"/>
                      <p:cNvPicPr/>
                      <p:nvPr/>
                    </p:nvPicPr>
                    <p:blipFill>
                      <a:blip r:embed="rId6"/>
                      <a:stretch>
                        <a:fillRect/>
                      </a:stretch>
                    </p:blipFill>
                    <p:spPr>
                      <a:xfrm>
                        <a:off x="2590775" y="4985201"/>
                        <a:ext cx="3630649" cy="1583310"/>
                      </a:xfrm>
                      <a:prstGeom prst="rect">
                        <a:avLst/>
                      </a:prstGeom>
                      <a:solidFill>
                        <a:srgbClr val="92D050"/>
                      </a:solidFill>
                    </p:spPr>
                  </p:pic>
                </p:oleObj>
              </mc:Fallback>
            </mc:AlternateContent>
          </a:graphicData>
        </a:graphic>
      </p:graphicFrame>
      <p:sp>
        <p:nvSpPr>
          <p:cNvPr id="19" name="矩形 18"/>
          <p:cNvSpPr/>
          <p:nvPr/>
        </p:nvSpPr>
        <p:spPr>
          <a:xfrm>
            <a:off x="4418432" y="5364841"/>
            <a:ext cx="2221683" cy="1200329"/>
          </a:xfrm>
          <a:prstGeom prst="rect">
            <a:avLst/>
          </a:prstGeom>
        </p:spPr>
        <p:txBody>
          <a:bodyPr wrap="square">
            <a:spAutoFit/>
          </a:bodyPr>
          <a:lstStyle/>
          <a:p>
            <a:pPr>
              <a:lnSpc>
                <a:spcPct val="150000"/>
              </a:lnSpc>
            </a:pPr>
            <a:r>
              <a:rPr lang="en-US" altLang="zh-CN" sz="2400" b="1" dirty="0">
                <a:solidFill>
                  <a:srgbClr val="FF0000"/>
                </a:solidFill>
                <a:latin typeface="黑体" panose="02010609060101010101" pitchFamily="49" charset="-122"/>
                <a:ea typeface="黑体" panose="02010609060101010101" pitchFamily="49" charset="-122"/>
              </a:rPr>
              <a:t>w</a:t>
            </a:r>
            <a:r>
              <a:rPr lang="zh-CN" altLang="en-US" sz="2400" b="1" dirty="0">
                <a:solidFill>
                  <a:srgbClr val="FF0000"/>
                </a:solidFill>
                <a:latin typeface="黑体" panose="02010609060101010101" pitchFamily="49" charset="-122"/>
                <a:ea typeface="黑体" panose="02010609060101010101" pitchFamily="49" charset="-122"/>
              </a:rPr>
              <a:t>为内生向量</a:t>
            </a:r>
            <a:endParaRPr lang="en-US" altLang="zh-CN" sz="2400" b="1" dirty="0">
              <a:solidFill>
                <a:srgbClr val="FF0000"/>
              </a:solidFill>
              <a:latin typeface="黑体" panose="02010609060101010101" pitchFamily="49" charset="-122"/>
              <a:ea typeface="黑体" panose="02010609060101010101" pitchFamily="49" charset="-122"/>
            </a:endParaRPr>
          </a:p>
          <a:p>
            <a:pPr>
              <a:lnSpc>
                <a:spcPct val="150000"/>
              </a:lnSpc>
            </a:pPr>
            <a:r>
              <a:rPr lang="en-US" altLang="zh-CN" sz="2400" b="1" dirty="0">
                <a:solidFill>
                  <a:srgbClr val="FF0000"/>
                </a:solidFill>
                <a:latin typeface="黑体" panose="02010609060101010101" pitchFamily="49" charset="-122"/>
                <a:ea typeface="黑体" panose="02010609060101010101" pitchFamily="49" charset="-122"/>
              </a:rPr>
              <a:t>x</a:t>
            </a:r>
            <a:r>
              <a:rPr lang="zh-CN" altLang="en-US" sz="2400" b="1" dirty="0">
                <a:solidFill>
                  <a:srgbClr val="FF0000"/>
                </a:solidFill>
                <a:latin typeface="黑体" panose="02010609060101010101" pitchFamily="49" charset="-122"/>
                <a:ea typeface="黑体" panose="02010609060101010101" pitchFamily="49" charset="-122"/>
              </a:rPr>
              <a:t>为外生向量</a:t>
            </a:r>
          </a:p>
        </p:txBody>
      </p:sp>
      <p:graphicFrame>
        <p:nvGraphicFramePr>
          <p:cNvPr id="17" name="对象 16"/>
          <p:cNvGraphicFramePr>
            <a:graphicFrameLocks noChangeAspect="1"/>
          </p:cNvGraphicFramePr>
          <p:nvPr/>
        </p:nvGraphicFramePr>
        <p:xfrm>
          <a:off x="6041470" y="3310506"/>
          <a:ext cx="1716088" cy="1627188"/>
        </p:xfrm>
        <a:graphic>
          <a:graphicData uri="http://schemas.openxmlformats.org/presentationml/2006/ole">
            <mc:AlternateContent xmlns:mc="http://schemas.openxmlformats.org/markup-compatibility/2006">
              <mc:Choice xmlns:v="urn:schemas-microsoft-com:vml" Requires="v">
                <p:oleObj spid="_x0000_s933208" name="公式" r:id="rId7" imgW="23774400" imgH="22555200" progId="Equation.3">
                  <p:embed/>
                </p:oleObj>
              </mc:Choice>
              <mc:Fallback>
                <p:oleObj name="公式" r:id="rId7" imgW="23774400" imgH="22555200" progId="Equation.3">
                  <p:embed/>
                  <p:pic>
                    <p:nvPicPr>
                      <p:cNvPr id="0" name="图片 933181"/>
                      <p:cNvPicPr/>
                      <p:nvPr/>
                    </p:nvPicPr>
                    <p:blipFill>
                      <a:blip r:embed="rId8"/>
                      <a:stretch>
                        <a:fillRect/>
                      </a:stretch>
                    </p:blipFill>
                    <p:spPr>
                      <a:xfrm>
                        <a:off x="6041470" y="3310506"/>
                        <a:ext cx="1716088" cy="1627188"/>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3283585" y="1544320"/>
          <a:ext cx="2167255" cy="1408430"/>
        </p:xfrm>
        <a:graphic>
          <a:graphicData uri="http://schemas.openxmlformats.org/presentationml/2006/ole">
            <mc:AlternateContent xmlns:mc="http://schemas.openxmlformats.org/markup-compatibility/2006">
              <mc:Choice xmlns:v="urn:schemas-microsoft-com:vml" Requires="v">
                <p:oleObj spid="_x0000_s933209" name="公式" r:id="rId9" imgW="1447800" imgH="939800" progId="Equation.3">
                  <p:embed/>
                </p:oleObj>
              </mc:Choice>
              <mc:Fallback>
                <p:oleObj name="公式" r:id="rId9" imgW="1447800" imgH="939800" progId="Equation.3">
                  <p:embed/>
                  <p:pic>
                    <p:nvPicPr>
                      <p:cNvPr id="0" name="图片 933182"/>
                      <p:cNvPicPr/>
                      <p:nvPr/>
                    </p:nvPicPr>
                    <p:blipFill>
                      <a:blip r:embed="rId10"/>
                      <a:stretch>
                        <a:fillRect/>
                      </a:stretch>
                    </p:blipFill>
                    <p:spPr>
                      <a:xfrm>
                        <a:off x="3283585" y="1544320"/>
                        <a:ext cx="2167255" cy="1408430"/>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3409950" y="3303270"/>
          <a:ext cx="2264410" cy="1331595"/>
        </p:xfrm>
        <a:graphic>
          <a:graphicData uri="http://schemas.openxmlformats.org/presentationml/2006/ole">
            <mc:AlternateContent xmlns:mc="http://schemas.openxmlformats.org/markup-compatibility/2006">
              <mc:Choice xmlns:v="urn:schemas-microsoft-com:vml" Requires="v">
                <p:oleObj spid="_x0000_s933210" name="公式" r:id="rId11" imgW="1587500" imgH="939800" progId="Equation.3">
                  <p:embed/>
                </p:oleObj>
              </mc:Choice>
              <mc:Fallback>
                <p:oleObj name="公式" r:id="rId11" imgW="1587500" imgH="939800" progId="Equation.3">
                  <p:embed/>
                  <p:pic>
                    <p:nvPicPr>
                      <p:cNvPr id="0" name="图片 933183"/>
                      <p:cNvPicPr/>
                      <p:nvPr/>
                    </p:nvPicPr>
                    <p:blipFill>
                      <a:blip r:embed="rId12"/>
                      <a:stretch>
                        <a:fillRect/>
                      </a:stretch>
                    </p:blipFill>
                    <p:spPr>
                      <a:xfrm>
                        <a:off x="3409950" y="3303270"/>
                        <a:ext cx="2264410" cy="1331595"/>
                      </a:xfrm>
                      <a:prstGeom prst="rect">
                        <a:avLst/>
                      </a:prstGeom>
                    </p:spPr>
                  </p:pic>
                </p:oleObj>
              </mc:Fallback>
            </mc:AlternateContent>
          </a:graphicData>
        </a:graphic>
      </p:graphicFrame>
      <p:sp>
        <p:nvSpPr>
          <p:cNvPr id="11" name="矩形 10"/>
          <p:cNvSpPr/>
          <p:nvPr/>
        </p:nvSpPr>
        <p:spPr>
          <a:xfrm>
            <a:off x="571487" y="1763440"/>
            <a:ext cx="2828392" cy="1015663"/>
          </a:xfrm>
          <a:prstGeom prst="rect">
            <a:avLst/>
          </a:prstGeom>
        </p:spPr>
        <p:txBody>
          <a:bodyPr wrap="square">
            <a:spAutoFit/>
          </a:bodyPr>
          <a:lstStyle/>
          <a:p>
            <a:pPr>
              <a:lnSpc>
                <a:spcPct val="150000"/>
              </a:lnSpc>
            </a:pPr>
            <a:r>
              <a:rPr lang="zh-CN" altLang="en-US" sz="2000" b="1" dirty="0">
                <a:latin typeface="+mn-ea"/>
              </a:rPr>
              <a:t>与误差项正交的变量</a:t>
            </a:r>
            <a:endParaRPr lang="en-US" altLang="zh-CN" sz="2000" b="1" dirty="0">
              <a:latin typeface="+mn-ea"/>
            </a:endParaRPr>
          </a:p>
          <a:p>
            <a:pPr>
              <a:lnSpc>
                <a:spcPct val="150000"/>
              </a:lnSpc>
            </a:pPr>
            <a:r>
              <a:rPr lang="zh-CN" altLang="en-US" sz="2000" b="1" dirty="0">
                <a:latin typeface="+mn-ea"/>
              </a:rPr>
              <a:t>子集称为外生向量</a:t>
            </a:r>
            <a:r>
              <a:rPr lang="en-US" altLang="zh-CN" sz="2000" b="1" dirty="0">
                <a:latin typeface="+mn-ea"/>
              </a:rPr>
              <a:t>x</a:t>
            </a:r>
            <a:endParaRPr lang="zh-CN" altLang="en-US" sz="2000" b="1" dirty="0">
              <a:latin typeface="+mn-ea"/>
            </a:endParaRPr>
          </a:p>
        </p:txBody>
      </p:sp>
      <p:graphicFrame>
        <p:nvGraphicFramePr>
          <p:cNvPr id="4" name="对象 3"/>
          <p:cNvGraphicFramePr>
            <a:graphicFrameLocks noChangeAspect="1"/>
          </p:cNvGraphicFramePr>
          <p:nvPr/>
        </p:nvGraphicFramePr>
        <p:xfrm>
          <a:off x="6221424" y="1479413"/>
          <a:ext cx="1084409" cy="1823779"/>
        </p:xfrm>
        <a:graphic>
          <a:graphicData uri="http://schemas.openxmlformats.org/presentationml/2006/ole">
            <mc:AlternateContent xmlns:mc="http://schemas.openxmlformats.org/markup-compatibility/2006">
              <mc:Choice xmlns:v="urn:schemas-microsoft-com:vml" Requires="v">
                <p:oleObj spid="_x0000_s933211" name="公式" r:id="rId13" imgW="13411200" imgH="22555200" progId="Equation.3">
                  <p:embed/>
                </p:oleObj>
              </mc:Choice>
              <mc:Fallback>
                <p:oleObj name="公式" r:id="rId13" imgW="13411200" imgH="22555200" progId="Equation.3">
                  <p:embed/>
                  <p:pic>
                    <p:nvPicPr>
                      <p:cNvPr id="0" name="图片 933184"/>
                      <p:cNvPicPr/>
                      <p:nvPr/>
                    </p:nvPicPr>
                    <p:blipFill>
                      <a:blip r:embed="rId14"/>
                      <a:stretch>
                        <a:fillRect/>
                      </a:stretch>
                    </p:blipFill>
                    <p:spPr>
                      <a:xfrm>
                        <a:off x="6221424" y="1479413"/>
                        <a:ext cx="1084409" cy="1823779"/>
                      </a:xfrm>
                      <a:prstGeom prst="rect">
                        <a:avLst/>
                      </a:prstGeom>
                    </p:spPr>
                  </p:pic>
                </p:oleObj>
              </mc:Fallback>
            </mc:AlternateContent>
          </a:graphicData>
        </a:graphic>
      </p:graphicFrame>
      <p:sp>
        <p:nvSpPr>
          <p:cNvPr id="5" name="矩形 4"/>
          <p:cNvSpPr/>
          <p:nvPr/>
        </p:nvSpPr>
        <p:spPr>
          <a:xfrm>
            <a:off x="571487" y="3387921"/>
            <a:ext cx="2819766" cy="943528"/>
          </a:xfrm>
          <a:prstGeom prst="rect">
            <a:avLst/>
          </a:prstGeom>
        </p:spPr>
        <p:txBody>
          <a:bodyPr wrap="square">
            <a:spAutoFit/>
          </a:bodyPr>
          <a:lstStyle/>
          <a:p>
            <a:pPr>
              <a:lnSpc>
                <a:spcPct val="150000"/>
              </a:lnSpc>
            </a:pPr>
            <a:r>
              <a:rPr lang="zh-CN" altLang="en-US" sz="2000" b="1" dirty="0">
                <a:latin typeface="+mn-ea"/>
              </a:rPr>
              <a:t>与误差项不正交的变量</a:t>
            </a:r>
            <a:endParaRPr lang="en-US" altLang="zh-CN" sz="2000" b="1" dirty="0">
              <a:latin typeface="+mn-ea"/>
            </a:endParaRPr>
          </a:p>
          <a:p>
            <a:pPr>
              <a:lnSpc>
                <a:spcPct val="150000"/>
              </a:lnSpc>
            </a:pPr>
            <a:r>
              <a:rPr lang="zh-CN" altLang="en-US" sz="2000" b="1" dirty="0">
                <a:latin typeface="+mn-ea"/>
              </a:rPr>
              <a:t>子集称为内生向量</a:t>
            </a:r>
            <a:r>
              <a:rPr lang="en-US" altLang="zh-CN" sz="2000" b="1" dirty="0">
                <a:latin typeface="+mn-ea"/>
              </a:rPr>
              <a:t>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1" grpId="0"/>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36587" y="6492875"/>
            <a:ext cx="2057400" cy="365125"/>
          </a:xfrm>
        </p:spPr>
        <p:txBody>
          <a:bodyPr/>
          <a:lstStyle/>
          <a:p>
            <a:fld id="{D25234D3-FA2C-457A-B7DA-A7A33498E534}" type="datetime1">
              <a:rPr lang="zh-CN" altLang="en-US" smtClean="0"/>
              <a:t>2021/3/2</a:t>
            </a:fld>
            <a:endParaRPr lang="zh-CN" altLang="en-US" dirty="0"/>
          </a:p>
        </p:txBody>
      </p:sp>
      <p:sp>
        <p:nvSpPr>
          <p:cNvPr id="3" name="页脚占位符 2"/>
          <p:cNvSpPr>
            <a:spLocks noGrp="1"/>
          </p:cNvSpPr>
          <p:nvPr>
            <p:ph type="ftr" sz="quarter" idx="11"/>
          </p:nvPr>
        </p:nvSpPr>
        <p:spPr/>
        <p:txBody>
          <a:bodyPr/>
          <a:lstStyle/>
          <a:p>
            <a:r>
              <a:rPr lang="zh-CN" altLang="en-US" dirty="0"/>
              <a:t>中国人民大学，陈传波</a:t>
            </a:r>
          </a:p>
        </p:txBody>
      </p:sp>
      <p:sp>
        <p:nvSpPr>
          <p:cNvPr id="6" name="矩形 5"/>
          <p:cNvSpPr/>
          <p:nvPr/>
        </p:nvSpPr>
        <p:spPr>
          <a:xfrm>
            <a:off x="0" y="192041"/>
            <a:ext cx="9144000" cy="646331"/>
          </a:xfrm>
          <a:prstGeom prst="rect">
            <a:avLst/>
          </a:prstGeom>
        </p:spPr>
        <p:txBody>
          <a:bodyPr wrap="square">
            <a:spAutoFit/>
          </a:bodyPr>
          <a:lstStyle/>
          <a:p>
            <a:pPr algn="ctr"/>
            <a:r>
              <a:rPr lang="zh-CN" altLang="en-US" sz="3600" b="1" dirty="0">
                <a:latin typeface="微软雅黑" panose="020B0503020204020204" pitchFamily="34" charset="-122"/>
                <a:ea typeface="微软雅黑" panose="020B0503020204020204" pitchFamily="34" charset="-122"/>
              </a:rPr>
              <a:t>内生性还表现为两个方程的误差项相关</a:t>
            </a:r>
            <a:endParaRPr lang="en-US" altLang="zh-CN" sz="3600" b="1" dirty="0">
              <a:latin typeface="微软雅黑" panose="020B0503020204020204" pitchFamily="34" charset="-122"/>
              <a:ea typeface="微软雅黑" panose="020B0503020204020204" pitchFamily="34" charset="-122"/>
            </a:endParaRPr>
          </a:p>
        </p:txBody>
      </p:sp>
      <p:graphicFrame>
        <p:nvGraphicFramePr>
          <p:cNvPr id="17" name="对象 16"/>
          <p:cNvGraphicFramePr>
            <a:graphicFrameLocks noChangeAspect="1"/>
          </p:cNvGraphicFramePr>
          <p:nvPr/>
        </p:nvGraphicFramePr>
        <p:xfrm>
          <a:off x="273050" y="1633538"/>
          <a:ext cx="2784475" cy="2149475"/>
        </p:xfrm>
        <a:graphic>
          <a:graphicData uri="http://schemas.openxmlformats.org/presentationml/2006/ole">
            <mc:AlternateContent xmlns:mc="http://schemas.openxmlformats.org/markup-compatibility/2006">
              <mc:Choice xmlns:v="urn:schemas-microsoft-com:vml" Requires="v">
                <p:oleObj spid="_x0000_s865768" name="公式" r:id="rId3" imgW="29870400" imgH="21945600" progId="Equation.3">
                  <p:embed/>
                </p:oleObj>
              </mc:Choice>
              <mc:Fallback>
                <p:oleObj name="公式" r:id="rId3" imgW="29870400" imgH="21945600" progId="Equation.3">
                  <p:embed/>
                  <p:pic>
                    <p:nvPicPr>
                      <p:cNvPr id="0" name="图片 865757"/>
                      <p:cNvPicPr/>
                      <p:nvPr/>
                    </p:nvPicPr>
                    <p:blipFill>
                      <a:blip r:embed="rId4"/>
                      <a:stretch>
                        <a:fillRect/>
                      </a:stretch>
                    </p:blipFill>
                    <p:spPr>
                      <a:xfrm>
                        <a:off x="273050" y="1633538"/>
                        <a:ext cx="2784475" cy="2149475"/>
                      </a:xfrm>
                      <a:prstGeom prst="rect">
                        <a:avLst/>
                      </a:prstGeom>
                    </p:spPr>
                  </p:pic>
                </p:oleObj>
              </mc:Fallback>
            </mc:AlternateContent>
          </a:graphicData>
        </a:graphic>
      </p:graphicFrame>
      <p:sp>
        <p:nvSpPr>
          <p:cNvPr id="18" name="矩形 17"/>
          <p:cNvSpPr/>
          <p:nvPr/>
        </p:nvSpPr>
        <p:spPr>
          <a:xfrm>
            <a:off x="482540" y="892512"/>
            <a:ext cx="8583822" cy="646331"/>
          </a:xfrm>
          <a:prstGeom prst="rect">
            <a:avLst/>
          </a:prstGeom>
        </p:spPr>
        <p:txBody>
          <a:bodyPr wrap="square">
            <a:spAutoFit/>
          </a:bodyPr>
          <a:lstStyle/>
          <a:p>
            <a:pPr>
              <a:lnSpc>
                <a:spcPct val="150000"/>
              </a:lnSpc>
            </a:pPr>
            <a:r>
              <a:rPr lang="zh-CN" altLang="en-US" sz="2400" b="1" dirty="0">
                <a:solidFill>
                  <a:srgbClr val="FF0000"/>
                </a:solidFill>
                <a:latin typeface="黑体" panose="02010609060101010101" pitchFamily="49" charset="-122"/>
                <a:ea typeface="黑体" panose="02010609060101010101" pitchFamily="49" charset="-122"/>
              </a:rPr>
              <a:t>引入描述</a:t>
            </a:r>
            <a:r>
              <a:rPr lang="en-US" altLang="zh-CN" sz="2400" b="1" dirty="0">
                <a:solidFill>
                  <a:srgbClr val="FF0000"/>
                </a:solidFill>
                <a:latin typeface="黑体" panose="02010609060101010101" pitchFamily="49" charset="-122"/>
                <a:ea typeface="黑体" panose="02010609060101010101" pitchFamily="49" charset="-122"/>
              </a:rPr>
              <a:t>w</a:t>
            </a:r>
            <a:r>
              <a:rPr lang="zh-CN" altLang="en-US" sz="2400" b="1" dirty="0">
                <a:solidFill>
                  <a:srgbClr val="FF0000"/>
                </a:solidFill>
                <a:latin typeface="黑体" panose="02010609060101010101" pitchFamily="49" charset="-122"/>
                <a:ea typeface="黑体" panose="02010609060101010101" pitchFamily="49" charset="-122"/>
              </a:rPr>
              <a:t>的控制函数</a:t>
            </a:r>
            <a:r>
              <a:rPr lang="en-US" altLang="zh-CN" sz="2400" b="1" dirty="0">
                <a:solidFill>
                  <a:srgbClr val="FF0000"/>
                </a:solidFill>
                <a:latin typeface="黑体" panose="02010609060101010101" pitchFamily="49" charset="-122"/>
                <a:ea typeface="黑体" panose="02010609060101010101" pitchFamily="49" charset="-122"/>
              </a:rPr>
              <a:t>,</a:t>
            </a:r>
            <a:r>
              <a:rPr lang="zh-CN" altLang="en-US" sz="2400" b="1" dirty="0">
                <a:solidFill>
                  <a:srgbClr val="FF0000"/>
                </a:solidFill>
                <a:latin typeface="黑体" panose="02010609060101010101" pitchFamily="49" charset="-122"/>
                <a:ea typeface="黑体" panose="02010609060101010101" pitchFamily="49" charset="-122"/>
              </a:rPr>
              <a:t>内生性亦表现为两个方程的误差项相关</a:t>
            </a:r>
          </a:p>
        </p:txBody>
      </p:sp>
      <p:sp>
        <p:nvSpPr>
          <p:cNvPr id="19" name="矩形 18"/>
          <p:cNvSpPr/>
          <p:nvPr/>
        </p:nvSpPr>
        <p:spPr>
          <a:xfrm>
            <a:off x="3888896" y="1534786"/>
            <a:ext cx="5255104" cy="2554545"/>
          </a:xfrm>
          <a:prstGeom prst="rect">
            <a:avLst/>
          </a:prstGeom>
          <a:solidFill>
            <a:schemeClr val="accent6">
              <a:lumMod val="60000"/>
              <a:lumOff val="40000"/>
            </a:schemeClr>
          </a:solidFill>
        </p:spPr>
        <p:txBody>
          <a:bodyPr wrap="square">
            <a:spAutoFit/>
          </a:bodyPr>
          <a:lstStyle/>
          <a:p>
            <a:r>
              <a:rPr lang="zh-CN" altLang="en-US" sz="2000" b="1" dirty="0">
                <a:latin typeface="Times New Roman" panose="02020603050405020304" pitchFamily="18" charset="0"/>
                <a:cs typeface="Times New Roman" panose="02020603050405020304" pitchFamily="18" charset="0"/>
              </a:rPr>
              <a:t>*两方程误差相关</a:t>
            </a:r>
            <a:endParaRPr lang="en-US" altLang="zh-CN" sz="2000" b="1" dirty="0">
              <a:latin typeface="Times New Roman" panose="02020603050405020304" pitchFamily="18" charset="0"/>
              <a:cs typeface="Times New Roman" panose="02020603050405020304" pitchFamily="18" charset="0"/>
            </a:endParaRPr>
          </a:p>
          <a:p>
            <a:r>
              <a:rPr lang="pl-PL" altLang="zh-CN" sz="2000" b="1" dirty="0">
                <a:latin typeface="Times New Roman" panose="02020603050405020304" pitchFamily="18" charset="0"/>
                <a:cs typeface="Times New Roman" panose="02020603050405020304" pitchFamily="18" charset="0"/>
              </a:rPr>
              <a:t>mat V=(1,0.8 \ </a:t>
            </a:r>
            <a:r>
              <a:rPr lang="pl-PL" altLang="zh-CN" sz="2000" b="1" dirty="0">
                <a:solidFill>
                  <a:srgbClr val="FF0000"/>
                </a:solidFill>
                <a:latin typeface="Times New Roman" panose="02020603050405020304" pitchFamily="18" charset="0"/>
                <a:cs typeface="Times New Roman" panose="02020603050405020304" pitchFamily="18" charset="0"/>
              </a:rPr>
              <a:t>0.8</a:t>
            </a:r>
            <a:r>
              <a:rPr lang="pl-PL" altLang="zh-CN" sz="2000" b="1" dirty="0">
                <a:latin typeface="Times New Roman" panose="02020603050405020304" pitchFamily="18" charset="0"/>
                <a:cs typeface="Times New Roman" panose="02020603050405020304" pitchFamily="18" charset="0"/>
              </a:rPr>
              <a:t> ,1)</a:t>
            </a:r>
          </a:p>
          <a:p>
            <a:r>
              <a:rPr lang="pl-PL" altLang="zh-CN" sz="2000" b="1" dirty="0">
                <a:latin typeface="Times New Roman" panose="02020603050405020304" pitchFamily="18" charset="0"/>
                <a:cs typeface="Times New Roman" panose="02020603050405020304" pitchFamily="18" charset="0"/>
              </a:rPr>
              <a:t>drawnorm u v,n(1000</a:t>
            </a:r>
            <a:r>
              <a:rPr lang="en-US" altLang="zh-CN" sz="2000" b="1" dirty="0">
                <a:latin typeface="Times New Roman" panose="02020603050405020304" pitchFamily="18" charset="0"/>
                <a:cs typeface="Times New Roman" panose="02020603050405020304" pitchFamily="18" charset="0"/>
              </a:rPr>
              <a:t>0</a:t>
            </a:r>
            <a:r>
              <a:rPr lang="pl-PL" altLang="zh-CN" sz="2000" b="1" dirty="0">
                <a:latin typeface="Times New Roman" panose="02020603050405020304" pitchFamily="18" charset="0"/>
                <a:cs typeface="Times New Roman" panose="02020603050405020304" pitchFamily="18" charset="0"/>
              </a:rPr>
              <a:t>0) cov(V) seed(1) clear</a:t>
            </a:r>
          </a:p>
          <a:p>
            <a:r>
              <a:rPr lang="pl-PL" altLang="zh-CN" sz="2000" b="1" dirty="0">
                <a:latin typeface="Times New Roman" panose="02020603050405020304" pitchFamily="18" charset="0"/>
                <a:cs typeface="Times New Roman" panose="02020603050405020304" pitchFamily="18" charset="0"/>
              </a:rPr>
              <a:t>drawnorm z x</a:t>
            </a:r>
          </a:p>
          <a:p>
            <a:r>
              <a:rPr lang="pl-PL" altLang="zh-CN" sz="2000" b="1" dirty="0">
                <a:latin typeface="Times New Roman" panose="02020603050405020304" pitchFamily="18" charset="0"/>
                <a:cs typeface="Times New Roman" panose="02020603050405020304" pitchFamily="18" charset="0"/>
              </a:rPr>
              <a:t>g </a:t>
            </a:r>
            <a:r>
              <a:rPr lang="en-US" altLang="zh-CN" sz="2000" b="1" dirty="0">
                <a:latin typeface="Times New Roman" panose="02020603050405020304" pitchFamily="18" charset="0"/>
                <a:cs typeface="Times New Roman" panose="02020603050405020304" pitchFamily="18" charset="0"/>
              </a:rPr>
              <a:t> </a:t>
            </a:r>
            <a:r>
              <a:rPr lang="pl-PL" altLang="zh-CN" sz="2000" b="1" dirty="0">
                <a:latin typeface="Times New Roman" panose="02020603050405020304" pitchFamily="18" charset="0"/>
                <a:cs typeface="Times New Roman" panose="02020603050405020304" pitchFamily="18" charset="0"/>
              </a:rPr>
              <a:t>w=z+v</a:t>
            </a:r>
            <a:endParaRPr lang="en-US" altLang="zh-CN" sz="2000" b="1" dirty="0">
              <a:latin typeface="Times New Roman" panose="02020603050405020304" pitchFamily="18" charset="0"/>
              <a:cs typeface="Times New Roman" panose="02020603050405020304" pitchFamily="18" charset="0"/>
            </a:endParaRPr>
          </a:p>
          <a:p>
            <a:r>
              <a:rPr lang="pl-PL" altLang="zh-CN" sz="2000" b="1" dirty="0">
                <a:latin typeface="Times New Roman" panose="02020603050405020304" pitchFamily="18" charset="0"/>
                <a:cs typeface="Times New Roman" panose="02020603050405020304" pitchFamily="18" charset="0"/>
              </a:rPr>
              <a:t>g </a:t>
            </a:r>
            <a:r>
              <a:rPr lang="en-US" altLang="zh-CN" sz="2000" b="1" dirty="0">
                <a:latin typeface="Times New Roman" panose="02020603050405020304" pitchFamily="18" charset="0"/>
                <a:cs typeface="Times New Roman" panose="02020603050405020304" pitchFamily="18" charset="0"/>
              </a:rPr>
              <a:t> </a:t>
            </a:r>
            <a:r>
              <a:rPr lang="pl-PL" altLang="zh-CN" sz="2000" b="1" dirty="0">
                <a:latin typeface="Times New Roman" panose="02020603050405020304" pitchFamily="18" charset="0"/>
                <a:cs typeface="Times New Roman" panose="02020603050405020304" pitchFamily="18" charset="0"/>
              </a:rPr>
              <a:t>v</a:t>
            </a:r>
            <a:r>
              <a:rPr lang="en-US" altLang="zh-CN" sz="2000" b="1" dirty="0">
                <a:latin typeface="Times New Roman" panose="02020603050405020304" pitchFamily="18" charset="0"/>
                <a:cs typeface="Times New Roman" panose="02020603050405020304" pitchFamily="18" charset="0"/>
              </a:rPr>
              <a:t>u</a:t>
            </a:r>
            <a:r>
              <a:rPr lang="pl-PL" altLang="zh-CN"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v</a:t>
            </a:r>
            <a:r>
              <a:rPr lang="pl-PL" altLang="zh-CN"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u</a:t>
            </a:r>
            <a:endParaRPr lang="pl-PL" altLang="zh-CN" sz="2000" b="1" dirty="0">
              <a:latin typeface="Times New Roman" panose="02020603050405020304" pitchFamily="18" charset="0"/>
              <a:cs typeface="Times New Roman" panose="02020603050405020304" pitchFamily="18" charset="0"/>
            </a:endParaRPr>
          </a:p>
          <a:p>
            <a:r>
              <a:rPr lang="pl-PL" altLang="zh-CN" sz="2000" b="1" dirty="0">
                <a:latin typeface="Times New Roman" panose="02020603050405020304" pitchFamily="18" charset="0"/>
                <a:cs typeface="Times New Roman" panose="02020603050405020304" pitchFamily="18" charset="0"/>
              </a:rPr>
              <a:t>g </a:t>
            </a:r>
            <a:r>
              <a:rPr lang="en-US" altLang="zh-CN" sz="2000" b="1" dirty="0">
                <a:latin typeface="Times New Roman" panose="02020603050405020304" pitchFamily="18" charset="0"/>
                <a:cs typeface="Times New Roman" panose="02020603050405020304" pitchFamily="18" charset="0"/>
              </a:rPr>
              <a:t> </a:t>
            </a:r>
            <a:r>
              <a:rPr lang="pl-PL" altLang="zh-CN" sz="2000" b="1" dirty="0">
                <a:latin typeface="Times New Roman" panose="02020603050405020304" pitchFamily="18" charset="0"/>
                <a:cs typeface="Times New Roman" panose="02020603050405020304" pitchFamily="18" charset="0"/>
              </a:rPr>
              <a:t>wu=w*u</a:t>
            </a:r>
          </a:p>
          <a:p>
            <a:r>
              <a:rPr lang="en-US" altLang="zh-CN" sz="2000" b="1" dirty="0">
                <a:latin typeface="Times New Roman" panose="02020603050405020304" pitchFamily="18" charset="0"/>
                <a:cs typeface="Times New Roman" panose="02020603050405020304" pitchFamily="18" charset="0"/>
              </a:rPr>
              <a:t>sum vu   </a:t>
            </a:r>
            <a:r>
              <a:rPr lang="en-US" altLang="zh-CN" sz="2000" b="1" dirty="0" err="1">
                <a:latin typeface="Times New Roman" panose="02020603050405020304" pitchFamily="18" charset="0"/>
                <a:cs typeface="Times New Roman" panose="02020603050405020304" pitchFamily="18" charset="0"/>
              </a:rPr>
              <a:t>wu</a:t>
            </a:r>
            <a:r>
              <a:rPr lang="en-US" altLang="zh-CN" sz="2000" b="1" dirty="0">
                <a:latin typeface="Times New Roman" panose="02020603050405020304" pitchFamily="18" charset="0"/>
                <a:cs typeface="Times New Roman" panose="02020603050405020304" pitchFamily="18" charset="0"/>
              </a:rPr>
              <a:t>   //</a:t>
            </a:r>
            <a:r>
              <a:rPr lang="zh-CN" altLang="en-US" sz="2000" b="1" dirty="0">
                <a:latin typeface="Times New Roman" panose="02020603050405020304" pitchFamily="18" charset="0"/>
                <a:cs typeface="Times New Roman" panose="02020603050405020304" pitchFamily="18" charset="0"/>
              </a:rPr>
              <a:t>均值逼近</a:t>
            </a:r>
            <a:r>
              <a:rPr lang="en-US" altLang="zh-CN" sz="2000" b="1" dirty="0">
                <a:latin typeface="Times New Roman" panose="02020603050405020304" pitchFamily="18" charset="0"/>
                <a:cs typeface="Times New Roman" panose="02020603050405020304" pitchFamily="18" charset="0"/>
              </a:rPr>
              <a:t>E(vu),E(</a:t>
            </a:r>
            <a:r>
              <a:rPr lang="en-US" altLang="zh-CN" sz="2000" b="1" dirty="0" err="1">
                <a:latin typeface="Times New Roman" panose="02020603050405020304" pitchFamily="18" charset="0"/>
                <a:cs typeface="Times New Roman" panose="02020603050405020304" pitchFamily="18" charset="0"/>
              </a:rPr>
              <a:t>wu</a:t>
            </a:r>
            <a:r>
              <a:rPr lang="en-US" altLang="zh-CN" sz="2000" b="1" dirty="0">
                <a:latin typeface="Times New Roman" panose="02020603050405020304" pitchFamily="18" charset="0"/>
                <a:cs typeface="Times New Roman" panose="02020603050405020304" pitchFamily="18" charset="0"/>
              </a:rPr>
              <a:t>)</a:t>
            </a:r>
          </a:p>
        </p:txBody>
      </p:sp>
      <p:pic>
        <p:nvPicPr>
          <p:cNvPr id="4" name="图片 3"/>
          <p:cNvPicPr>
            <a:picLocks noChangeAspect="1"/>
          </p:cNvPicPr>
          <p:nvPr/>
        </p:nvPicPr>
        <p:blipFill>
          <a:blip r:embed="rId5"/>
          <a:stretch>
            <a:fillRect/>
          </a:stretch>
        </p:blipFill>
        <p:spPr>
          <a:xfrm>
            <a:off x="3970936" y="4058189"/>
            <a:ext cx="2645913" cy="815736"/>
          </a:xfrm>
          <a:prstGeom prst="rect">
            <a:avLst/>
          </a:prstGeom>
        </p:spPr>
      </p:pic>
      <p:pic>
        <p:nvPicPr>
          <p:cNvPr id="5" name="图片 4"/>
          <p:cNvPicPr>
            <a:picLocks noChangeAspect="1"/>
          </p:cNvPicPr>
          <p:nvPr/>
        </p:nvPicPr>
        <p:blipFill>
          <a:blip r:embed="rId6"/>
          <a:stretch>
            <a:fillRect/>
          </a:stretch>
        </p:blipFill>
        <p:spPr>
          <a:xfrm>
            <a:off x="3888896" y="5679956"/>
            <a:ext cx="4953000" cy="1038225"/>
          </a:xfrm>
          <a:prstGeom prst="rect">
            <a:avLst/>
          </a:prstGeom>
        </p:spPr>
      </p:pic>
      <p:sp>
        <p:nvSpPr>
          <p:cNvPr id="11" name="矩形 10"/>
          <p:cNvSpPr/>
          <p:nvPr/>
        </p:nvSpPr>
        <p:spPr>
          <a:xfrm>
            <a:off x="3970936" y="6261382"/>
            <a:ext cx="1356235" cy="2180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5706554" y="4349343"/>
            <a:ext cx="910296" cy="5504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对象 6"/>
          <p:cNvGraphicFramePr>
            <a:graphicFrameLocks noChangeAspect="1"/>
          </p:cNvGraphicFramePr>
          <p:nvPr/>
        </p:nvGraphicFramePr>
        <p:xfrm>
          <a:off x="273050" y="4298779"/>
          <a:ext cx="3253100" cy="1301240"/>
        </p:xfrm>
        <a:graphic>
          <a:graphicData uri="http://schemas.openxmlformats.org/presentationml/2006/ole">
            <mc:AlternateContent xmlns:mc="http://schemas.openxmlformats.org/markup-compatibility/2006">
              <mc:Choice xmlns:v="urn:schemas-microsoft-com:vml" Requires="v">
                <p:oleObj spid="_x0000_s865769" name="公式" r:id="rId7" imgW="39624000" imgH="15849600" progId="Equation.3">
                  <p:embed/>
                </p:oleObj>
              </mc:Choice>
              <mc:Fallback>
                <p:oleObj name="公式" r:id="rId7" imgW="39624000" imgH="15849600" progId="Equation.3">
                  <p:embed/>
                  <p:pic>
                    <p:nvPicPr>
                      <p:cNvPr id="0" name="图片 865758"/>
                      <p:cNvPicPr/>
                      <p:nvPr/>
                    </p:nvPicPr>
                    <p:blipFill>
                      <a:blip r:embed="rId8"/>
                      <a:stretch>
                        <a:fillRect/>
                      </a:stretch>
                    </p:blipFill>
                    <p:spPr>
                      <a:xfrm>
                        <a:off x="273050" y="4298779"/>
                        <a:ext cx="3253100" cy="1301240"/>
                      </a:xfrm>
                      <a:prstGeom prst="rect">
                        <a:avLst/>
                      </a:prstGeom>
                    </p:spPr>
                  </p:pic>
                </p:oleObj>
              </mc:Fallback>
            </mc:AlternateContent>
          </a:graphicData>
        </a:graphic>
      </p:graphicFrame>
      <p:sp>
        <p:nvSpPr>
          <p:cNvPr id="8" name="矩形 7"/>
          <p:cNvSpPr/>
          <p:nvPr/>
        </p:nvSpPr>
        <p:spPr>
          <a:xfrm>
            <a:off x="3888896" y="4953688"/>
            <a:ext cx="4572000" cy="646331"/>
          </a:xfrm>
          <a:prstGeom prst="rect">
            <a:avLst/>
          </a:prstGeom>
          <a:solidFill>
            <a:srgbClr val="92D050"/>
          </a:solidFill>
        </p:spPr>
        <p:txBody>
          <a:bodyPr>
            <a:spAutoFit/>
          </a:bodyPr>
          <a:lstStyle/>
          <a:p>
            <a:r>
              <a:rPr lang="pl-PL" altLang="zh-CN" b="1" dirty="0">
                <a:latin typeface="Times New Roman" panose="02020603050405020304" pitchFamily="18" charset="0"/>
                <a:cs typeface="Times New Roman" panose="02020603050405020304" pitchFamily="18" charset="0"/>
              </a:rPr>
              <a:t>g  y=x+</a:t>
            </a:r>
            <a:r>
              <a:rPr lang="pl-PL" altLang="zh-CN" b="1" dirty="0">
                <a:solidFill>
                  <a:srgbClr val="FF0000"/>
                </a:solidFill>
                <a:latin typeface="Times New Roman" panose="02020603050405020304" pitchFamily="18" charset="0"/>
                <a:cs typeface="Times New Roman" panose="02020603050405020304" pitchFamily="18" charset="0"/>
              </a:rPr>
              <a:t>0.2</a:t>
            </a:r>
            <a:r>
              <a:rPr lang="pl-PL" altLang="zh-CN" b="1" dirty="0">
                <a:latin typeface="Times New Roman" panose="02020603050405020304" pitchFamily="18" charset="0"/>
                <a:cs typeface="Times New Roman" panose="02020603050405020304" pitchFamily="18" charset="0"/>
              </a:rPr>
              <a:t>*w+u</a:t>
            </a:r>
          </a:p>
          <a:p>
            <a:r>
              <a:rPr lang="pl-PL" altLang="zh-CN" b="1" dirty="0">
                <a:latin typeface="Times New Roman" panose="02020603050405020304" pitchFamily="18" charset="0"/>
                <a:cs typeface="Times New Roman" panose="02020603050405020304" pitchFamily="18" charset="0"/>
              </a:rPr>
              <a:t>reg y x w</a:t>
            </a:r>
            <a:r>
              <a:rPr lang="en-US" altLang="zh-CN" b="1" dirty="0">
                <a:latin typeface="Times New Roman" panose="02020603050405020304" pitchFamily="18" charset="0"/>
                <a:cs typeface="Times New Roman" panose="02020603050405020304" pitchFamily="18" charset="0"/>
              </a:rPr>
              <a:t>      //</a:t>
            </a:r>
            <a:r>
              <a:rPr lang="en-US" altLang="zh-CN" b="1" dirty="0" err="1">
                <a:latin typeface="Times New Roman" panose="02020603050405020304" pitchFamily="18" charset="0"/>
                <a:cs typeface="Times New Roman" panose="02020603050405020304" pitchFamily="18" charset="0"/>
              </a:rPr>
              <a:t>b_w</a:t>
            </a:r>
            <a:r>
              <a:rPr lang="en-US" altLang="zh-CN" b="1" dirty="0">
                <a:latin typeface="Times New Roman" panose="02020603050405020304" pitchFamily="18" charset="0"/>
                <a:cs typeface="Times New Roman" panose="02020603050405020304" pitchFamily="18" charset="0"/>
              </a:rPr>
              <a:t>=</a:t>
            </a:r>
            <a:r>
              <a:rPr lang="en-US" altLang="zh-CN" b="1" dirty="0">
                <a:solidFill>
                  <a:srgbClr val="FF0000"/>
                </a:solidFill>
                <a:latin typeface="Times New Roman" panose="02020603050405020304" pitchFamily="18" charset="0"/>
                <a:cs typeface="Times New Roman" panose="02020603050405020304" pitchFamily="18" charset="0"/>
              </a:rPr>
              <a:t> - 0.2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11" grpId="0" animBg="1"/>
      <p:bldP spid="21"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1519275"/>
            <a:ext cx="8809414" cy="1660455"/>
          </a:xfrm>
          <a:prstGeom prst="rect">
            <a:avLst/>
          </a:prstGeom>
          <a:noFill/>
        </p:spPr>
        <p:txBody>
          <a:bodyPr wrap="square" rtlCol="0">
            <a:spAutoFit/>
          </a:bodyPr>
          <a:lstStyle/>
          <a:p>
            <a:pPr algn="ctr">
              <a:lnSpc>
                <a:spcPct val="200000"/>
              </a:lnSpc>
            </a:pPr>
            <a:r>
              <a:rPr lang="zh-CN" altLang="en-US" sz="6000" dirty="0">
                <a:solidFill>
                  <a:srgbClr val="C00000"/>
                </a:solidFill>
                <a:latin typeface="微软雅黑" panose="020B0503020204020204" pitchFamily="34" charset="-122"/>
                <a:ea typeface="微软雅黑" panose="020B0503020204020204" pitchFamily="34" charset="-122"/>
                <a:cs typeface="+mj-cs"/>
              </a:rPr>
              <a:t>一、计量模型的本质</a:t>
            </a:r>
            <a:endParaRPr lang="en-US" altLang="zh-CN" sz="6000" dirty="0">
              <a:solidFill>
                <a:srgbClr val="C00000"/>
              </a:solidFill>
              <a:latin typeface="微软雅黑" panose="020B0503020204020204" pitchFamily="34" charset="-122"/>
              <a:ea typeface="微软雅黑" panose="020B0503020204020204" pitchFamily="34" charset="-122"/>
              <a:cs typeface="+mj-cs"/>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92041"/>
            <a:ext cx="9144000" cy="646331"/>
          </a:xfrm>
          <a:prstGeom prst="rect">
            <a:avLst/>
          </a:prstGeom>
        </p:spPr>
        <p:txBody>
          <a:bodyPr wrap="square">
            <a:spAutoFit/>
          </a:bodyPr>
          <a:lstStyle/>
          <a:p>
            <a:pPr algn="ctr"/>
            <a:r>
              <a:rPr lang="zh-CN" altLang="en-US" sz="3600" dirty="0">
                <a:latin typeface="微软雅黑" panose="020B0503020204020204" pitchFamily="34" charset="-122"/>
                <a:ea typeface="微软雅黑" panose="020B0503020204020204" pitchFamily="34" charset="-122"/>
              </a:rPr>
              <a:t>第五部分要点小结</a:t>
            </a:r>
          </a:p>
        </p:txBody>
      </p:sp>
      <p:graphicFrame>
        <p:nvGraphicFramePr>
          <p:cNvPr id="12" name="对象 11"/>
          <p:cNvGraphicFramePr>
            <a:graphicFrameLocks noChangeAspect="1"/>
          </p:cNvGraphicFramePr>
          <p:nvPr/>
        </p:nvGraphicFramePr>
        <p:xfrm>
          <a:off x="2551741" y="2274613"/>
          <a:ext cx="3495675" cy="1071562"/>
        </p:xfrm>
        <a:graphic>
          <a:graphicData uri="http://schemas.openxmlformats.org/presentationml/2006/ole">
            <mc:AlternateContent xmlns:mc="http://schemas.openxmlformats.org/markup-compatibility/2006">
              <mc:Choice xmlns:v="urn:schemas-microsoft-com:vml" Requires="v">
                <p:oleObj spid="_x0000_s852596" name="公式" r:id="rId3" imgW="15849600" imgH="4876800" progId="Equation.3">
                  <p:embed/>
                </p:oleObj>
              </mc:Choice>
              <mc:Fallback>
                <p:oleObj name="公式" r:id="rId3" imgW="15849600" imgH="4876800" progId="Equation.3">
                  <p:embed/>
                  <p:pic>
                    <p:nvPicPr>
                      <p:cNvPr id="0" name="图片 852585"/>
                      <p:cNvPicPr/>
                      <p:nvPr/>
                    </p:nvPicPr>
                    <p:blipFill>
                      <a:blip r:embed="rId4"/>
                      <a:stretch>
                        <a:fillRect/>
                      </a:stretch>
                    </p:blipFill>
                    <p:spPr>
                      <a:xfrm>
                        <a:off x="2551741" y="2274613"/>
                        <a:ext cx="3495675" cy="1071562"/>
                      </a:xfrm>
                      <a:prstGeom prst="rect">
                        <a:avLst/>
                      </a:prstGeom>
                      <a:solidFill>
                        <a:srgbClr val="FFC000"/>
                      </a:solidFill>
                    </p:spPr>
                  </p:pic>
                </p:oleObj>
              </mc:Fallback>
            </mc:AlternateContent>
          </a:graphicData>
        </a:graphic>
      </p:graphicFrame>
      <p:sp>
        <p:nvSpPr>
          <p:cNvPr id="5" name="矩形 4"/>
          <p:cNvSpPr/>
          <p:nvPr/>
        </p:nvSpPr>
        <p:spPr>
          <a:xfrm>
            <a:off x="609035" y="939633"/>
            <a:ext cx="8220973" cy="1077218"/>
          </a:xfrm>
          <a:prstGeom prst="rect">
            <a:avLst/>
          </a:prstGeom>
        </p:spPr>
        <p:txBody>
          <a:bodyPr wrap="square">
            <a:spAutoFit/>
          </a:bodyPr>
          <a:lstStyle/>
          <a:p>
            <a:pPr algn="ctr">
              <a:lnSpc>
                <a:spcPct val="200000"/>
              </a:lnSpc>
            </a:pPr>
            <a:r>
              <a:rPr lang="zh-CN" altLang="en-US" sz="3200" b="1" dirty="0">
                <a:latin typeface="微软雅黑" panose="020B0503020204020204" pitchFamily="34" charset="-122"/>
                <a:ea typeface="微软雅黑" panose="020B0503020204020204" pitchFamily="34" charset="-122"/>
              </a:rPr>
              <a:t>内生性：</a:t>
            </a:r>
            <a:r>
              <a:rPr lang="zh-CN" altLang="en-US" sz="3200" b="1" dirty="0">
                <a:solidFill>
                  <a:srgbClr val="FF0000"/>
                </a:solidFill>
                <a:latin typeface="微软雅黑" panose="020B0503020204020204" pitchFamily="34" charset="-122"/>
                <a:ea typeface="微软雅黑" panose="020B0503020204020204" pitchFamily="34" charset="-122"/>
              </a:rPr>
              <a:t>自变量与误差项相关</a:t>
            </a:r>
            <a:endParaRPr lang="en-US" altLang="zh-CN" sz="3200" b="1" dirty="0">
              <a:solidFill>
                <a:srgbClr val="FF0000"/>
              </a:solidFill>
              <a:latin typeface="微软雅黑" panose="020B0503020204020204" pitchFamily="34" charset="-122"/>
              <a:ea typeface="微软雅黑" panose="020B0503020204020204" pitchFamily="34" charset="-122"/>
            </a:endParaRPr>
          </a:p>
        </p:txBody>
      </p:sp>
      <p:sp>
        <p:nvSpPr>
          <p:cNvPr id="6" name="矩形 5"/>
          <p:cNvSpPr/>
          <p:nvPr/>
        </p:nvSpPr>
        <p:spPr>
          <a:xfrm>
            <a:off x="1177577" y="3603937"/>
            <a:ext cx="6788846" cy="1077218"/>
          </a:xfrm>
          <a:prstGeom prst="rect">
            <a:avLst/>
          </a:prstGeom>
        </p:spPr>
        <p:txBody>
          <a:bodyPr wrap="none">
            <a:spAutoFit/>
          </a:bodyPr>
          <a:lstStyle/>
          <a:p>
            <a:pPr algn="ctr">
              <a:lnSpc>
                <a:spcPct val="200000"/>
              </a:lnSpc>
            </a:pPr>
            <a:r>
              <a:rPr lang="zh-CN" altLang="en-US" sz="3200" b="1" dirty="0">
                <a:latin typeface="微软雅黑" panose="020B0503020204020204" pitchFamily="34" charset="-122"/>
                <a:ea typeface="微软雅黑" panose="020B0503020204020204" pitchFamily="34" charset="-122"/>
              </a:rPr>
              <a:t>与误差项相关的变量</a:t>
            </a:r>
            <a:r>
              <a:rPr lang="en-US" altLang="zh-CN" sz="3200" b="1" i="1" dirty="0">
                <a:latin typeface="Times New Roman" panose="02020603050405020304" pitchFamily="18" charset="0"/>
                <a:ea typeface="微软雅黑" panose="020B0503020204020204" pitchFamily="34" charset="-122"/>
                <a:cs typeface="Times New Roman" panose="02020603050405020304" pitchFamily="18" charset="0"/>
              </a:rPr>
              <a:t>w</a:t>
            </a:r>
            <a:r>
              <a:rPr lang="en-US" altLang="zh-CN" sz="3200" b="1" dirty="0">
                <a:latin typeface="微软雅黑" panose="020B0503020204020204" pitchFamily="34" charset="-122"/>
                <a:ea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rPr>
              <a:t>称为内生变量</a:t>
            </a:r>
            <a:endParaRPr lang="en-US" altLang="zh-CN" sz="3200" b="1" dirty="0">
              <a:latin typeface="微软雅黑" panose="020B0503020204020204" pitchFamily="34" charset="-122"/>
              <a:ea typeface="微软雅黑" panose="020B0503020204020204" pitchFamily="34" charset="-122"/>
            </a:endParaRPr>
          </a:p>
        </p:txBody>
      </p:sp>
      <p:graphicFrame>
        <p:nvGraphicFramePr>
          <p:cNvPr id="7" name="对象 6"/>
          <p:cNvGraphicFramePr>
            <a:graphicFrameLocks noChangeAspect="1"/>
          </p:cNvGraphicFramePr>
          <p:nvPr/>
        </p:nvGraphicFramePr>
        <p:xfrm>
          <a:off x="2517775" y="4713288"/>
          <a:ext cx="3562350" cy="1071562"/>
        </p:xfrm>
        <a:graphic>
          <a:graphicData uri="http://schemas.openxmlformats.org/presentationml/2006/ole">
            <mc:AlternateContent xmlns:mc="http://schemas.openxmlformats.org/markup-compatibility/2006">
              <mc:Choice xmlns:v="urn:schemas-microsoft-com:vml" Requires="v">
                <p:oleObj spid="_x0000_s852597" name="公式" r:id="rId5" imgW="16154400" imgH="4876800" progId="Equation.3">
                  <p:embed/>
                </p:oleObj>
              </mc:Choice>
              <mc:Fallback>
                <p:oleObj name="公式" r:id="rId5" imgW="16154400" imgH="4876800" progId="Equation.3">
                  <p:embed/>
                  <p:pic>
                    <p:nvPicPr>
                      <p:cNvPr id="0" name="图片 852586"/>
                      <p:cNvPicPr/>
                      <p:nvPr/>
                    </p:nvPicPr>
                    <p:blipFill>
                      <a:blip r:embed="rId6"/>
                      <a:stretch>
                        <a:fillRect/>
                      </a:stretch>
                    </p:blipFill>
                    <p:spPr>
                      <a:xfrm>
                        <a:off x="2517775" y="4713288"/>
                        <a:ext cx="3562350" cy="1071562"/>
                      </a:xfrm>
                      <a:prstGeom prst="rect">
                        <a:avLst/>
                      </a:prstGeom>
                      <a:solidFill>
                        <a:srgbClr val="FFC000"/>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8718" y="1871565"/>
            <a:ext cx="8809414" cy="1938992"/>
          </a:xfrm>
          <a:prstGeom prst="rect">
            <a:avLst/>
          </a:prstGeom>
          <a:noFill/>
        </p:spPr>
        <p:txBody>
          <a:bodyPr wrap="square" rtlCol="0">
            <a:spAutoFit/>
          </a:bodyPr>
          <a:lstStyle/>
          <a:p>
            <a:pPr algn="ctr">
              <a:lnSpc>
                <a:spcPct val="200000"/>
              </a:lnSpc>
            </a:pPr>
            <a:r>
              <a:rPr lang="zh-CN" altLang="en-US" sz="6000" dirty="0">
                <a:solidFill>
                  <a:srgbClr val="C00000"/>
                </a:solidFill>
                <a:latin typeface="微软雅黑" panose="020B0503020204020204" pitchFamily="34" charset="-122"/>
                <a:ea typeface="微软雅黑" panose="020B0503020204020204" pitchFamily="34" charset="-122"/>
                <a:cs typeface="+mj-cs"/>
              </a:rPr>
              <a:t>六、忽略内生性的后果</a:t>
            </a:r>
            <a:endParaRPr lang="en-US" altLang="zh-CN" sz="6000" dirty="0">
              <a:solidFill>
                <a:srgbClr val="C00000"/>
              </a:solidFill>
              <a:latin typeface="微软雅黑" panose="020B0503020204020204" pitchFamily="34" charset="-122"/>
              <a:ea typeface="微软雅黑" panose="020B0503020204020204" pitchFamily="34" charset="-122"/>
              <a:cs typeface="+mj-cs"/>
            </a:endParaRPr>
          </a:p>
        </p:txBody>
      </p:sp>
      <p:sp>
        <p:nvSpPr>
          <p:cNvPr id="3" name="日期占位符 2"/>
          <p:cNvSpPr>
            <a:spLocks noGrp="1"/>
          </p:cNvSpPr>
          <p:nvPr>
            <p:ph type="dt" sz="half" idx="10"/>
          </p:nvPr>
        </p:nvSpPr>
        <p:spPr/>
        <p:txBody>
          <a:bodyPr/>
          <a:lstStyle/>
          <a:p>
            <a:fld id="{243D2A54-3600-4F11-B23D-3998365408FE}" type="datetime1">
              <a:rPr lang="zh-CN" altLang="en-US" smtClean="0"/>
              <a:t>2021/3/2</a:t>
            </a:fld>
            <a:endParaRPr lang="zh-CN" altLang="en-US"/>
          </a:p>
        </p:txBody>
      </p:sp>
      <p:sp>
        <p:nvSpPr>
          <p:cNvPr id="4" name="页脚占位符 3"/>
          <p:cNvSpPr>
            <a:spLocks noGrp="1"/>
          </p:cNvSpPr>
          <p:nvPr>
            <p:ph type="ftr" sz="quarter" idx="11"/>
          </p:nvPr>
        </p:nvSpPr>
        <p:spPr/>
        <p:txBody>
          <a:bodyPr/>
          <a:lstStyle/>
          <a:p>
            <a:r>
              <a:rPr lang="zh-CN" altLang="en-US"/>
              <a:t>中国人民大学，陈传波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38760" y="1570215"/>
            <a:ext cx="7612558" cy="1405193"/>
          </a:xfrm>
          <a:prstGeom prst="rect">
            <a:avLst/>
          </a:prstGeom>
          <a:noFill/>
        </p:spPr>
        <p:txBody>
          <a:bodyPr wrap="square" rtlCol="0">
            <a:spAutoFit/>
          </a:bodyPr>
          <a:lstStyle/>
          <a:p>
            <a:pPr>
              <a:lnSpc>
                <a:spcPct val="150000"/>
              </a:lnSpc>
            </a:pPr>
            <a:r>
              <a:rPr lang="zh-CN" altLang="en-US" sz="2000" dirty="0">
                <a:latin typeface="黑体" panose="02010609060101010101" pitchFamily="49" charset="-122"/>
                <a:ea typeface="黑体" panose="02010609060101010101" pitchFamily="49" charset="-122"/>
              </a:rPr>
              <a:t>对定义域内的</a:t>
            </a:r>
            <a:r>
              <a:rPr lang="zh-CN" altLang="en-US" sz="2000" dirty="0">
                <a:solidFill>
                  <a:srgbClr val="FF0000"/>
                </a:solidFill>
                <a:latin typeface="黑体" panose="02010609060101010101" pitchFamily="49" charset="-122"/>
                <a:ea typeface="黑体" panose="02010609060101010101" pitchFamily="49" charset="-122"/>
              </a:rPr>
              <a:t>每个输入</a:t>
            </a:r>
            <a:r>
              <a:rPr lang="en-US" altLang="zh-CN" sz="20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x</a:t>
            </a:r>
            <a:r>
              <a:rPr lang="zh-CN" altLang="en-US" sz="2000" dirty="0">
                <a:solidFill>
                  <a:srgbClr val="FF0000"/>
                </a:solidFill>
                <a:latin typeface="黑体" panose="02010609060101010101" pitchFamily="49" charset="-122"/>
                <a:ea typeface="黑体" panose="02010609060101010101" pitchFamily="49" charset="-122"/>
              </a:rPr>
              <a:t>，输出</a:t>
            </a:r>
            <a:r>
              <a:rPr lang="en-US" altLang="zh-CN" sz="20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y</a:t>
            </a:r>
            <a:r>
              <a:rPr lang="zh-CN" altLang="en-US"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唯一</a:t>
            </a:r>
            <a:r>
              <a:rPr lang="zh-CN" altLang="en-US" sz="2000" dirty="0">
                <a:latin typeface="黑体" panose="02010609060101010101" pitchFamily="49" charset="-122"/>
                <a:ea typeface="黑体" panose="02010609060101010101" pitchFamily="49" charset="-122"/>
              </a:rPr>
              <a:t>。但若</a:t>
            </a:r>
            <a:r>
              <a:rPr lang="en-US" altLang="zh-CN" sz="2000" i="1" dirty="0">
                <a:latin typeface="Times New Roman" panose="02020603050405020304" pitchFamily="18" charset="0"/>
                <a:ea typeface="黑体" panose="02010609060101010101" pitchFamily="49" charset="-122"/>
                <a:cs typeface="Times New Roman" panose="02020603050405020304" pitchFamily="18" charset="0"/>
              </a:rPr>
              <a:t>u</a:t>
            </a:r>
            <a:r>
              <a:rPr lang="zh-CN" altLang="en-US" sz="2000" dirty="0">
                <a:latin typeface="黑体" panose="02010609060101010101" pitchFamily="49" charset="-122"/>
                <a:ea typeface="黑体" panose="02010609060101010101" pitchFamily="49" charset="-122"/>
              </a:rPr>
              <a:t>为随机变量，则</a:t>
            </a:r>
            <a:r>
              <a:rPr lang="en-US" altLang="zh-CN" sz="2000" i="1" dirty="0">
                <a:latin typeface="Times New Roman" panose="02020603050405020304" pitchFamily="18" charset="0"/>
                <a:ea typeface="黑体" panose="02010609060101010101" pitchFamily="49" charset="-122"/>
                <a:cs typeface="Times New Roman" panose="02020603050405020304" pitchFamily="18" charset="0"/>
              </a:rPr>
              <a:t>y</a:t>
            </a:r>
            <a:r>
              <a:rPr lang="zh-CN" altLang="en-US" sz="2000" dirty="0">
                <a:latin typeface="黑体" panose="02010609060101010101" pitchFamily="49" charset="-122"/>
                <a:ea typeface="黑体" panose="02010609060101010101" pitchFamily="49" charset="-122"/>
              </a:rPr>
              <a:t>必为随机变量，即使输入</a:t>
            </a:r>
            <a:r>
              <a:rPr lang="en-US" altLang="zh-CN" sz="2000" i="1" dirty="0">
                <a:latin typeface="Times New Roman" panose="02020603050405020304" pitchFamily="18" charset="0"/>
                <a:ea typeface="黑体" panose="02010609060101010101" pitchFamily="49" charset="-122"/>
                <a:cs typeface="Times New Roman" panose="02020603050405020304" pitchFamily="18" charset="0"/>
              </a:rPr>
              <a:t>x </a:t>
            </a:r>
            <a:r>
              <a:rPr lang="zh-CN" altLang="en-US" sz="2000" dirty="0">
                <a:latin typeface="黑体" panose="02010609060101010101" pitchFamily="49" charset="-122"/>
                <a:ea typeface="黑体" panose="02010609060101010101" pitchFamily="49" charset="-122"/>
              </a:rPr>
              <a:t>，也将出现不同的</a:t>
            </a:r>
            <a:r>
              <a:rPr lang="en-US" altLang="zh-CN" sz="2000" i="1" dirty="0">
                <a:latin typeface="Times New Roman" panose="02020603050405020304" pitchFamily="18" charset="0"/>
                <a:ea typeface="黑体" panose="02010609060101010101" pitchFamily="49" charset="-122"/>
                <a:cs typeface="Times New Roman" panose="02020603050405020304" pitchFamily="18" charset="0"/>
              </a:rPr>
              <a:t>y </a:t>
            </a:r>
            <a:r>
              <a:rPr lang="zh-CN" altLang="en-US" sz="2000" i="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退而求其次，</a:t>
            </a:r>
            <a:r>
              <a:rPr lang="zh-CN" altLang="en-US" sz="2000" dirty="0">
                <a:latin typeface="黑体" panose="02010609060101010101" pitchFamily="49" charset="-122"/>
                <a:ea typeface="黑体" panose="02010609060101010101" pitchFamily="49" charset="-122"/>
              </a:rPr>
              <a:t>问：对</a:t>
            </a:r>
            <a:r>
              <a:rPr lang="en-US" altLang="zh-CN" sz="2000" dirty="0">
                <a:latin typeface="黑体" panose="02010609060101010101" pitchFamily="49" charset="-122"/>
                <a:ea typeface="黑体" panose="02010609060101010101" pitchFamily="49" charset="-122"/>
              </a:rPr>
              <a:t>x</a:t>
            </a:r>
            <a:r>
              <a:rPr lang="zh-CN" altLang="en-US" sz="2000" dirty="0">
                <a:latin typeface="黑体" panose="02010609060101010101" pitchFamily="49" charset="-122"/>
                <a:ea typeface="黑体" panose="02010609060101010101" pitchFamily="49" charset="-122"/>
              </a:rPr>
              <a:t>的某个取值</a:t>
            </a:r>
            <a:r>
              <a:rPr lang="en-US" altLang="zh-CN" sz="2000" dirty="0">
                <a:latin typeface="黑体" panose="02010609060101010101" pitchFamily="49" charset="-122"/>
                <a:ea typeface="黑体" panose="02010609060101010101" pitchFamily="49" charset="-122"/>
              </a:rPr>
              <a:t>,y</a:t>
            </a:r>
            <a:r>
              <a:rPr lang="zh-CN" altLang="en-US" sz="2000" dirty="0">
                <a:latin typeface="黑体" panose="02010609060101010101" pitchFamily="49" charset="-122"/>
                <a:ea typeface="黑体" panose="02010609060101010101" pitchFamily="49" charset="-122"/>
              </a:rPr>
              <a:t>的期望是多少？</a:t>
            </a:r>
            <a:endParaRPr lang="en-US" altLang="zh-CN" sz="2000" dirty="0">
              <a:latin typeface="黑体" panose="02010609060101010101" pitchFamily="49" charset="-122"/>
              <a:ea typeface="黑体" panose="02010609060101010101" pitchFamily="49" charset="-122"/>
            </a:endParaRPr>
          </a:p>
        </p:txBody>
      </p:sp>
      <p:graphicFrame>
        <p:nvGraphicFramePr>
          <p:cNvPr id="269316" name="Object 4"/>
          <p:cNvGraphicFramePr>
            <a:graphicFrameLocks noChangeAspect="1"/>
          </p:cNvGraphicFramePr>
          <p:nvPr/>
        </p:nvGraphicFramePr>
        <p:xfrm>
          <a:off x="3311975" y="980193"/>
          <a:ext cx="1733550" cy="495300"/>
        </p:xfrm>
        <a:graphic>
          <a:graphicData uri="http://schemas.openxmlformats.org/presentationml/2006/ole">
            <mc:AlternateContent xmlns:mc="http://schemas.openxmlformats.org/markup-compatibility/2006">
              <mc:Choice xmlns:v="urn:schemas-microsoft-com:vml" Requires="v">
                <p:oleObj spid="_x0000_s935066" name="公式" r:id="rId3" imgW="17068800" imgH="4876800" progId="Equation.3">
                  <p:embed/>
                </p:oleObj>
              </mc:Choice>
              <mc:Fallback>
                <p:oleObj name="公式" r:id="rId3" imgW="17068800" imgH="4876800" progId="Equation.3">
                  <p:embed/>
                  <p:pic>
                    <p:nvPicPr>
                      <p:cNvPr id="0" name="图片 935051"/>
                      <p:cNvPicPr>
                        <a:picLocks noChangeAspect="1" noChangeArrowheads="1"/>
                      </p:cNvPicPr>
                      <p:nvPr/>
                    </p:nvPicPr>
                    <p:blipFill>
                      <a:blip r:embed="rId4"/>
                      <a:srcRect/>
                      <a:stretch>
                        <a:fillRect/>
                      </a:stretch>
                    </p:blipFill>
                    <p:spPr bwMode="auto">
                      <a:xfrm>
                        <a:off x="3311975" y="980193"/>
                        <a:ext cx="1733550" cy="495300"/>
                      </a:xfrm>
                      <a:prstGeom prst="rect">
                        <a:avLst/>
                      </a:prstGeom>
                      <a:noFill/>
                      <a:ln>
                        <a:noFill/>
                      </a:ln>
                      <a:effectLst/>
                    </p:spPr>
                  </p:pic>
                </p:oleObj>
              </mc:Fallback>
            </mc:AlternateContent>
          </a:graphicData>
        </a:graphic>
      </p:graphicFrame>
      <p:sp>
        <p:nvSpPr>
          <p:cNvPr id="2" name="日期占位符 1"/>
          <p:cNvSpPr>
            <a:spLocks noGrp="1"/>
          </p:cNvSpPr>
          <p:nvPr>
            <p:ph type="dt" sz="half" idx="10"/>
          </p:nvPr>
        </p:nvSpPr>
        <p:spPr>
          <a:xfrm>
            <a:off x="652193" y="6492875"/>
            <a:ext cx="2057400" cy="365125"/>
          </a:xfrm>
        </p:spPr>
        <p:txBody>
          <a:bodyPr/>
          <a:lstStyle/>
          <a:p>
            <a:fld id="{D25234D3-FA2C-457A-B7DA-A7A33498E534}" type="datetime1">
              <a:rPr lang="zh-CN" altLang="en-US" sz="1000" smtClean="0"/>
              <a:t>2021/3/2</a:t>
            </a:fld>
            <a:endParaRPr lang="zh-CN" altLang="en-US" sz="1000" dirty="0"/>
          </a:p>
        </p:txBody>
      </p:sp>
      <p:sp>
        <p:nvSpPr>
          <p:cNvPr id="3" name="页脚占位符 2"/>
          <p:cNvSpPr>
            <a:spLocks noGrp="1"/>
          </p:cNvSpPr>
          <p:nvPr>
            <p:ph type="ftr" sz="quarter" idx="11"/>
          </p:nvPr>
        </p:nvSpPr>
        <p:spPr>
          <a:xfrm>
            <a:off x="3052493" y="6492875"/>
            <a:ext cx="3086100" cy="365125"/>
          </a:xfrm>
        </p:spPr>
        <p:txBody>
          <a:bodyPr/>
          <a:lstStyle/>
          <a:p>
            <a:r>
              <a:rPr lang="zh-CN" altLang="en-US" sz="1000" dirty="0"/>
              <a:t>中国人民大学，陈传波</a:t>
            </a:r>
          </a:p>
        </p:txBody>
      </p:sp>
      <p:graphicFrame>
        <p:nvGraphicFramePr>
          <p:cNvPr id="4" name="对象 3"/>
          <p:cNvGraphicFramePr>
            <a:graphicFrameLocks noChangeAspect="1"/>
          </p:cNvGraphicFramePr>
          <p:nvPr/>
        </p:nvGraphicFramePr>
        <p:xfrm>
          <a:off x="3155543" y="4763710"/>
          <a:ext cx="4021138" cy="449263"/>
        </p:xfrm>
        <a:graphic>
          <a:graphicData uri="http://schemas.openxmlformats.org/presentationml/2006/ole">
            <mc:AlternateContent xmlns:mc="http://schemas.openxmlformats.org/markup-compatibility/2006">
              <mc:Choice xmlns:v="urn:schemas-microsoft-com:vml" Requires="v">
                <p:oleObj spid="_x0000_s935067" name="公式" r:id="rId5" imgW="43586400" imgH="4876800" progId="Equation.3">
                  <p:embed/>
                </p:oleObj>
              </mc:Choice>
              <mc:Fallback>
                <p:oleObj name="公式" r:id="rId5" imgW="43586400" imgH="4876800" progId="Equation.3">
                  <p:embed/>
                  <p:pic>
                    <p:nvPicPr>
                      <p:cNvPr id="0" name="图片 935052"/>
                      <p:cNvPicPr/>
                      <p:nvPr/>
                    </p:nvPicPr>
                    <p:blipFill>
                      <a:blip r:embed="rId6"/>
                      <a:stretch>
                        <a:fillRect/>
                      </a:stretch>
                    </p:blipFill>
                    <p:spPr>
                      <a:xfrm>
                        <a:off x="3155543" y="4763710"/>
                        <a:ext cx="4021138" cy="449263"/>
                      </a:xfrm>
                      <a:prstGeom prst="rect">
                        <a:avLst/>
                      </a:prstGeom>
                    </p:spPr>
                  </p:pic>
                </p:oleObj>
              </mc:Fallback>
            </mc:AlternateContent>
          </a:graphicData>
        </a:graphic>
      </p:graphicFrame>
      <p:sp>
        <p:nvSpPr>
          <p:cNvPr id="7" name="矩形 6"/>
          <p:cNvSpPr/>
          <p:nvPr/>
        </p:nvSpPr>
        <p:spPr>
          <a:xfrm>
            <a:off x="406189" y="5416350"/>
            <a:ext cx="8264406" cy="481863"/>
          </a:xfrm>
          <a:prstGeom prst="rect">
            <a:avLst/>
          </a:prstGeom>
        </p:spPr>
        <p:txBody>
          <a:bodyPr wrap="square">
            <a:spAutoFit/>
          </a:bodyPr>
          <a:lstStyle/>
          <a:p>
            <a:pPr>
              <a:lnSpc>
                <a:spcPct val="150000"/>
              </a:lnSpc>
            </a:pPr>
            <a:r>
              <a:rPr lang="zh-CN" altLang="en-US" sz="2000" b="1" dirty="0">
                <a:latin typeface="黑体" panose="02010609060101010101" pitchFamily="49" charset="-122"/>
                <a:ea typeface="黑体" panose="02010609060101010101" pitchFamily="49" charset="-122"/>
              </a:rPr>
              <a:t>    误差的零条件期望假设：给定</a:t>
            </a:r>
            <a:r>
              <a:rPr lang="en-US" altLang="zh-CN" sz="2000" b="1" dirty="0">
                <a:latin typeface="黑体" panose="02010609060101010101" pitchFamily="49" charset="-122"/>
                <a:ea typeface="黑体" panose="02010609060101010101" pitchFamily="49" charset="-122"/>
              </a:rPr>
              <a:t>x</a:t>
            </a:r>
            <a:r>
              <a:rPr lang="zh-CN" altLang="en-US" sz="2000" b="1" dirty="0">
                <a:latin typeface="黑体" panose="02010609060101010101" pitchFamily="49" charset="-122"/>
                <a:ea typeface="黑体" panose="02010609060101010101" pitchFamily="49" charset="-122"/>
              </a:rPr>
              <a:t>，其他影响</a:t>
            </a:r>
            <a:r>
              <a:rPr lang="en-US" altLang="zh-CN" sz="2000" b="1" dirty="0">
                <a:latin typeface="黑体" panose="02010609060101010101" pitchFamily="49" charset="-122"/>
                <a:ea typeface="黑体" panose="02010609060101010101" pitchFamily="49" charset="-122"/>
              </a:rPr>
              <a:t>y</a:t>
            </a:r>
            <a:r>
              <a:rPr lang="zh-CN" altLang="en-US" sz="2000" b="1" dirty="0">
                <a:latin typeface="黑体" panose="02010609060101010101" pitchFamily="49" charset="-122"/>
                <a:ea typeface="黑体" panose="02010609060101010101" pitchFamily="49" charset="-122"/>
              </a:rPr>
              <a:t>的因素平均而言是零。</a:t>
            </a:r>
            <a:endParaRPr lang="en-US" altLang="zh-CN" sz="2000" b="1" dirty="0">
              <a:latin typeface="黑体" panose="02010609060101010101" pitchFamily="49" charset="-122"/>
              <a:ea typeface="黑体" panose="02010609060101010101" pitchFamily="49" charset="-122"/>
            </a:endParaRPr>
          </a:p>
        </p:txBody>
      </p:sp>
      <p:sp>
        <p:nvSpPr>
          <p:cNvPr id="10" name="矩形 9"/>
          <p:cNvSpPr/>
          <p:nvPr/>
        </p:nvSpPr>
        <p:spPr>
          <a:xfrm>
            <a:off x="838760" y="1028553"/>
            <a:ext cx="2308768" cy="400110"/>
          </a:xfrm>
          <a:prstGeom prst="rect">
            <a:avLst/>
          </a:prstGeom>
          <a:solidFill>
            <a:srgbClr val="FF0000"/>
          </a:solidFill>
        </p:spPr>
        <p:txBody>
          <a:bodyPr wrap="square">
            <a:spAutoFit/>
          </a:bodyPr>
          <a:lstStyle/>
          <a:p>
            <a:pPr algn="ctr"/>
            <a:r>
              <a:rPr lang="zh-CN" altLang="en-US" sz="2000" b="1" dirty="0">
                <a:latin typeface="微软雅黑" panose="020B0503020204020204" pitchFamily="34" charset="-122"/>
                <a:ea typeface="微软雅黑" panose="020B0503020204020204" pitchFamily="34" charset="-122"/>
              </a:rPr>
              <a:t>函数（</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function</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a:t>
            </a:r>
          </a:p>
        </p:txBody>
      </p:sp>
      <p:sp>
        <p:nvSpPr>
          <p:cNvPr id="18" name="矩形 17"/>
          <p:cNvSpPr/>
          <p:nvPr/>
        </p:nvSpPr>
        <p:spPr>
          <a:xfrm>
            <a:off x="0" y="192041"/>
            <a:ext cx="9144000" cy="584775"/>
          </a:xfrm>
          <a:prstGeom prst="rect">
            <a:avLst/>
          </a:prstGeom>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计量模型的目标与误差零条件期望假设</a:t>
            </a:r>
          </a:p>
        </p:txBody>
      </p:sp>
      <p:graphicFrame>
        <p:nvGraphicFramePr>
          <p:cNvPr id="13" name="对象 12"/>
          <p:cNvGraphicFramePr>
            <a:graphicFrameLocks noChangeAspect="1"/>
          </p:cNvGraphicFramePr>
          <p:nvPr/>
        </p:nvGraphicFramePr>
        <p:xfrm>
          <a:off x="2999596" y="3216528"/>
          <a:ext cx="3290887" cy="449262"/>
        </p:xfrm>
        <a:graphic>
          <a:graphicData uri="http://schemas.openxmlformats.org/presentationml/2006/ole">
            <mc:AlternateContent xmlns:mc="http://schemas.openxmlformats.org/markup-compatibility/2006">
              <mc:Choice xmlns:v="urn:schemas-microsoft-com:vml" Requires="v">
                <p:oleObj spid="_x0000_s935068" name="公式" r:id="rId7" imgW="35661600" imgH="4876800" progId="Equation.3">
                  <p:embed/>
                </p:oleObj>
              </mc:Choice>
              <mc:Fallback>
                <p:oleObj name="公式" r:id="rId7" imgW="35661600" imgH="4876800" progId="Equation.3">
                  <p:embed/>
                  <p:pic>
                    <p:nvPicPr>
                      <p:cNvPr id="0" name="图片 935053"/>
                      <p:cNvPicPr/>
                      <p:nvPr/>
                    </p:nvPicPr>
                    <p:blipFill>
                      <a:blip r:embed="rId8"/>
                      <a:stretch>
                        <a:fillRect/>
                      </a:stretch>
                    </p:blipFill>
                    <p:spPr>
                      <a:xfrm>
                        <a:off x="2999596" y="3216528"/>
                        <a:ext cx="3290887" cy="449262"/>
                      </a:xfrm>
                      <a:prstGeom prst="rect">
                        <a:avLst/>
                      </a:prstGeom>
                    </p:spPr>
                  </p:pic>
                </p:oleObj>
              </mc:Fallback>
            </mc:AlternateContent>
          </a:graphicData>
        </a:graphic>
      </p:graphicFrame>
      <p:sp>
        <p:nvSpPr>
          <p:cNvPr id="8" name="矩形 7"/>
          <p:cNvSpPr/>
          <p:nvPr/>
        </p:nvSpPr>
        <p:spPr>
          <a:xfrm>
            <a:off x="635839" y="3832276"/>
            <a:ext cx="8018402" cy="495585"/>
          </a:xfrm>
          <a:prstGeom prst="rect">
            <a:avLst/>
          </a:prstGeom>
        </p:spPr>
        <p:txBody>
          <a:bodyPr wrap="square">
            <a:spAutoFit/>
          </a:bodyPr>
          <a:lstStyle/>
          <a:p>
            <a:pPr>
              <a:lnSpc>
                <a:spcPct val="150000"/>
              </a:lnSpc>
            </a:pPr>
            <a:r>
              <a:rPr lang="zh-CN" altLang="en-US" sz="2000" dirty="0">
                <a:latin typeface="黑体" panose="02010609060101010101" pitchFamily="49" charset="-122"/>
                <a:ea typeface="黑体" panose="02010609060101010101" pitchFamily="49" charset="-122"/>
              </a:rPr>
              <a:t>  由于</a:t>
            </a:r>
            <a:r>
              <a:rPr lang="en-US" altLang="zh-CN" sz="2000" dirty="0">
                <a:latin typeface="黑体" panose="02010609060101010101" pitchFamily="49" charset="-122"/>
                <a:ea typeface="黑体" panose="02010609060101010101" pitchFamily="49" charset="-122"/>
              </a:rPr>
              <a:t>u</a:t>
            </a:r>
            <a:r>
              <a:rPr lang="zh-CN" altLang="en-US" sz="2000" dirty="0">
                <a:latin typeface="黑体" panose="02010609060101010101" pitchFamily="49" charset="-122"/>
                <a:ea typeface="黑体" panose="02010609060101010101" pitchFamily="49" charset="-122"/>
              </a:rPr>
              <a:t>是不可观测的，除非</a:t>
            </a:r>
            <a:r>
              <a:rPr lang="en-US" altLang="zh-CN" sz="2000" i="1" dirty="0">
                <a:latin typeface="Times New Roman" panose="02020603050405020304" pitchFamily="18" charset="0"/>
                <a:ea typeface="黑体" panose="02010609060101010101" pitchFamily="49" charset="-122"/>
                <a:cs typeface="Times New Roman" panose="02020603050405020304" pitchFamily="18" charset="0"/>
              </a:rPr>
              <a:t>E(</a:t>
            </a:r>
            <a:r>
              <a:rPr lang="en-US" altLang="zh-CN" sz="2000" i="1" dirty="0" err="1">
                <a:latin typeface="Times New Roman" panose="02020603050405020304" pitchFamily="18" charset="0"/>
                <a:ea typeface="黑体" panose="02010609060101010101" pitchFamily="49" charset="-122"/>
                <a:cs typeface="Times New Roman" panose="02020603050405020304" pitchFamily="18" charset="0"/>
              </a:rPr>
              <a:t>u|x</a:t>
            </a:r>
            <a:r>
              <a:rPr lang="en-US" altLang="zh-CN" sz="2000" i="1" dirty="0">
                <a:latin typeface="Times New Roman" panose="02020603050405020304" pitchFamily="18" charset="0"/>
                <a:ea typeface="黑体" panose="02010609060101010101" pitchFamily="49" charset="-122"/>
                <a:cs typeface="Times New Roman" panose="02020603050405020304" pitchFamily="18" charset="0"/>
              </a:rPr>
              <a:t>)=0</a:t>
            </a:r>
            <a:r>
              <a:rPr lang="zh-CN" altLang="en-US" sz="2000" dirty="0">
                <a:latin typeface="黑体" panose="02010609060101010101" pitchFamily="49" charset="-122"/>
                <a:ea typeface="黑体" panose="02010609060101010101" pitchFamily="49" charset="-122"/>
              </a:rPr>
              <a:t>，否则仍然无法基于</a:t>
            </a:r>
            <a:r>
              <a:rPr lang="en-US" altLang="zh-CN" sz="2000" i="1" dirty="0">
                <a:latin typeface="Times New Roman" panose="02020603050405020304" pitchFamily="18" charset="0"/>
                <a:ea typeface="黑体" panose="02010609060101010101" pitchFamily="49" charset="-122"/>
                <a:cs typeface="Times New Roman" panose="02020603050405020304" pitchFamily="18" charset="0"/>
              </a:rPr>
              <a:t>x</a:t>
            </a:r>
            <a:r>
              <a:rPr lang="zh-CN" altLang="en-US" sz="2000" dirty="0">
                <a:latin typeface="黑体" panose="02010609060101010101" pitchFamily="49" charset="-122"/>
                <a:ea typeface="黑体" panose="02010609060101010101" pitchFamily="49" charset="-122"/>
              </a:rPr>
              <a:t>获得</a:t>
            </a:r>
            <a:r>
              <a:rPr lang="en-US" altLang="zh-CN" sz="2000" i="1" dirty="0">
                <a:latin typeface="Times New Roman" panose="02020603050405020304" pitchFamily="18" charset="0"/>
                <a:ea typeface="黑体" panose="02010609060101010101" pitchFamily="49" charset="-122"/>
                <a:cs typeface="Times New Roman" panose="02020603050405020304" pitchFamily="18" charset="0"/>
              </a:rPr>
              <a:t>E(</a:t>
            </a:r>
            <a:r>
              <a:rPr lang="en-US" altLang="zh-CN" sz="2000" i="1" dirty="0" err="1">
                <a:latin typeface="Times New Roman" panose="02020603050405020304" pitchFamily="18" charset="0"/>
                <a:ea typeface="黑体" panose="02010609060101010101" pitchFamily="49" charset="-122"/>
                <a:cs typeface="Times New Roman" panose="02020603050405020304" pitchFamily="18" charset="0"/>
              </a:rPr>
              <a:t>y|x</a:t>
            </a:r>
            <a:r>
              <a:rPr lang="en-US" altLang="zh-CN" sz="2000" i="1"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000" dirty="0">
              <a:latin typeface="黑体" panose="02010609060101010101" pitchFamily="49" charset="-122"/>
              <a:ea typeface="黑体" panose="02010609060101010101" pitchFamily="49" charset="-122"/>
            </a:endParaRPr>
          </a:p>
        </p:txBody>
      </p:sp>
      <p:sp>
        <p:nvSpPr>
          <p:cNvPr id="15" name="矩形 14"/>
          <p:cNvSpPr/>
          <p:nvPr/>
        </p:nvSpPr>
        <p:spPr>
          <a:xfrm>
            <a:off x="927048" y="3216528"/>
            <a:ext cx="1980029" cy="400110"/>
          </a:xfrm>
          <a:prstGeom prst="rect">
            <a:avLst/>
          </a:prstGeom>
        </p:spPr>
        <p:txBody>
          <a:bodyPr wrap="none">
            <a:spAutoFit/>
          </a:bodyPr>
          <a:lstStyle/>
          <a:p>
            <a:pPr algn="ctr"/>
            <a:r>
              <a:rPr lang="zh-CN" altLang="en-US" sz="2000" b="1" dirty="0">
                <a:latin typeface="微软雅黑" panose="020B0503020204020204" pitchFamily="34" charset="-122"/>
                <a:ea typeface="微软雅黑" panose="020B0503020204020204" pitchFamily="34" charset="-122"/>
              </a:rPr>
              <a:t>条件期望函数：</a:t>
            </a:r>
          </a:p>
        </p:txBody>
      </p:sp>
      <p:sp>
        <p:nvSpPr>
          <p:cNvPr id="17" name="矩形 16"/>
          <p:cNvSpPr/>
          <p:nvPr/>
        </p:nvSpPr>
        <p:spPr>
          <a:xfrm>
            <a:off x="927048" y="4779653"/>
            <a:ext cx="2236510" cy="400110"/>
          </a:xfrm>
          <a:prstGeom prst="rect">
            <a:avLst/>
          </a:prstGeom>
        </p:spPr>
        <p:txBody>
          <a:bodyPr wrap="none">
            <a:spAutoFit/>
          </a:bodyPr>
          <a:lstStyle/>
          <a:p>
            <a:pPr algn="ctr"/>
            <a:r>
              <a:rPr lang="zh-CN" altLang="en-US" sz="2000" b="1" dirty="0">
                <a:solidFill>
                  <a:srgbClr val="FF0000"/>
                </a:solidFill>
                <a:latin typeface="微软雅黑" panose="020B0503020204020204" pitchFamily="34" charset="-122"/>
                <a:ea typeface="微软雅黑" panose="020B0503020204020204" pitchFamily="34" charset="-122"/>
              </a:rPr>
              <a:t>误差零条件期望：</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9316"/>
                                        </p:tgtEl>
                                        <p:attrNameLst>
                                          <p:attrName>style.visibility</p:attrName>
                                        </p:attrNameLst>
                                      </p:cBhvr>
                                      <p:to>
                                        <p:strVal val="visible"/>
                                      </p:to>
                                    </p:set>
                                    <p:animEffect transition="in" filter="fade">
                                      <p:cBhvr>
                                        <p:cTn id="12" dur="500"/>
                                        <p:tgtEl>
                                          <p:spTgt spid="2693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animBg="1"/>
      <p:bldP spid="8" grpId="0"/>
      <p:bldP spid="15" grpId="0"/>
      <p:bldP spid="1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1177657" y="6492875"/>
            <a:ext cx="2057400" cy="365125"/>
          </a:xfrm>
        </p:spPr>
        <p:txBody>
          <a:bodyPr/>
          <a:lstStyle/>
          <a:p>
            <a:fld id="{D25234D3-FA2C-457A-B7DA-A7A33498E534}" type="datetime1">
              <a:rPr lang="zh-CN" altLang="en-US" smtClean="0"/>
              <a:t>2021/3/2</a:t>
            </a:fld>
            <a:endParaRPr lang="zh-CN" altLang="en-US" dirty="0"/>
          </a:p>
        </p:txBody>
      </p:sp>
      <p:sp>
        <p:nvSpPr>
          <p:cNvPr id="3" name="页脚占位符 2"/>
          <p:cNvSpPr>
            <a:spLocks noGrp="1"/>
          </p:cNvSpPr>
          <p:nvPr>
            <p:ph type="ftr" sz="quarter" idx="11"/>
          </p:nvPr>
        </p:nvSpPr>
        <p:spPr>
          <a:xfrm>
            <a:off x="3577957" y="6492875"/>
            <a:ext cx="3086100" cy="365125"/>
          </a:xfrm>
        </p:spPr>
        <p:txBody>
          <a:bodyPr/>
          <a:lstStyle/>
          <a:p>
            <a:r>
              <a:rPr lang="zh-CN" altLang="en-US" dirty="0"/>
              <a:t>中国人民大学，陈传波</a:t>
            </a:r>
          </a:p>
        </p:txBody>
      </p:sp>
      <p:graphicFrame>
        <p:nvGraphicFramePr>
          <p:cNvPr id="4" name="对象 3"/>
          <p:cNvGraphicFramePr>
            <a:graphicFrameLocks noChangeAspect="1"/>
          </p:cNvGraphicFramePr>
          <p:nvPr/>
        </p:nvGraphicFramePr>
        <p:xfrm>
          <a:off x="1677885" y="1207935"/>
          <a:ext cx="4021138" cy="449263"/>
        </p:xfrm>
        <a:graphic>
          <a:graphicData uri="http://schemas.openxmlformats.org/presentationml/2006/ole">
            <mc:AlternateContent xmlns:mc="http://schemas.openxmlformats.org/markup-compatibility/2006">
              <mc:Choice xmlns:v="urn:schemas-microsoft-com:vml" Requires="v">
                <p:oleObj spid="_x0000_s844740" name="公式" r:id="rId3" imgW="43586400" imgH="4876800" progId="Equation.3">
                  <p:embed/>
                </p:oleObj>
              </mc:Choice>
              <mc:Fallback>
                <p:oleObj name="公式" r:id="rId3" imgW="43586400" imgH="4876800" progId="Equation.3">
                  <p:embed/>
                  <p:pic>
                    <p:nvPicPr>
                      <p:cNvPr id="0" name="图片 844725"/>
                      <p:cNvPicPr/>
                      <p:nvPr/>
                    </p:nvPicPr>
                    <p:blipFill>
                      <a:blip r:embed="rId4"/>
                      <a:stretch>
                        <a:fillRect/>
                      </a:stretch>
                    </p:blipFill>
                    <p:spPr>
                      <a:xfrm>
                        <a:off x="1677885" y="1207935"/>
                        <a:ext cx="4021138" cy="449263"/>
                      </a:xfrm>
                      <a:prstGeom prst="rect">
                        <a:avLst/>
                      </a:prstGeom>
                    </p:spPr>
                  </p:pic>
                </p:oleObj>
              </mc:Fallback>
            </mc:AlternateContent>
          </a:graphicData>
        </a:graphic>
      </p:graphicFrame>
      <p:sp>
        <p:nvSpPr>
          <p:cNvPr id="7" name="矩形 6"/>
          <p:cNvSpPr/>
          <p:nvPr/>
        </p:nvSpPr>
        <p:spPr>
          <a:xfrm>
            <a:off x="263257" y="1725846"/>
            <a:ext cx="8264406" cy="1200329"/>
          </a:xfrm>
          <a:prstGeom prst="rect">
            <a:avLst/>
          </a:prstGeom>
        </p:spPr>
        <p:txBody>
          <a:bodyPr wrap="square">
            <a:spAutoFit/>
          </a:bodyPr>
          <a:lstStyle/>
          <a:p>
            <a:pPr>
              <a:lnSpc>
                <a:spcPct val="150000"/>
              </a:lnSpc>
            </a:pPr>
            <a:r>
              <a:rPr lang="zh-CN" altLang="en-US" sz="2400" dirty="0">
                <a:latin typeface="黑体" panose="02010609060101010101" pitchFamily="49" charset="-122"/>
                <a:ea typeface="黑体" panose="02010609060101010101" pitchFamily="49" charset="-122"/>
              </a:rPr>
              <a:t>    因</a:t>
            </a:r>
            <a:r>
              <a:rPr lang="el-GR" altLang="zh-CN" sz="2400" i="1" dirty="0">
                <a:latin typeface="Times New Roman" panose="02020603050405020304" pitchFamily="18" charset="0"/>
                <a:ea typeface="黑体" panose="02010609060101010101" pitchFamily="49" charset="-122"/>
                <a:cs typeface="Times New Roman" panose="02020603050405020304" pitchFamily="18" charset="0"/>
              </a:rPr>
              <a:t>β</a:t>
            </a:r>
            <a:r>
              <a:rPr lang="zh-CN" altLang="en-US" sz="2400" dirty="0">
                <a:latin typeface="黑体" panose="02010609060101010101" pitchFamily="49" charset="-122"/>
                <a:ea typeface="黑体" panose="02010609060101010101" pitchFamily="49" charset="-122"/>
              </a:rPr>
              <a:t>是未知常参数，仍无法通过输入</a:t>
            </a:r>
            <a:r>
              <a:rPr lang="en-US" altLang="zh-CN" sz="2400" i="1" dirty="0">
                <a:latin typeface="Times New Roman" panose="02020603050405020304" pitchFamily="18" charset="0"/>
                <a:ea typeface="黑体" panose="02010609060101010101" pitchFamily="49" charset="-122"/>
                <a:cs typeface="Times New Roman" panose="02020603050405020304" pitchFamily="18" charset="0"/>
              </a:rPr>
              <a:t>x</a:t>
            </a:r>
            <a:r>
              <a:rPr lang="zh-CN" altLang="en-US" sz="2400" dirty="0">
                <a:latin typeface="黑体" panose="02010609060101010101" pitchFamily="49" charset="-122"/>
                <a:ea typeface="黑体" panose="02010609060101010101" pitchFamily="49" charset="-122"/>
              </a:rPr>
              <a:t>确认</a:t>
            </a:r>
            <a:r>
              <a:rPr lang="en-US" altLang="zh-CN" sz="2400" i="1" dirty="0">
                <a:latin typeface="Times New Roman" panose="02020603050405020304" pitchFamily="18" charset="0"/>
                <a:ea typeface="黑体" panose="02010609060101010101" pitchFamily="49" charset="-122"/>
                <a:cs typeface="Times New Roman" panose="02020603050405020304" pitchFamily="18" charset="0"/>
              </a:rPr>
              <a:t>E(</a:t>
            </a:r>
            <a:r>
              <a:rPr lang="en-US" altLang="zh-CN" sz="2400" i="1" dirty="0" err="1">
                <a:latin typeface="Times New Roman" panose="02020603050405020304" pitchFamily="18" charset="0"/>
                <a:ea typeface="黑体" panose="02010609060101010101" pitchFamily="49" charset="-122"/>
                <a:cs typeface="Times New Roman" panose="02020603050405020304" pitchFamily="18" charset="0"/>
              </a:rPr>
              <a:t>y|x</a:t>
            </a:r>
            <a:r>
              <a:rPr lang="en-US" altLang="zh-CN" sz="2400" i="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需要收集样本，用观察值</a:t>
            </a:r>
            <a:r>
              <a:rPr lang="en-US" altLang="zh-CN" sz="2400" dirty="0">
                <a:latin typeface="黑体" panose="02010609060101010101" pitchFamily="49" charset="-122"/>
                <a:ea typeface="黑体" panose="02010609060101010101" pitchFamily="49" charset="-122"/>
              </a:rPr>
              <a:t>(</a:t>
            </a:r>
            <a:r>
              <a:rPr lang="en-US" altLang="zh-CN" sz="2400" i="1" dirty="0" err="1">
                <a:latin typeface="Times New Roman" panose="02020603050405020304" pitchFamily="18" charset="0"/>
                <a:ea typeface="黑体" panose="02010609060101010101" pitchFamily="49" charset="-122"/>
                <a:cs typeface="Times New Roman" panose="02020603050405020304" pitchFamily="18" charset="0"/>
              </a:rPr>
              <a:t>x,y</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来估计</a:t>
            </a:r>
            <a:r>
              <a:rPr lang="el-GR" altLang="zh-CN" sz="2400" i="1" dirty="0">
                <a:latin typeface="Times New Roman" panose="02020603050405020304" pitchFamily="18" charset="0"/>
                <a:ea typeface="黑体" panose="02010609060101010101" pitchFamily="49" charset="-122"/>
                <a:cs typeface="Times New Roman" panose="02020603050405020304" pitchFamily="18" charset="0"/>
              </a:rPr>
              <a:t>β</a:t>
            </a:r>
            <a:endParaRPr lang="en-US" altLang="zh-CN" sz="2400" dirty="0"/>
          </a:p>
        </p:txBody>
      </p:sp>
      <p:graphicFrame>
        <p:nvGraphicFramePr>
          <p:cNvPr id="9" name="对象 8"/>
          <p:cNvGraphicFramePr>
            <a:graphicFrameLocks noChangeAspect="1"/>
          </p:cNvGraphicFramePr>
          <p:nvPr/>
        </p:nvGraphicFramePr>
        <p:xfrm>
          <a:off x="1795194" y="3741048"/>
          <a:ext cx="3325813" cy="658813"/>
        </p:xfrm>
        <a:graphic>
          <a:graphicData uri="http://schemas.openxmlformats.org/presentationml/2006/ole">
            <mc:AlternateContent xmlns:mc="http://schemas.openxmlformats.org/markup-compatibility/2006">
              <mc:Choice xmlns:v="urn:schemas-microsoft-com:vml" Requires="v">
                <p:oleObj spid="_x0000_s844741" name="公式" r:id="rId5" imgW="29260800" imgH="5791200" progId="Equation.3">
                  <p:embed/>
                </p:oleObj>
              </mc:Choice>
              <mc:Fallback>
                <p:oleObj name="公式" r:id="rId5" imgW="29260800" imgH="5791200" progId="Equation.3">
                  <p:embed/>
                  <p:pic>
                    <p:nvPicPr>
                      <p:cNvPr id="0" name="图片 844726"/>
                      <p:cNvPicPr/>
                      <p:nvPr/>
                    </p:nvPicPr>
                    <p:blipFill>
                      <a:blip r:embed="rId6"/>
                      <a:stretch>
                        <a:fillRect/>
                      </a:stretch>
                    </p:blipFill>
                    <p:spPr>
                      <a:xfrm>
                        <a:off x="1795194" y="3741048"/>
                        <a:ext cx="3325813" cy="658813"/>
                      </a:xfrm>
                      <a:prstGeom prst="rect">
                        <a:avLst/>
                      </a:prstGeom>
                      <a:solidFill>
                        <a:srgbClr val="92D050"/>
                      </a:solidFill>
                    </p:spPr>
                  </p:pic>
                </p:oleObj>
              </mc:Fallback>
            </mc:AlternateContent>
          </a:graphicData>
        </a:graphic>
      </p:graphicFrame>
      <p:sp>
        <p:nvSpPr>
          <p:cNvPr id="18" name="矩形 17"/>
          <p:cNvSpPr/>
          <p:nvPr/>
        </p:nvSpPr>
        <p:spPr>
          <a:xfrm>
            <a:off x="0" y="192041"/>
            <a:ext cx="9144000" cy="646331"/>
          </a:xfrm>
          <a:prstGeom prst="rect">
            <a:avLst/>
          </a:prstGeom>
        </p:spPr>
        <p:txBody>
          <a:bodyPr wrap="square">
            <a:spAutoFit/>
          </a:bodyPr>
          <a:lstStyle/>
          <a:p>
            <a:pPr algn="ctr"/>
            <a:r>
              <a:rPr lang="zh-CN" altLang="en-US" sz="3600" dirty="0">
                <a:latin typeface="微软雅黑" panose="020B0503020204020204" pitchFamily="34" charset="-122"/>
                <a:ea typeface="微软雅黑" panose="020B0503020204020204" pitchFamily="34" charset="-122"/>
              </a:rPr>
              <a:t>估计量是可观察变量的函数</a:t>
            </a:r>
          </a:p>
        </p:txBody>
      </p:sp>
      <p:sp>
        <p:nvSpPr>
          <p:cNvPr id="14" name="矩形 13"/>
          <p:cNvSpPr/>
          <p:nvPr/>
        </p:nvSpPr>
        <p:spPr>
          <a:xfrm>
            <a:off x="980489" y="4828824"/>
            <a:ext cx="6127678" cy="646331"/>
          </a:xfrm>
          <a:prstGeom prst="rect">
            <a:avLst/>
          </a:prstGeom>
          <a:solidFill>
            <a:srgbClr val="FFFF00"/>
          </a:solidFill>
        </p:spPr>
        <p:txBody>
          <a:bodyPr wrap="square">
            <a:spAutoFit/>
          </a:bodyPr>
          <a:lstStyle/>
          <a:p>
            <a:pPr>
              <a:lnSpc>
                <a:spcPct val="150000"/>
              </a:lnSpc>
            </a:pPr>
            <a:r>
              <a:rPr lang="zh-CN" altLang="en-US" sz="2400" b="1" dirty="0"/>
              <a:t>在什么条件下，估计量将逼近未知常参数</a:t>
            </a:r>
            <a:r>
              <a:rPr lang="en-US" altLang="zh-CN" sz="2400" b="1" dirty="0"/>
              <a:t>,</a:t>
            </a:r>
            <a:r>
              <a:rPr lang="zh-CN" altLang="en-US" sz="2400" b="1" dirty="0"/>
              <a:t>即</a:t>
            </a:r>
            <a:endParaRPr lang="en-US" altLang="zh-CN" sz="2400" b="1" dirty="0"/>
          </a:p>
        </p:txBody>
      </p:sp>
      <p:sp>
        <p:nvSpPr>
          <p:cNvPr id="11" name="矩形 10"/>
          <p:cNvSpPr/>
          <p:nvPr/>
        </p:nvSpPr>
        <p:spPr>
          <a:xfrm>
            <a:off x="888447" y="3009715"/>
            <a:ext cx="3278462" cy="461665"/>
          </a:xfrm>
          <a:prstGeom prst="rect">
            <a:avLst/>
          </a:prstGeom>
        </p:spPr>
        <p:txBody>
          <a:bodyPr wrap="none">
            <a:spAutoFit/>
          </a:bodyPr>
          <a:lstStyle/>
          <a:p>
            <a:r>
              <a:rPr lang="zh-CN" altLang="en-US" sz="2400" b="1" dirty="0">
                <a:latin typeface="黑体" panose="02010609060101010101" pitchFamily="49" charset="-122"/>
                <a:ea typeface="黑体" panose="02010609060101010101" pitchFamily="49" charset="-122"/>
              </a:rPr>
              <a:t>估计量是观察值的函数</a:t>
            </a:r>
          </a:p>
        </p:txBody>
      </p:sp>
      <p:graphicFrame>
        <p:nvGraphicFramePr>
          <p:cNvPr id="16" name="对象 15"/>
          <p:cNvGraphicFramePr>
            <a:graphicFrameLocks noChangeAspect="1"/>
          </p:cNvGraphicFramePr>
          <p:nvPr/>
        </p:nvGraphicFramePr>
        <p:xfrm>
          <a:off x="1795194" y="5643697"/>
          <a:ext cx="1871662" cy="658813"/>
        </p:xfrm>
        <a:graphic>
          <a:graphicData uri="http://schemas.openxmlformats.org/presentationml/2006/ole">
            <mc:AlternateContent xmlns:mc="http://schemas.openxmlformats.org/markup-compatibility/2006">
              <mc:Choice xmlns:v="urn:schemas-microsoft-com:vml" Requires="v">
                <p:oleObj spid="_x0000_s844742" name="公式" r:id="rId7" imgW="16459200" imgH="5791200" progId="Equation.3">
                  <p:embed/>
                </p:oleObj>
              </mc:Choice>
              <mc:Fallback>
                <p:oleObj name="公式" r:id="rId7" imgW="16459200" imgH="5791200" progId="Equation.3">
                  <p:embed/>
                  <p:pic>
                    <p:nvPicPr>
                      <p:cNvPr id="0" name="图片 844727"/>
                      <p:cNvPicPr/>
                      <p:nvPr/>
                    </p:nvPicPr>
                    <p:blipFill>
                      <a:blip r:embed="rId8"/>
                      <a:stretch>
                        <a:fillRect/>
                      </a:stretch>
                    </p:blipFill>
                    <p:spPr>
                      <a:xfrm>
                        <a:off x="1795194" y="5643697"/>
                        <a:ext cx="1871662" cy="658813"/>
                      </a:xfrm>
                      <a:prstGeom prst="rect">
                        <a:avLst/>
                      </a:prstGeom>
                      <a:solidFill>
                        <a:srgbClr val="92D050"/>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animBg="1"/>
      <p:bldP spid="1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6123"/>
            <a:ext cx="9144000" cy="646331"/>
          </a:xfrm>
          <a:prstGeom prst="rect">
            <a:avLst/>
          </a:prstGeom>
        </p:spPr>
        <p:txBody>
          <a:bodyPr wrap="square">
            <a:spAutoFit/>
          </a:bodyPr>
          <a:lstStyle/>
          <a:p>
            <a:pPr algn="ctr"/>
            <a:r>
              <a:rPr lang="zh-CN" altLang="en-US" sz="3600" b="1" dirty="0">
                <a:latin typeface="微软雅黑" panose="020B0503020204020204" pitchFamily="34" charset="-122"/>
                <a:ea typeface="微软雅黑" panose="020B0503020204020204" pitchFamily="34" charset="-122"/>
              </a:rPr>
              <a:t>一致估计量</a:t>
            </a:r>
            <a:endParaRPr lang="en-US" altLang="zh-CN" sz="3600" b="1"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half" idx="10"/>
          </p:nvPr>
        </p:nvSpPr>
        <p:spPr/>
        <p:txBody>
          <a:bodyPr/>
          <a:lstStyle/>
          <a:p>
            <a:fld id="{480DE746-776A-465F-8134-661ACD06BA45}" type="datetime1">
              <a:rPr lang="zh-CN" altLang="en-US" smtClean="0"/>
              <a:t>2021/3/2</a:t>
            </a:fld>
            <a:endParaRPr lang="zh-CN" altLang="en-US"/>
          </a:p>
        </p:txBody>
      </p:sp>
      <p:sp>
        <p:nvSpPr>
          <p:cNvPr id="8" name="页脚占位符 7"/>
          <p:cNvSpPr>
            <a:spLocks noGrp="1"/>
          </p:cNvSpPr>
          <p:nvPr>
            <p:ph type="ftr" sz="quarter" idx="11"/>
          </p:nvPr>
        </p:nvSpPr>
        <p:spPr/>
        <p:txBody>
          <a:bodyPr/>
          <a:lstStyle/>
          <a:p>
            <a:r>
              <a:rPr lang="zh-CN" altLang="en-US"/>
              <a:t>中国人民大学，陈传波</a:t>
            </a:r>
          </a:p>
        </p:txBody>
      </p:sp>
      <p:graphicFrame>
        <p:nvGraphicFramePr>
          <p:cNvPr id="11" name="对象 10"/>
          <p:cNvGraphicFramePr>
            <a:graphicFrameLocks noChangeAspect="1"/>
          </p:cNvGraphicFramePr>
          <p:nvPr/>
        </p:nvGraphicFramePr>
        <p:xfrm>
          <a:off x="931862" y="3895859"/>
          <a:ext cx="4194175" cy="2271713"/>
        </p:xfrm>
        <a:graphic>
          <a:graphicData uri="http://schemas.openxmlformats.org/presentationml/2006/ole">
            <mc:AlternateContent xmlns:mc="http://schemas.openxmlformats.org/markup-compatibility/2006">
              <mc:Choice xmlns:v="urn:schemas-microsoft-com:vml" Requires="v">
                <p:oleObj spid="_x0000_s867799" name="公式" r:id="rId3" imgW="42672000" imgH="23164800" progId="Equation.3">
                  <p:embed/>
                </p:oleObj>
              </mc:Choice>
              <mc:Fallback>
                <p:oleObj name="公式" r:id="rId3" imgW="42672000" imgH="23164800" progId="Equation.3">
                  <p:embed/>
                  <p:pic>
                    <p:nvPicPr>
                      <p:cNvPr id="0" name="图片 867788"/>
                      <p:cNvPicPr>
                        <a:picLocks noChangeAspect="1" noChangeArrowheads="1"/>
                      </p:cNvPicPr>
                      <p:nvPr/>
                    </p:nvPicPr>
                    <p:blipFill>
                      <a:blip r:embed="rId4"/>
                      <a:srcRect/>
                      <a:stretch>
                        <a:fillRect/>
                      </a:stretch>
                    </p:blipFill>
                    <p:spPr bwMode="auto">
                      <a:xfrm>
                        <a:off x="931862" y="3895859"/>
                        <a:ext cx="4194175" cy="2271713"/>
                      </a:xfrm>
                      <a:prstGeom prst="rect">
                        <a:avLst/>
                      </a:prstGeom>
                      <a:solidFill>
                        <a:srgbClr val="FFC000"/>
                      </a:solidFill>
                    </p:spPr>
                  </p:pic>
                </p:oleObj>
              </mc:Fallback>
            </mc:AlternateContent>
          </a:graphicData>
        </a:graphic>
      </p:graphicFrame>
      <p:sp>
        <p:nvSpPr>
          <p:cNvPr id="12" name="矩形 11"/>
          <p:cNvSpPr/>
          <p:nvPr/>
        </p:nvSpPr>
        <p:spPr>
          <a:xfrm>
            <a:off x="749420" y="1039732"/>
            <a:ext cx="4944014" cy="1200329"/>
          </a:xfrm>
          <a:prstGeom prst="rect">
            <a:avLst/>
          </a:prstGeom>
          <a:noFill/>
        </p:spPr>
        <p:txBody>
          <a:bodyPr wrap="square">
            <a:spAutoFit/>
          </a:bodyPr>
          <a:lstStyle/>
          <a:p>
            <a:r>
              <a:rPr lang="zh-CN" altLang="zh-CN" sz="2400" dirty="0"/>
              <a:t>样本量</a:t>
            </a:r>
            <a:r>
              <a:rPr lang="zh-CN" altLang="en-US" sz="2400" dirty="0"/>
              <a:t>趋于无穷大时，能依概率收敛到参数真值的估计量称为</a:t>
            </a:r>
            <a:r>
              <a:rPr lang="zh-CN" altLang="en-US" sz="2400" b="1" dirty="0"/>
              <a:t>一致估计量</a:t>
            </a:r>
            <a:r>
              <a:rPr lang="zh-CN" altLang="en-US" sz="2400" dirty="0"/>
              <a:t>，反之便是不一致估计量</a:t>
            </a:r>
            <a:endParaRPr lang="en-US" altLang="zh-CN" sz="2400" dirty="0"/>
          </a:p>
        </p:txBody>
      </p:sp>
      <p:sp>
        <p:nvSpPr>
          <p:cNvPr id="9" name="矩形 8"/>
          <p:cNvSpPr/>
          <p:nvPr/>
        </p:nvSpPr>
        <p:spPr>
          <a:xfrm>
            <a:off x="749420" y="2975832"/>
            <a:ext cx="4944014" cy="461665"/>
          </a:xfrm>
          <a:prstGeom prst="rect">
            <a:avLst/>
          </a:prstGeom>
          <a:solidFill>
            <a:srgbClr val="FFFF00"/>
          </a:solidFill>
        </p:spPr>
        <p:txBody>
          <a:bodyPr wrap="square">
            <a:spAutoFit/>
          </a:bodyPr>
          <a:lstStyle/>
          <a:p>
            <a:r>
              <a:rPr lang="zh-CN" altLang="en-US" sz="2400" dirty="0"/>
              <a:t>在什么条件下可获得一致估计？ </a:t>
            </a:r>
            <a:endParaRPr lang="en-US" altLang="zh-CN" sz="2400" dirty="0"/>
          </a:p>
        </p:txBody>
      </p:sp>
      <p:graphicFrame>
        <p:nvGraphicFramePr>
          <p:cNvPr id="2" name="对象 1"/>
          <p:cNvGraphicFramePr>
            <a:graphicFrameLocks noChangeAspect="1"/>
          </p:cNvGraphicFramePr>
          <p:nvPr/>
        </p:nvGraphicFramePr>
        <p:xfrm>
          <a:off x="6249478" y="1010582"/>
          <a:ext cx="1519238" cy="1687513"/>
        </p:xfrm>
        <a:graphic>
          <a:graphicData uri="http://schemas.openxmlformats.org/presentationml/2006/ole">
            <mc:AlternateContent xmlns:mc="http://schemas.openxmlformats.org/markup-compatibility/2006">
              <mc:Choice xmlns:v="urn:schemas-microsoft-com:vml" Requires="v">
                <p:oleObj spid="_x0000_s867800" name="公式" r:id="rId5" imgW="16764000" imgH="18592800" progId="Equation.3">
                  <p:embed/>
                </p:oleObj>
              </mc:Choice>
              <mc:Fallback>
                <p:oleObj name="公式" r:id="rId5" imgW="16764000" imgH="18592800" progId="Equation.3">
                  <p:embed/>
                  <p:pic>
                    <p:nvPicPr>
                      <p:cNvPr id="0" name="图片 867789"/>
                      <p:cNvPicPr/>
                      <p:nvPr/>
                    </p:nvPicPr>
                    <p:blipFill>
                      <a:blip r:embed="rId6"/>
                      <a:stretch>
                        <a:fillRect/>
                      </a:stretch>
                    </p:blipFill>
                    <p:spPr>
                      <a:xfrm>
                        <a:off x="6249478" y="1010582"/>
                        <a:ext cx="1519238" cy="1687513"/>
                      </a:xfrm>
                      <a:prstGeom prst="rect">
                        <a:avLst/>
                      </a:prstGeom>
                      <a:solidFill>
                        <a:srgbClr val="FFC000"/>
                      </a:solidFill>
                    </p:spPr>
                  </p:pic>
                </p:oleObj>
              </mc:Fallback>
            </mc:AlternateContent>
          </a:graphicData>
        </a:graphic>
      </p:graphicFrame>
      <p:sp>
        <p:nvSpPr>
          <p:cNvPr id="13" name="矩形 12"/>
          <p:cNvSpPr/>
          <p:nvPr/>
        </p:nvSpPr>
        <p:spPr>
          <a:xfrm>
            <a:off x="4572000" y="5672666"/>
            <a:ext cx="3848459" cy="461665"/>
          </a:xfrm>
          <a:prstGeom prst="rect">
            <a:avLst/>
          </a:prstGeom>
          <a:solidFill>
            <a:srgbClr val="FFFF00"/>
          </a:solidFill>
        </p:spPr>
        <p:txBody>
          <a:bodyPr wrap="square">
            <a:spAutoFit/>
          </a:bodyPr>
          <a:lstStyle/>
          <a:p>
            <a:r>
              <a:rPr lang="zh-CN" altLang="en-US" sz="2400" dirty="0"/>
              <a:t>在什么条件下期望等于均值？ </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animBg="1"/>
      <p:bldP spid="1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78548"/>
            <a:ext cx="9144000" cy="523220"/>
          </a:xfrm>
          <a:prstGeom prst="rect">
            <a:avLst/>
          </a:prstGeom>
        </p:spPr>
        <p:txBody>
          <a:bodyPr wrap="square">
            <a:spAutoFit/>
          </a:bodyPr>
          <a:lstStyle/>
          <a:p>
            <a:pPr algn="ctr"/>
            <a:r>
              <a:rPr lang="zh-CN" altLang="en-US" sz="2800" b="1" dirty="0">
                <a:latin typeface="微软雅黑" panose="020B0503020204020204" pitchFamily="34" charset="-122"/>
                <a:ea typeface="微软雅黑" panose="020B0503020204020204" pitchFamily="34" charset="-122"/>
              </a:rPr>
              <a:t>一致估计量：样本无穷大时，估计量趋于参数真值</a:t>
            </a:r>
            <a:endParaRPr lang="en-US" altLang="zh-CN" sz="2800" b="1" dirty="0">
              <a:latin typeface="微软雅黑" panose="020B0503020204020204" pitchFamily="34" charset="-122"/>
              <a:ea typeface="微软雅黑" panose="020B0503020204020204" pitchFamily="34" charset="-122"/>
            </a:endParaRPr>
          </a:p>
        </p:txBody>
      </p:sp>
      <p:sp>
        <p:nvSpPr>
          <p:cNvPr id="6" name="矩形 5"/>
          <p:cNvSpPr/>
          <p:nvPr/>
        </p:nvSpPr>
        <p:spPr>
          <a:xfrm>
            <a:off x="5544944" y="1704718"/>
            <a:ext cx="3599056" cy="4708981"/>
          </a:xfrm>
          <a:prstGeom prst="rect">
            <a:avLst/>
          </a:prstGeom>
          <a:solidFill>
            <a:schemeClr val="accent6">
              <a:lumMod val="60000"/>
              <a:lumOff val="40000"/>
            </a:schemeClr>
          </a:solid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set seed 1</a:t>
            </a:r>
          </a:p>
          <a:p>
            <a:r>
              <a:rPr lang="en-US" altLang="zh-CN" sz="2000" b="1" dirty="0">
                <a:latin typeface="Times New Roman" panose="02020603050405020304" pitchFamily="18" charset="0"/>
                <a:cs typeface="Times New Roman" panose="02020603050405020304" pitchFamily="18" charset="0"/>
              </a:rPr>
              <a:t>mat V=(1,-0.8 \ -0.8 ,1)</a:t>
            </a:r>
          </a:p>
          <a:p>
            <a:r>
              <a:rPr lang="en-US" altLang="zh-CN" sz="2000" b="1" dirty="0">
                <a:latin typeface="Times New Roman" panose="02020603050405020304" pitchFamily="18" charset="0"/>
                <a:cs typeface="Times New Roman" panose="02020603050405020304" pitchFamily="18" charset="0"/>
              </a:rPr>
              <a:t>mat b=(.)</a:t>
            </a:r>
          </a:p>
          <a:p>
            <a:r>
              <a:rPr lang="en-US" altLang="zh-CN" sz="2000" b="1" dirty="0">
                <a:latin typeface="Times New Roman" panose="02020603050405020304" pitchFamily="18" charset="0"/>
                <a:cs typeface="Times New Roman" panose="02020603050405020304" pitchFamily="18" charset="0"/>
              </a:rPr>
              <a:t>qui </a:t>
            </a:r>
            <a:r>
              <a:rPr lang="en-US" altLang="zh-CN" sz="2000" b="1" dirty="0" err="1">
                <a:latin typeface="Times New Roman" panose="02020603050405020304" pitchFamily="18" charset="0"/>
                <a:cs typeface="Times New Roman" panose="02020603050405020304" pitchFamily="18" charset="0"/>
              </a:rPr>
              <a:t>forv</a:t>
            </a:r>
            <a:r>
              <a:rPr lang="en-US" altLang="zh-CN" sz="2000" b="1" dirty="0">
                <a:latin typeface="Times New Roman" panose="02020603050405020304" pitchFamily="18" charset="0"/>
                <a:cs typeface="Times New Roman" panose="02020603050405020304" pitchFamily="18" charset="0"/>
              </a:rPr>
              <a:t> </a:t>
            </a:r>
            <a:r>
              <a:rPr lang="en-US" altLang="zh-CN" sz="2000" b="1" dirty="0" err="1">
                <a:latin typeface="Times New Roman" panose="02020603050405020304" pitchFamily="18" charset="0"/>
                <a:cs typeface="Times New Roman" panose="02020603050405020304" pitchFamily="18" charset="0"/>
              </a:rPr>
              <a:t>i</a:t>
            </a:r>
            <a:r>
              <a:rPr lang="en-US" altLang="zh-CN" sz="2000" b="1" dirty="0">
                <a:latin typeface="Times New Roman" panose="02020603050405020304" pitchFamily="18" charset="0"/>
                <a:cs typeface="Times New Roman" panose="02020603050405020304" pitchFamily="18" charset="0"/>
              </a:rPr>
              <a:t>=2(100)10000  {</a:t>
            </a:r>
          </a:p>
          <a:p>
            <a:r>
              <a:rPr lang="en-US" altLang="zh-CN" sz="2000" b="1" dirty="0">
                <a:latin typeface="Times New Roman" panose="02020603050405020304" pitchFamily="18" charset="0"/>
                <a:cs typeface="Times New Roman" panose="02020603050405020304" pitchFamily="18" charset="0"/>
              </a:rPr>
              <a:t>drop _all</a:t>
            </a:r>
          </a:p>
          <a:p>
            <a:r>
              <a:rPr lang="en-US" altLang="zh-CN" sz="2000" b="1" dirty="0" err="1">
                <a:latin typeface="Times New Roman" panose="02020603050405020304" pitchFamily="18" charset="0"/>
                <a:cs typeface="Times New Roman" panose="02020603050405020304" pitchFamily="18" charset="0"/>
              </a:rPr>
              <a:t>drawnorm</a:t>
            </a:r>
            <a:r>
              <a:rPr lang="en-US" altLang="zh-CN" sz="2000" b="1" dirty="0">
                <a:latin typeface="Times New Roman" panose="02020603050405020304" pitchFamily="18" charset="0"/>
                <a:cs typeface="Times New Roman" panose="02020603050405020304" pitchFamily="18" charset="0"/>
              </a:rPr>
              <a:t> x </a:t>
            </a:r>
            <a:r>
              <a:rPr lang="en-US" altLang="zh-CN" sz="2000" b="1" dirty="0" err="1">
                <a:latin typeface="Times New Roman" panose="02020603050405020304" pitchFamily="18" charset="0"/>
                <a:cs typeface="Times New Roman" panose="02020603050405020304" pitchFamily="18" charset="0"/>
              </a:rPr>
              <a:t>u,n</a:t>
            </a:r>
            <a:r>
              <a:rPr lang="en-US" altLang="zh-CN" sz="2000" b="1" dirty="0">
                <a:latin typeface="Times New Roman" panose="02020603050405020304" pitchFamily="18" charset="0"/>
                <a:cs typeface="Times New Roman" panose="02020603050405020304" pitchFamily="18" charset="0"/>
              </a:rPr>
              <a:t>(`</a:t>
            </a:r>
            <a:r>
              <a:rPr lang="en-US" altLang="zh-CN" sz="2000" b="1" dirty="0" err="1">
                <a:latin typeface="Times New Roman" panose="02020603050405020304" pitchFamily="18" charset="0"/>
                <a:cs typeface="Times New Roman" panose="02020603050405020304" pitchFamily="18" charset="0"/>
              </a:rPr>
              <a:t>i</a:t>
            </a:r>
            <a:r>
              <a:rPr lang="en-US" altLang="zh-CN" sz="2000" b="1" dirty="0">
                <a:latin typeface="Times New Roman" panose="02020603050405020304" pitchFamily="18" charset="0"/>
                <a:cs typeface="Times New Roman" panose="02020603050405020304" pitchFamily="18" charset="0"/>
              </a:rPr>
              <a:t>') </a:t>
            </a:r>
            <a:r>
              <a:rPr lang="en-US" altLang="zh-CN" sz="2000" b="1" dirty="0" err="1">
                <a:latin typeface="Times New Roman" panose="02020603050405020304" pitchFamily="18" charset="0"/>
                <a:cs typeface="Times New Roman" panose="02020603050405020304" pitchFamily="18" charset="0"/>
              </a:rPr>
              <a:t>cov</a:t>
            </a:r>
            <a:r>
              <a:rPr lang="en-US" altLang="zh-CN" sz="2000" b="1" dirty="0">
                <a:latin typeface="Times New Roman" panose="02020603050405020304" pitchFamily="18" charset="0"/>
                <a:cs typeface="Times New Roman" panose="02020603050405020304" pitchFamily="18" charset="0"/>
              </a:rPr>
              <a:t>(V) </a:t>
            </a:r>
          </a:p>
          <a:p>
            <a:r>
              <a:rPr lang="en-US" altLang="zh-CN" sz="2000" b="1" dirty="0">
                <a:latin typeface="Times New Roman" panose="02020603050405020304" pitchFamily="18" charset="0"/>
                <a:cs typeface="Times New Roman" panose="02020603050405020304" pitchFamily="18" charset="0"/>
              </a:rPr>
              <a:t>g   </a:t>
            </a:r>
            <a:r>
              <a:rPr lang="en-US" altLang="zh-CN" sz="2000" b="1" dirty="0">
                <a:solidFill>
                  <a:srgbClr val="FF0000"/>
                </a:solidFill>
                <a:latin typeface="Times New Roman" panose="02020603050405020304" pitchFamily="18" charset="0"/>
                <a:cs typeface="Times New Roman" panose="02020603050405020304" pitchFamily="18" charset="0"/>
              </a:rPr>
              <a:t>y=</a:t>
            </a:r>
            <a:r>
              <a:rPr lang="en-US" altLang="zh-CN" sz="2000" b="1" dirty="0" err="1">
                <a:solidFill>
                  <a:srgbClr val="FF0000"/>
                </a:solidFill>
                <a:latin typeface="Times New Roman" panose="02020603050405020304" pitchFamily="18" charset="0"/>
                <a:cs typeface="Times New Roman" panose="02020603050405020304" pitchFamily="18" charset="0"/>
              </a:rPr>
              <a:t>x+u</a:t>
            </a:r>
            <a:endParaRPr lang="en-US" altLang="zh-CN" sz="2000" b="1" dirty="0">
              <a:solidFill>
                <a:srgbClr val="FF0000"/>
              </a:solidFill>
              <a:latin typeface="Times New Roman" panose="02020603050405020304" pitchFamily="18" charset="0"/>
              <a:cs typeface="Times New Roman" panose="02020603050405020304" pitchFamily="18" charset="0"/>
            </a:endParaRPr>
          </a:p>
          <a:p>
            <a:r>
              <a:rPr lang="en-US" altLang="zh-CN" sz="2000" b="1" dirty="0" err="1">
                <a:latin typeface="Times New Roman" panose="02020603050405020304" pitchFamily="18" charset="0"/>
                <a:cs typeface="Times New Roman" panose="02020603050405020304" pitchFamily="18" charset="0"/>
              </a:rPr>
              <a:t>reg</a:t>
            </a:r>
            <a:r>
              <a:rPr lang="en-US" altLang="zh-CN" sz="2000" b="1" dirty="0">
                <a:latin typeface="Times New Roman" panose="02020603050405020304" pitchFamily="18" charset="0"/>
                <a:cs typeface="Times New Roman" panose="02020603050405020304" pitchFamily="18" charset="0"/>
              </a:rPr>
              <a:t> y </a:t>
            </a:r>
            <a:r>
              <a:rPr lang="en-US" altLang="zh-CN" sz="2000" b="1" dirty="0" err="1">
                <a:latin typeface="Times New Roman" panose="02020603050405020304" pitchFamily="18" charset="0"/>
                <a:cs typeface="Times New Roman" panose="02020603050405020304" pitchFamily="18" charset="0"/>
              </a:rPr>
              <a:t>x,nocon</a:t>
            </a:r>
            <a:endParaRPr lang="en-US" altLang="zh-CN" sz="2000" b="1" dirty="0">
              <a:latin typeface="Times New Roman" panose="02020603050405020304" pitchFamily="18" charset="0"/>
              <a:cs typeface="Times New Roman" panose="02020603050405020304" pitchFamily="18" charset="0"/>
            </a:endParaRPr>
          </a:p>
          <a:p>
            <a:r>
              <a:rPr lang="en-US" altLang="zh-CN" sz="2000" b="1" dirty="0">
                <a:latin typeface="Times New Roman" panose="02020603050405020304" pitchFamily="18" charset="0"/>
                <a:cs typeface="Times New Roman" panose="02020603050405020304" pitchFamily="18" charset="0"/>
              </a:rPr>
              <a:t>mat b = (</a:t>
            </a:r>
            <a:r>
              <a:rPr lang="en-US" altLang="zh-CN" sz="2000" b="1" dirty="0" err="1">
                <a:latin typeface="Times New Roman" panose="02020603050405020304" pitchFamily="18" charset="0"/>
                <a:cs typeface="Times New Roman" panose="02020603050405020304" pitchFamily="18" charset="0"/>
              </a:rPr>
              <a:t>nullmat</a:t>
            </a:r>
            <a:r>
              <a:rPr lang="en-US" altLang="zh-CN" sz="2000" b="1" dirty="0">
                <a:latin typeface="Times New Roman" panose="02020603050405020304" pitchFamily="18" charset="0"/>
                <a:cs typeface="Times New Roman" panose="02020603050405020304" pitchFamily="18" charset="0"/>
              </a:rPr>
              <a:t>(b), _b[x])</a:t>
            </a:r>
          </a:p>
          <a:p>
            <a:r>
              <a:rPr lang="en-US" altLang="zh-CN" sz="2000" b="1" dirty="0">
                <a:latin typeface="Times New Roman" panose="02020603050405020304" pitchFamily="18" charset="0"/>
                <a:cs typeface="Times New Roman" panose="02020603050405020304" pitchFamily="18" charset="0"/>
              </a:rPr>
              <a:t>}</a:t>
            </a:r>
          </a:p>
          <a:p>
            <a:r>
              <a:rPr lang="en-US" altLang="zh-CN" sz="2000" b="1" dirty="0">
                <a:latin typeface="Times New Roman" panose="02020603050405020304" pitchFamily="18" charset="0"/>
                <a:cs typeface="Times New Roman" panose="02020603050405020304" pitchFamily="18" charset="0"/>
              </a:rPr>
              <a:t>mat b=b'</a:t>
            </a:r>
          </a:p>
          <a:p>
            <a:r>
              <a:rPr lang="en-US" altLang="zh-CN" sz="2000" b="1" dirty="0">
                <a:latin typeface="Times New Roman" panose="02020603050405020304" pitchFamily="18" charset="0"/>
                <a:cs typeface="Times New Roman" panose="02020603050405020304" pitchFamily="18" charset="0"/>
              </a:rPr>
              <a:t>drop _all</a:t>
            </a:r>
          </a:p>
          <a:p>
            <a:r>
              <a:rPr lang="en-US" altLang="zh-CN" sz="2000" b="1" dirty="0" err="1">
                <a:latin typeface="Times New Roman" panose="02020603050405020304" pitchFamily="18" charset="0"/>
                <a:cs typeface="Times New Roman" panose="02020603050405020304" pitchFamily="18" charset="0"/>
              </a:rPr>
              <a:t>svmat</a:t>
            </a:r>
            <a:r>
              <a:rPr lang="en-US" altLang="zh-CN" sz="2000" b="1" dirty="0">
                <a:latin typeface="Times New Roman" panose="02020603050405020304" pitchFamily="18" charset="0"/>
                <a:cs typeface="Times New Roman" panose="02020603050405020304" pitchFamily="18" charset="0"/>
              </a:rPr>
              <a:t> b</a:t>
            </a:r>
          </a:p>
          <a:p>
            <a:r>
              <a:rPr lang="en-US" altLang="zh-CN" sz="2000" b="1" dirty="0">
                <a:latin typeface="Times New Roman" panose="02020603050405020304" pitchFamily="18" charset="0"/>
                <a:cs typeface="Times New Roman" panose="02020603050405020304" pitchFamily="18" charset="0"/>
              </a:rPr>
              <a:t>g n=_n*100</a:t>
            </a:r>
          </a:p>
          <a:p>
            <a:r>
              <a:rPr lang="en-US" altLang="zh-CN" sz="2000" b="1" dirty="0">
                <a:latin typeface="Times New Roman" panose="02020603050405020304" pitchFamily="18" charset="0"/>
                <a:cs typeface="Times New Roman" panose="02020603050405020304" pitchFamily="18" charset="0"/>
              </a:rPr>
              <a:t>line b n</a:t>
            </a:r>
          </a:p>
        </p:txBody>
      </p:sp>
      <p:sp>
        <p:nvSpPr>
          <p:cNvPr id="3" name="日期占位符 2"/>
          <p:cNvSpPr>
            <a:spLocks noGrp="1"/>
          </p:cNvSpPr>
          <p:nvPr>
            <p:ph type="dt" sz="half" idx="10"/>
          </p:nvPr>
        </p:nvSpPr>
        <p:spPr/>
        <p:txBody>
          <a:bodyPr/>
          <a:lstStyle/>
          <a:p>
            <a:fld id="{480DE746-776A-465F-8134-661ACD06BA45}" type="datetime1">
              <a:rPr lang="zh-CN" altLang="en-US" smtClean="0"/>
              <a:t>2021/3/2</a:t>
            </a:fld>
            <a:endParaRPr lang="zh-CN" altLang="en-US"/>
          </a:p>
        </p:txBody>
      </p:sp>
      <p:sp>
        <p:nvSpPr>
          <p:cNvPr id="8" name="页脚占位符 7"/>
          <p:cNvSpPr>
            <a:spLocks noGrp="1"/>
          </p:cNvSpPr>
          <p:nvPr>
            <p:ph type="ftr" sz="quarter" idx="11"/>
          </p:nvPr>
        </p:nvSpPr>
        <p:spPr/>
        <p:txBody>
          <a:bodyPr/>
          <a:lstStyle/>
          <a:p>
            <a:r>
              <a:rPr lang="zh-CN" altLang="en-US"/>
              <a:t>中国人民大学，陈传波</a:t>
            </a:r>
          </a:p>
        </p:txBody>
      </p:sp>
      <p:pic>
        <p:nvPicPr>
          <p:cNvPr id="9" name="图片 8"/>
          <p:cNvPicPr>
            <a:picLocks noChangeAspect="1"/>
          </p:cNvPicPr>
          <p:nvPr/>
        </p:nvPicPr>
        <p:blipFill>
          <a:blip r:embed="rId2"/>
          <a:stretch>
            <a:fillRect/>
          </a:stretch>
        </p:blipFill>
        <p:spPr>
          <a:xfrm>
            <a:off x="-34821" y="1674693"/>
            <a:ext cx="5579765" cy="5271289"/>
          </a:xfrm>
          <a:prstGeom prst="rect">
            <a:avLst/>
          </a:prstGeom>
        </p:spPr>
      </p:pic>
      <mc:AlternateContent xmlns:mc="http://schemas.openxmlformats.org/markup-compatibility/2006" xmlns:a14="http://schemas.microsoft.com/office/drawing/2010/main">
        <mc:Choice Requires="a14">
          <p:sp>
            <p:nvSpPr>
              <p:cNvPr id="10" name="矩形 9"/>
              <p:cNvSpPr/>
              <p:nvPr/>
            </p:nvSpPr>
            <p:spPr>
              <a:xfrm>
                <a:off x="0" y="839970"/>
                <a:ext cx="9144000" cy="874983"/>
              </a:xfrm>
              <a:prstGeom prst="rect">
                <a:avLst/>
              </a:prstGeom>
              <a:solidFill>
                <a:srgbClr val="FFFF00"/>
              </a:solidFill>
            </p:spPr>
            <p:txBody>
              <a:bodyPr wrap="square">
                <a:spAutoFit/>
              </a:bodyPr>
              <a:lstStyle/>
              <a:p>
                <a:pPr indent="304800">
                  <a:lnSpc>
                    <a:spcPct val="105000"/>
                  </a:lnSpc>
                  <a:spcAft>
                    <a:spcPts val="1000"/>
                  </a:spcAft>
                </a:pPr>
                <a:r>
                  <a:rPr lang="zh-CN" altLang="en-US" sz="2000" kern="100" dirty="0">
                    <a:latin typeface="Cambria" panose="02040503050406030204" pitchFamily="18" charset="0"/>
                    <a:cs typeface="Times New Roman" panose="02020603050405020304" pitchFamily="18" charset="0"/>
                  </a:rPr>
                  <a:t>只有不存在内生性时，</a:t>
                </a:r>
                <a:r>
                  <a:rPr lang="zh-CN" altLang="zh-CN" sz="2000" kern="100" dirty="0">
                    <a:latin typeface="Cambria" panose="02040503050406030204" pitchFamily="18" charset="0"/>
                    <a:cs typeface="Times New Roman" panose="02020603050405020304" pitchFamily="18" charset="0"/>
                  </a:rPr>
                  <a:t>估计量</a:t>
                </a:r>
                <a14:m>
                  <m:oMath xmlns:m="http://schemas.openxmlformats.org/officeDocument/2006/math">
                    <m:acc>
                      <m:accPr>
                        <m:chr m:val="̂"/>
                        <m:ctrlPr>
                          <a:rPr lang="en-US" altLang="zh-CN" sz="2000" b="0" i="1" kern="100" smtClean="0">
                            <a:latin typeface="Cambria Math" panose="02040503050406030204" pitchFamily="18" charset="0"/>
                            <a:cs typeface="Times New Roman" panose="02020603050405020304" pitchFamily="18" charset="0"/>
                          </a:rPr>
                        </m:ctrlPr>
                      </m:accPr>
                      <m:e>
                        <m:r>
                          <a:rPr lang="en-US" altLang="zh-CN" sz="2000" b="0" i="1" kern="100" smtClean="0">
                            <a:latin typeface="Cambria Math" panose="02040503050406030204" pitchFamily="18" charset="0"/>
                            <a:cs typeface="Times New Roman" panose="02020603050405020304" pitchFamily="18" charset="0"/>
                          </a:rPr>
                          <m:t>𝛽</m:t>
                        </m:r>
                      </m:e>
                    </m:acc>
                  </m:oMath>
                </a14:m>
                <a:r>
                  <a:rPr lang="zh-CN" altLang="zh-CN" sz="2000" kern="100" dirty="0">
                    <a:latin typeface="Cambria" panose="02040503050406030204" pitchFamily="18" charset="0"/>
                    <a:cs typeface="Times New Roman" panose="02020603050405020304" pitchFamily="18" charset="0"/>
                  </a:rPr>
                  <a:t>在样本</a:t>
                </a:r>
                <a:r>
                  <a:rPr lang="zh-CN" altLang="en-US" sz="2000" kern="100" dirty="0">
                    <a:latin typeface="Cambria" panose="02040503050406030204" pitchFamily="18" charset="0"/>
                    <a:cs typeface="Times New Roman" panose="02020603050405020304" pitchFamily="18" charset="0"/>
                  </a:rPr>
                  <a:t>极</a:t>
                </a:r>
                <a:r>
                  <a:rPr lang="zh-CN" altLang="zh-CN" sz="2000" kern="100" dirty="0">
                    <a:latin typeface="Cambria" panose="02040503050406030204" pitchFamily="18" charset="0"/>
                    <a:cs typeface="Times New Roman" panose="02020603050405020304" pitchFamily="18" charset="0"/>
                  </a:rPr>
                  <a:t>大时</a:t>
                </a:r>
                <a:r>
                  <a:rPr lang="zh-CN" altLang="en-US" sz="2000" kern="100" dirty="0">
                    <a:latin typeface="Cambria" panose="02040503050406030204" pitchFamily="18" charset="0"/>
                    <a:cs typeface="Times New Roman" panose="02020603050405020304" pitchFamily="18" charset="0"/>
                  </a:rPr>
                  <a:t>才能</a:t>
                </a:r>
                <a:r>
                  <a:rPr lang="zh-CN" altLang="zh-CN" sz="2000" kern="100" dirty="0">
                    <a:latin typeface="Cambria" panose="02040503050406030204" pitchFamily="18" charset="0"/>
                    <a:cs typeface="Times New Roman" panose="02020603050405020304" pitchFamily="18" charset="0"/>
                  </a:rPr>
                  <a:t>“命中靶心”</a:t>
                </a:r>
                <a:r>
                  <a:rPr lang="el-GR" altLang="zh-CN" sz="2000" kern="100" dirty="0">
                    <a:latin typeface="Cambria" panose="02040503050406030204" pitchFamily="18" charset="0"/>
                    <a:cs typeface="Times New Roman" panose="02020603050405020304" pitchFamily="18" charset="0"/>
                  </a:rPr>
                  <a:t> </a:t>
                </a:r>
                <a14:m>
                  <m:oMath xmlns:m="http://schemas.openxmlformats.org/officeDocument/2006/math">
                    <m:r>
                      <a:rPr lang="en-US" altLang="zh-CN" sz="2000" i="1" kern="100" dirty="0">
                        <a:latin typeface="Cambria Math" panose="02040503050406030204" pitchFamily="18" charset="0"/>
                        <a:cs typeface="Times New Roman" panose="02020603050405020304" pitchFamily="18" charset="0"/>
                      </a:rPr>
                      <m:t>𝛽</m:t>
                    </m:r>
                  </m:oMath>
                </a14:m>
                <a:r>
                  <a:rPr lang="zh-CN" altLang="en-US" sz="2000" kern="100" dirty="0">
                    <a:latin typeface="Cambria" panose="02040503050406030204" pitchFamily="18" charset="0"/>
                    <a:cs typeface="Times New Roman" panose="02020603050405020304" pitchFamily="18" charset="0"/>
                  </a:rPr>
                  <a:t>，</a:t>
                </a:r>
                <a:endParaRPr lang="en-US" altLang="zh-CN" sz="2000" kern="100" dirty="0">
                  <a:latin typeface="Cambria" panose="02040503050406030204" pitchFamily="18" charset="0"/>
                  <a:cs typeface="Times New Roman" panose="02020603050405020304" pitchFamily="18" charset="0"/>
                </a:endParaRPr>
              </a:p>
              <a:p>
                <a:pPr indent="304800">
                  <a:lnSpc>
                    <a:spcPct val="105000"/>
                  </a:lnSpc>
                  <a:spcAft>
                    <a:spcPts val="1000"/>
                  </a:spcAft>
                </a:pPr>
                <a:r>
                  <a:rPr lang="zh-CN" altLang="en-US" sz="2000" kern="100" dirty="0">
                    <a:latin typeface="Cambria" panose="02040503050406030204" pitchFamily="18" charset="0"/>
                    <a:cs typeface="Times New Roman" panose="02020603050405020304" pitchFamily="18" charset="0"/>
                  </a:rPr>
                  <a:t>反之，无论样本有多大，</a:t>
                </a:r>
                <a14:m>
                  <m:oMath xmlns:m="http://schemas.openxmlformats.org/officeDocument/2006/math">
                    <m:acc>
                      <m:accPr>
                        <m:chr m:val="̂"/>
                        <m:ctrlPr>
                          <a:rPr lang="en-US" altLang="zh-CN" sz="2000" b="0" i="1" kern="100" smtClean="0">
                            <a:latin typeface="Cambria Math" panose="02040503050406030204" pitchFamily="18" charset="0"/>
                            <a:cs typeface="Times New Roman" panose="02020603050405020304" pitchFamily="18" charset="0"/>
                          </a:rPr>
                        </m:ctrlPr>
                      </m:accPr>
                      <m:e>
                        <m:r>
                          <a:rPr lang="en-US" altLang="zh-CN" sz="2000" b="0" i="1" kern="100" smtClean="0">
                            <a:latin typeface="Cambria Math" panose="02040503050406030204" pitchFamily="18" charset="0"/>
                            <a:cs typeface="Times New Roman" panose="02020603050405020304" pitchFamily="18" charset="0"/>
                          </a:rPr>
                          <m:t>𝛽</m:t>
                        </m:r>
                      </m:e>
                    </m:acc>
                    <m:r>
                      <a:rPr lang="en-US" altLang="zh-CN" sz="2000" b="0" i="1" kern="100" dirty="0" smtClean="0">
                        <a:latin typeface="Cambria Math" panose="02040503050406030204" pitchFamily="18" charset="0"/>
                        <a:cs typeface="Times New Roman" panose="02020603050405020304" pitchFamily="18" charset="0"/>
                      </a:rPr>
                      <m:t>≠</m:t>
                    </m:r>
                    <m:r>
                      <a:rPr lang="en-US" altLang="zh-CN" sz="2000" b="0" i="1" kern="100" dirty="0" smtClean="0">
                        <a:latin typeface="Cambria Math" panose="02040503050406030204" pitchFamily="18" charset="0"/>
                        <a:cs typeface="Times New Roman" panose="02020603050405020304" pitchFamily="18" charset="0"/>
                      </a:rPr>
                      <m:t>𝛽</m:t>
                    </m:r>
                  </m:oMath>
                </a14:m>
                <a:endParaRPr lang="en-US" altLang="zh-CN" sz="2000" kern="100" dirty="0">
                  <a:latin typeface="Cambria" panose="02040503050406030204" pitchFamily="18" charset="0"/>
                  <a:cs typeface="Times New Roman" panose="02020603050405020304" pitchFamily="18" charset="0"/>
                </a:endParaRPr>
              </a:p>
            </p:txBody>
          </p:sp>
        </mc:Choice>
        <mc:Fallback xmlns="">
          <p:sp>
            <p:nvSpPr>
              <p:cNvPr id="10" name="矩形 9"/>
              <p:cNvSpPr>
                <a:spLocks noRot="1" noChangeAspect="1" noMove="1" noResize="1" noEditPoints="1" noAdjustHandles="1" noChangeArrowheads="1" noChangeShapeType="1" noTextEdit="1"/>
              </p:cNvSpPr>
              <p:nvPr/>
            </p:nvSpPr>
            <p:spPr>
              <a:xfrm>
                <a:off x="0" y="839970"/>
                <a:ext cx="9144000" cy="874983"/>
              </a:xfrm>
              <a:prstGeom prst="rect">
                <a:avLst/>
              </a:prstGeom>
              <a:blipFill rotWithShape="0">
                <a:blip r:embed="rId3"/>
                <a:stretch>
                  <a:fillRect t="-4895" b="-1049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2" name="矩形 1"/>
              <p:cNvSpPr/>
              <p:nvPr/>
            </p:nvSpPr>
            <p:spPr>
              <a:xfrm>
                <a:off x="1149625" y="3079036"/>
                <a:ext cx="4129898" cy="398955"/>
              </a:xfrm>
              <a:prstGeom prst="rect">
                <a:avLst/>
              </a:prstGeom>
              <a:solidFill>
                <a:srgbClr val="FFC000"/>
              </a:solidFill>
            </p:spPr>
            <p:txBody>
              <a:bodyPr wrap="square">
                <a:spAutoFit/>
              </a:bodyPr>
              <a:lstStyle/>
              <a:p>
                <a:pPr indent="304800">
                  <a:lnSpc>
                    <a:spcPct val="105000"/>
                  </a:lnSpc>
                  <a:spcAft>
                    <a:spcPts val="1000"/>
                  </a:spcAft>
                </a:pPr>
                <a14:m>
                  <m:oMath xmlns:m="http://schemas.openxmlformats.org/officeDocument/2006/math">
                    <m:r>
                      <a:rPr lang="en-US" altLang="zh-CN" b="1" i="1" smtClean="0">
                        <a:latin typeface="Cambria Math" panose="02040503050406030204" pitchFamily="18" charset="0"/>
                        <a:cs typeface="Times New Roman" panose="02020603050405020304" pitchFamily="18" charset="0"/>
                      </a:rPr>
                      <m:t>𝑬</m:t>
                    </m:r>
                    <m:d>
                      <m:dPr>
                        <m:ctrlPr>
                          <a:rPr lang="en-US" altLang="zh-CN" b="1" i="1" smtClean="0">
                            <a:latin typeface="Cambria Math" panose="02040503050406030204" pitchFamily="18" charset="0"/>
                            <a:cs typeface="Times New Roman" panose="02020603050405020304" pitchFamily="18" charset="0"/>
                          </a:rPr>
                        </m:ctrlPr>
                      </m:dPr>
                      <m:e>
                        <m:r>
                          <a:rPr lang="en-US" altLang="zh-CN" b="1" i="1" smtClean="0">
                            <a:latin typeface="Cambria Math" panose="02040503050406030204" pitchFamily="18" charset="0"/>
                            <a:cs typeface="Times New Roman" panose="02020603050405020304" pitchFamily="18" charset="0"/>
                          </a:rPr>
                          <m:t>𝒙𝒖</m:t>
                        </m:r>
                      </m:e>
                    </m:d>
                    <m:r>
                      <a:rPr lang="en-US" altLang="zh-CN" b="1" i="1" smtClean="0">
                        <a:latin typeface="Cambria Math" panose="02040503050406030204" pitchFamily="18" charset="0"/>
                        <a:cs typeface="Times New Roman" panose="02020603050405020304" pitchFamily="18" charset="0"/>
                      </a:rPr>
                      <m:t>=−</m:t>
                    </m:r>
                    <m:r>
                      <a:rPr lang="en-US" altLang="zh-CN" b="1" i="1" smtClean="0">
                        <a:latin typeface="Cambria Math" panose="02040503050406030204" pitchFamily="18" charset="0"/>
                        <a:cs typeface="Times New Roman" panose="02020603050405020304" pitchFamily="18" charset="0"/>
                      </a:rPr>
                      <m:t>𝟎</m:t>
                    </m:r>
                    <m:r>
                      <a:rPr lang="en-US" altLang="zh-CN" b="1" i="1" smtClean="0">
                        <a:latin typeface="Cambria Math" panose="02040503050406030204" pitchFamily="18" charset="0"/>
                        <a:cs typeface="Times New Roman" panose="02020603050405020304" pitchFamily="18" charset="0"/>
                      </a:rPr>
                      <m:t>.</m:t>
                    </m:r>
                    <m:r>
                      <a:rPr lang="en-US" altLang="zh-CN" b="1" i="1" smtClean="0">
                        <a:latin typeface="Cambria Math" panose="02040503050406030204" pitchFamily="18" charset="0"/>
                        <a:cs typeface="Times New Roman" panose="02020603050405020304" pitchFamily="18" charset="0"/>
                      </a:rPr>
                      <m:t>𝟖</m:t>
                    </m:r>
                    <m:r>
                      <a:rPr lang="en-US" altLang="zh-CN" b="1" i="1" smtClean="0">
                        <a:latin typeface="Cambria Math" panose="02040503050406030204" pitchFamily="18" charset="0"/>
                        <a:cs typeface="Times New Roman" panose="02020603050405020304" pitchFamily="18" charset="0"/>
                      </a:rPr>
                      <m:t>≠</m:t>
                    </m:r>
                    <m:r>
                      <a:rPr lang="en-US" altLang="zh-CN" b="1" i="1" smtClean="0">
                        <a:latin typeface="Cambria Math" panose="02040503050406030204" pitchFamily="18" charset="0"/>
                        <a:cs typeface="Times New Roman" panose="02020603050405020304" pitchFamily="18" charset="0"/>
                      </a:rPr>
                      <m:t>𝟎</m:t>
                    </m:r>
                    <m:r>
                      <a:rPr lang="en-US" altLang="zh-CN" b="1" i="1" smtClean="0">
                        <a:latin typeface="Cambria Math" panose="02040503050406030204" pitchFamily="18" charset="0"/>
                        <a:cs typeface="Times New Roman" panose="02020603050405020304" pitchFamily="18" charset="0"/>
                      </a:rPr>
                      <m:t>⇒</m:t>
                    </m:r>
                  </m:oMath>
                </a14:m>
                <a:r>
                  <a:rPr lang="en-US" altLang="zh-CN" b="1" dirty="0">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altLang="zh-CN" i="1" kern="100">
                            <a:latin typeface="Cambria Math" panose="02040503050406030204" pitchFamily="18" charset="0"/>
                            <a:cs typeface="Times New Roman" panose="02020603050405020304" pitchFamily="18" charset="0"/>
                          </a:rPr>
                        </m:ctrlPr>
                      </m:accPr>
                      <m:e>
                        <m:r>
                          <a:rPr lang="en-US" altLang="zh-CN" i="1" kern="100">
                            <a:latin typeface="Cambria Math" panose="02040503050406030204" pitchFamily="18" charset="0"/>
                            <a:cs typeface="Times New Roman" panose="02020603050405020304" pitchFamily="18" charset="0"/>
                          </a:rPr>
                          <m:t>𝛽</m:t>
                        </m:r>
                      </m:e>
                    </m:acc>
                    <m:r>
                      <a:rPr lang="en-US" altLang="zh-CN" i="1" kern="100" dirty="0">
                        <a:latin typeface="Cambria Math" panose="02040503050406030204" pitchFamily="18" charset="0"/>
                        <a:cs typeface="Times New Roman" panose="02020603050405020304" pitchFamily="18" charset="0"/>
                      </a:rPr>
                      <m:t>≠</m:t>
                    </m:r>
                    <m:r>
                      <a:rPr lang="en-US" altLang="zh-CN" i="1" kern="100" dirty="0">
                        <a:latin typeface="Cambria Math" panose="02040503050406030204" pitchFamily="18" charset="0"/>
                        <a:cs typeface="Times New Roman" panose="02020603050405020304" pitchFamily="18" charset="0"/>
                      </a:rPr>
                      <m:t>𝛽</m:t>
                    </m:r>
                    <m:r>
                      <a:rPr lang="en-US" altLang="zh-CN" b="0" i="1" kern="100" dirty="0" smtClean="0">
                        <a:latin typeface="Cambria Math" panose="02040503050406030204" pitchFamily="18" charset="0"/>
                        <a:cs typeface="Times New Roman" panose="02020603050405020304" pitchFamily="18" charset="0"/>
                      </a:rPr>
                      <m:t>=1</m:t>
                    </m:r>
                  </m:oMath>
                </a14:m>
                <a:endParaRPr lang="en-US" altLang="zh-CN" kern="100" dirty="0">
                  <a:latin typeface="Cambria" panose="02040503050406030204" pitchFamily="18" charset="0"/>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1149625" y="3079036"/>
                <a:ext cx="4129898" cy="398955"/>
              </a:xfrm>
              <a:prstGeom prst="rect">
                <a:avLst/>
              </a:prstGeom>
              <a:blipFill rotWithShape="0">
                <a:blip r:embed="rId4"/>
                <a:stretch>
                  <a:fillRect t="-9091" b="-7576"/>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188E5CE-F230-4BD1-940F-85FCBCA58052}" type="datetime1">
              <a:rPr lang="zh-CN" altLang="en-US" smtClean="0"/>
              <a:t>2021/3/2</a:t>
            </a:fld>
            <a:endParaRPr lang="zh-CN" altLang="en-US"/>
          </a:p>
        </p:txBody>
      </p:sp>
      <p:sp>
        <p:nvSpPr>
          <p:cNvPr id="3" name="页脚占位符 2"/>
          <p:cNvSpPr>
            <a:spLocks noGrp="1"/>
          </p:cNvSpPr>
          <p:nvPr>
            <p:ph type="ftr" sz="quarter" idx="11"/>
          </p:nvPr>
        </p:nvSpPr>
        <p:spPr/>
        <p:txBody>
          <a:bodyPr/>
          <a:lstStyle/>
          <a:p>
            <a:r>
              <a:rPr lang="zh-CN" altLang="en-US"/>
              <a:t>中国人民大学，陈传波</a:t>
            </a:r>
          </a:p>
        </p:txBody>
      </p:sp>
      <p:pic>
        <p:nvPicPr>
          <p:cNvPr id="4" name="图片 3"/>
          <p:cNvPicPr>
            <a:picLocks noChangeAspect="1"/>
          </p:cNvPicPr>
          <p:nvPr/>
        </p:nvPicPr>
        <p:blipFill>
          <a:blip r:embed="rId3"/>
          <a:stretch>
            <a:fillRect/>
          </a:stretch>
        </p:blipFill>
        <p:spPr>
          <a:xfrm>
            <a:off x="-301" y="1751162"/>
            <a:ext cx="5029801" cy="5106838"/>
          </a:xfrm>
          <a:prstGeom prst="rect">
            <a:avLst/>
          </a:prstGeom>
        </p:spPr>
      </p:pic>
      <p:sp>
        <p:nvSpPr>
          <p:cNvPr id="5" name="矩形 4"/>
          <p:cNvSpPr/>
          <p:nvPr/>
        </p:nvSpPr>
        <p:spPr>
          <a:xfrm>
            <a:off x="5029500" y="917912"/>
            <a:ext cx="4106818" cy="5940088"/>
          </a:xfrm>
          <a:prstGeom prst="rect">
            <a:avLst/>
          </a:prstGeom>
          <a:solidFill>
            <a:schemeClr val="accent6">
              <a:lumMod val="60000"/>
              <a:lumOff val="40000"/>
            </a:schemeClr>
          </a:solid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估计量虽收敛，却不收敛到真值</a:t>
            </a:r>
            <a:endParaRPr lang="en-US" altLang="zh-CN" sz="2000" b="1" dirty="0">
              <a:latin typeface="Times New Roman" panose="02020603050405020304" pitchFamily="18" charset="0"/>
              <a:cs typeface="Times New Roman" panose="02020603050405020304" pitchFamily="18" charset="0"/>
            </a:endParaRPr>
          </a:p>
          <a:p>
            <a:endParaRPr lang="en-US" altLang="zh-CN" sz="2000" b="1" dirty="0">
              <a:latin typeface="Times New Roman" panose="02020603050405020304" pitchFamily="18" charset="0"/>
              <a:cs typeface="Times New Roman" panose="02020603050405020304" pitchFamily="18" charset="0"/>
            </a:endParaRPr>
          </a:p>
          <a:p>
            <a:r>
              <a:rPr lang="en-US" altLang="zh-CN" sz="2000" b="1" dirty="0">
                <a:latin typeface="Times New Roman" panose="02020603050405020304" pitchFamily="18" charset="0"/>
                <a:cs typeface="Times New Roman" panose="02020603050405020304" pitchFamily="18" charset="0"/>
              </a:rPr>
              <a:t>set seed 1</a:t>
            </a:r>
          </a:p>
          <a:p>
            <a:r>
              <a:rPr lang="en-US" altLang="zh-CN" sz="2000" b="1" dirty="0">
                <a:latin typeface="Times New Roman" panose="02020603050405020304" pitchFamily="18" charset="0"/>
                <a:cs typeface="Times New Roman" panose="02020603050405020304" pitchFamily="18" charset="0"/>
              </a:rPr>
              <a:t>mat V=(1,-0.8,0 \ -0.8 ,1,0.5 \ 0, 0.5,1)</a:t>
            </a:r>
          </a:p>
          <a:p>
            <a:r>
              <a:rPr lang="en-US" altLang="zh-CN" sz="2000" b="1" dirty="0">
                <a:latin typeface="Times New Roman" panose="02020603050405020304" pitchFamily="18" charset="0"/>
                <a:cs typeface="Times New Roman" panose="02020603050405020304" pitchFamily="18" charset="0"/>
              </a:rPr>
              <a:t>mat b=(. \ .)</a:t>
            </a:r>
          </a:p>
          <a:p>
            <a:endParaRPr lang="en-US" altLang="zh-CN" sz="2000" b="1" dirty="0">
              <a:latin typeface="Times New Roman" panose="02020603050405020304" pitchFamily="18" charset="0"/>
              <a:cs typeface="Times New Roman" panose="02020603050405020304" pitchFamily="18" charset="0"/>
            </a:endParaRPr>
          </a:p>
          <a:p>
            <a:r>
              <a:rPr lang="en-US" altLang="zh-CN" sz="2000" b="1" dirty="0">
                <a:latin typeface="Times New Roman" panose="02020603050405020304" pitchFamily="18" charset="0"/>
                <a:cs typeface="Times New Roman" panose="02020603050405020304" pitchFamily="18" charset="0"/>
              </a:rPr>
              <a:t>qui </a:t>
            </a:r>
            <a:r>
              <a:rPr lang="en-US" altLang="zh-CN" sz="2000" b="1" dirty="0" err="1">
                <a:latin typeface="Times New Roman" panose="02020603050405020304" pitchFamily="18" charset="0"/>
                <a:cs typeface="Times New Roman" panose="02020603050405020304" pitchFamily="18" charset="0"/>
              </a:rPr>
              <a:t>forv</a:t>
            </a:r>
            <a:r>
              <a:rPr lang="en-US" altLang="zh-CN" sz="2000" b="1" dirty="0">
                <a:latin typeface="Times New Roman" panose="02020603050405020304" pitchFamily="18" charset="0"/>
                <a:cs typeface="Times New Roman" panose="02020603050405020304" pitchFamily="18" charset="0"/>
              </a:rPr>
              <a:t> </a:t>
            </a:r>
            <a:r>
              <a:rPr lang="en-US" altLang="zh-CN" sz="2000" b="1" dirty="0" err="1">
                <a:latin typeface="Times New Roman" panose="02020603050405020304" pitchFamily="18" charset="0"/>
                <a:cs typeface="Times New Roman" panose="02020603050405020304" pitchFamily="18" charset="0"/>
              </a:rPr>
              <a:t>i</a:t>
            </a:r>
            <a:r>
              <a:rPr lang="en-US" altLang="zh-CN" sz="2000" b="1" dirty="0">
                <a:latin typeface="Times New Roman" panose="02020603050405020304" pitchFamily="18" charset="0"/>
                <a:cs typeface="Times New Roman" panose="02020603050405020304" pitchFamily="18" charset="0"/>
              </a:rPr>
              <a:t>=10(10)10000  {</a:t>
            </a:r>
          </a:p>
          <a:p>
            <a:r>
              <a:rPr lang="en-US" altLang="zh-CN" sz="2000" b="1" dirty="0">
                <a:latin typeface="Times New Roman" panose="02020603050405020304" pitchFamily="18" charset="0"/>
                <a:cs typeface="Times New Roman" panose="02020603050405020304" pitchFamily="18" charset="0"/>
              </a:rPr>
              <a:t>drop _all</a:t>
            </a:r>
          </a:p>
          <a:p>
            <a:r>
              <a:rPr lang="en-US" altLang="zh-CN" sz="2000" b="1" dirty="0" err="1">
                <a:latin typeface="Times New Roman" panose="02020603050405020304" pitchFamily="18" charset="0"/>
                <a:cs typeface="Times New Roman" panose="02020603050405020304" pitchFamily="18" charset="0"/>
              </a:rPr>
              <a:t>drawnorm</a:t>
            </a:r>
            <a:r>
              <a:rPr lang="en-US" altLang="zh-CN" sz="2000" b="1" dirty="0">
                <a:latin typeface="Times New Roman" panose="02020603050405020304" pitchFamily="18" charset="0"/>
                <a:cs typeface="Times New Roman" panose="02020603050405020304" pitchFamily="18" charset="0"/>
              </a:rPr>
              <a:t> u w </a:t>
            </a:r>
            <a:r>
              <a:rPr lang="en-US" altLang="zh-CN" sz="2000" b="1" dirty="0" err="1">
                <a:latin typeface="Times New Roman" panose="02020603050405020304" pitchFamily="18" charset="0"/>
                <a:cs typeface="Times New Roman" panose="02020603050405020304" pitchFamily="18" charset="0"/>
              </a:rPr>
              <a:t>x,n</a:t>
            </a:r>
            <a:r>
              <a:rPr lang="en-US" altLang="zh-CN" sz="2000" b="1" dirty="0">
                <a:latin typeface="Times New Roman" panose="02020603050405020304" pitchFamily="18" charset="0"/>
                <a:cs typeface="Times New Roman" panose="02020603050405020304" pitchFamily="18" charset="0"/>
              </a:rPr>
              <a:t>(`</a:t>
            </a:r>
            <a:r>
              <a:rPr lang="en-US" altLang="zh-CN" sz="2000" b="1" dirty="0" err="1">
                <a:latin typeface="Times New Roman" panose="02020603050405020304" pitchFamily="18" charset="0"/>
                <a:cs typeface="Times New Roman" panose="02020603050405020304" pitchFamily="18" charset="0"/>
              </a:rPr>
              <a:t>i</a:t>
            </a:r>
            <a:r>
              <a:rPr lang="en-US" altLang="zh-CN" sz="2000" b="1" dirty="0">
                <a:latin typeface="Times New Roman" panose="02020603050405020304" pitchFamily="18" charset="0"/>
                <a:cs typeface="Times New Roman" panose="02020603050405020304" pitchFamily="18" charset="0"/>
              </a:rPr>
              <a:t>') </a:t>
            </a:r>
            <a:r>
              <a:rPr lang="en-US" altLang="zh-CN" sz="2000" b="1" dirty="0" err="1">
                <a:latin typeface="Times New Roman" panose="02020603050405020304" pitchFamily="18" charset="0"/>
                <a:cs typeface="Times New Roman" panose="02020603050405020304" pitchFamily="18" charset="0"/>
              </a:rPr>
              <a:t>cov</a:t>
            </a:r>
            <a:r>
              <a:rPr lang="en-US" altLang="zh-CN" sz="2000" b="1" dirty="0">
                <a:latin typeface="Times New Roman" panose="02020603050405020304" pitchFamily="18" charset="0"/>
                <a:cs typeface="Times New Roman" panose="02020603050405020304" pitchFamily="18" charset="0"/>
              </a:rPr>
              <a:t>(V) </a:t>
            </a:r>
          </a:p>
          <a:p>
            <a:r>
              <a:rPr lang="en-US" altLang="zh-CN" sz="2000" b="1" dirty="0">
                <a:latin typeface="Times New Roman" panose="02020603050405020304" pitchFamily="18" charset="0"/>
                <a:cs typeface="Times New Roman" panose="02020603050405020304" pitchFamily="18" charset="0"/>
              </a:rPr>
              <a:t>g   y= </a:t>
            </a:r>
            <a:r>
              <a:rPr lang="en-US" altLang="zh-CN" sz="2000" b="1" dirty="0">
                <a:solidFill>
                  <a:srgbClr val="FF0000"/>
                </a:solidFill>
                <a:latin typeface="Times New Roman" panose="02020603050405020304" pitchFamily="18" charset="0"/>
                <a:cs typeface="Times New Roman" panose="02020603050405020304" pitchFamily="18" charset="0"/>
              </a:rPr>
              <a:t>x- </a:t>
            </a:r>
            <a:r>
              <a:rPr lang="en-US" altLang="zh-CN" sz="2000" b="1" dirty="0" err="1">
                <a:solidFill>
                  <a:srgbClr val="FF0000"/>
                </a:solidFill>
                <a:latin typeface="Times New Roman" panose="02020603050405020304" pitchFamily="18" charset="0"/>
                <a:cs typeface="Times New Roman" panose="02020603050405020304" pitchFamily="18" charset="0"/>
              </a:rPr>
              <a:t>w</a:t>
            </a:r>
            <a:r>
              <a:rPr lang="en-US" altLang="zh-CN" sz="2000" b="1" dirty="0" err="1">
                <a:latin typeface="Times New Roman" panose="02020603050405020304" pitchFamily="18" charset="0"/>
                <a:cs typeface="Times New Roman" panose="02020603050405020304" pitchFamily="18" charset="0"/>
              </a:rPr>
              <a:t>+u</a:t>
            </a:r>
            <a:endParaRPr lang="en-US" altLang="zh-CN" sz="2000" b="1" dirty="0">
              <a:latin typeface="Times New Roman" panose="02020603050405020304" pitchFamily="18" charset="0"/>
              <a:cs typeface="Times New Roman" panose="02020603050405020304" pitchFamily="18" charset="0"/>
            </a:endParaRPr>
          </a:p>
          <a:p>
            <a:r>
              <a:rPr lang="en-US" altLang="zh-CN" sz="2000" b="1" dirty="0" err="1">
                <a:latin typeface="Times New Roman" panose="02020603050405020304" pitchFamily="18" charset="0"/>
                <a:cs typeface="Times New Roman" panose="02020603050405020304" pitchFamily="18" charset="0"/>
              </a:rPr>
              <a:t>reg</a:t>
            </a:r>
            <a:r>
              <a:rPr lang="en-US" altLang="zh-CN" sz="2000" b="1" dirty="0">
                <a:latin typeface="Times New Roman" panose="02020603050405020304" pitchFamily="18" charset="0"/>
                <a:cs typeface="Times New Roman" panose="02020603050405020304" pitchFamily="18" charset="0"/>
              </a:rPr>
              <a:t> y  x  </a:t>
            </a:r>
            <a:r>
              <a:rPr lang="en-US" altLang="zh-CN" sz="2000" b="1" dirty="0" err="1">
                <a:latin typeface="Times New Roman" panose="02020603050405020304" pitchFamily="18" charset="0"/>
                <a:cs typeface="Times New Roman" panose="02020603050405020304" pitchFamily="18" charset="0"/>
              </a:rPr>
              <a:t>w,nocon</a:t>
            </a:r>
            <a:endParaRPr lang="en-US" altLang="zh-CN" sz="2000" b="1" dirty="0">
              <a:latin typeface="Times New Roman" panose="02020603050405020304" pitchFamily="18" charset="0"/>
              <a:cs typeface="Times New Roman" panose="02020603050405020304" pitchFamily="18" charset="0"/>
            </a:endParaRPr>
          </a:p>
          <a:p>
            <a:r>
              <a:rPr lang="en-US" altLang="zh-CN" sz="2000" b="1" dirty="0">
                <a:latin typeface="Times New Roman" panose="02020603050405020304" pitchFamily="18" charset="0"/>
                <a:cs typeface="Times New Roman" panose="02020603050405020304" pitchFamily="18" charset="0"/>
              </a:rPr>
              <a:t>mat b = (</a:t>
            </a:r>
            <a:r>
              <a:rPr lang="en-US" altLang="zh-CN" sz="2000" b="1" dirty="0" err="1">
                <a:latin typeface="Times New Roman" panose="02020603050405020304" pitchFamily="18" charset="0"/>
                <a:cs typeface="Times New Roman" panose="02020603050405020304" pitchFamily="18" charset="0"/>
              </a:rPr>
              <a:t>nullmat</a:t>
            </a:r>
            <a:r>
              <a:rPr lang="en-US" altLang="zh-CN" sz="2000" b="1" dirty="0">
                <a:latin typeface="Times New Roman" panose="02020603050405020304" pitchFamily="18" charset="0"/>
                <a:cs typeface="Times New Roman" panose="02020603050405020304" pitchFamily="18" charset="0"/>
              </a:rPr>
              <a:t>(b), e(b)')</a:t>
            </a:r>
          </a:p>
          <a:p>
            <a:r>
              <a:rPr lang="en-US" altLang="zh-CN" sz="2000" b="1" dirty="0">
                <a:latin typeface="Times New Roman" panose="02020603050405020304" pitchFamily="18" charset="0"/>
                <a:cs typeface="Times New Roman" panose="02020603050405020304" pitchFamily="18" charset="0"/>
              </a:rPr>
              <a:t>}</a:t>
            </a:r>
          </a:p>
          <a:p>
            <a:r>
              <a:rPr lang="en-US" altLang="zh-CN" sz="2000" b="1" dirty="0">
                <a:latin typeface="Times New Roman" panose="02020603050405020304" pitchFamily="18" charset="0"/>
                <a:cs typeface="Times New Roman" panose="02020603050405020304" pitchFamily="18" charset="0"/>
              </a:rPr>
              <a:t>mat b=b'</a:t>
            </a:r>
          </a:p>
          <a:p>
            <a:r>
              <a:rPr lang="en-US" altLang="zh-CN" sz="2000" b="1" dirty="0">
                <a:latin typeface="Times New Roman" panose="02020603050405020304" pitchFamily="18" charset="0"/>
                <a:cs typeface="Times New Roman" panose="02020603050405020304" pitchFamily="18" charset="0"/>
              </a:rPr>
              <a:t>drop _all</a:t>
            </a:r>
          </a:p>
          <a:p>
            <a:r>
              <a:rPr lang="en-US" altLang="zh-CN" sz="2000" b="1" dirty="0" err="1">
                <a:latin typeface="Times New Roman" panose="02020603050405020304" pitchFamily="18" charset="0"/>
                <a:cs typeface="Times New Roman" panose="02020603050405020304" pitchFamily="18" charset="0"/>
              </a:rPr>
              <a:t>svmat</a:t>
            </a:r>
            <a:r>
              <a:rPr lang="en-US" altLang="zh-CN" sz="2000" b="1" dirty="0">
                <a:latin typeface="Times New Roman" panose="02020603050405020304" pitchFamily="18" charset="0"/>
                <a:cs typeface="Times New Roman" panose="02020603050405020304" pitchFamily="18" charset="0"/>
              </a:rPr>
              <a:t> b</a:t>
            </a:r>
          </a:p>
          <a:p>
            <a:r>
              <a:rPr lang="en-US" altLang="zh-CN" sz="2000" b="1" dirty="0">
                <a:latin typeface="Times New Roman" panose="02020603050405020304" pitchFamily="18" charset="0"/>
                <a:cs typeface="Times New Roman" panose="02020603050405020304" pitchFamily="18" charset="0"/>
              </a:rPr>
              <a:t>g n=_n*10</a:t>
            </a:r>
          </a:p>
          <a:p>
            <a:endParaRPr lang="en-US" altLang="zh-CN" sz="2000" b="1" dirty="0">
              <a:latin typeface="Times New Roman" panose="02020603050405020304" pitchFamily="18" charset="0"/>
              <a:cs typeface="Times New Roman" panose="02020603050405020304" pitchFamily="18" charset="0"/>
            </a:endParaRPr>
          </a:p>
          <a:p>
            <a:r>
              <a:rPr lang="en-US" altLang="zh-CN" sz="2000" b="1" dirty="0">
                <a:latin typeface="Times New Roman" panose="02020603050405020304" pitchFamily="18" charset="0"/>
                <a:cs typeface="Times New Roman" panose="02020603050405020304" pitchFamily="18" charset="0"/>
              </a:rPr>
              <a:t>line b1 b2 n</a:t>
            </a:r>
          </a:p>
        </p:txBody>
      </p:sp>
      <p:graphicFrame>
        <p:nvGraphicFramePr>
          <p:cNvPr id="6" name="对象 5"/>
          <p:cNvGraphicFramePr>
            <a:graphicFrameLocks noChangeAspect="1"/>
          </p:cNvGraphicFramePr>
          <p:nvPr/>
        </p:nvGraphicFramePr>
        <p:xfrm>
          <a:off x="1678347" y="904853"/>
          <a:ext cx="1647825" cy="2012950"/>
        </p:xfrm>
        <a:graphic>
          <a:graphicData uri="http://schemas.openxmlformats.org/presentationml/2006/ole">
            <mc:AlternateContent xmlns:mc="http://schemas.openxmlformats.org/markup-compatibility/2006">
              <mc:Choice xmlns:v="urn:schemas-microsoft-com:vml" Requires="v">
                <p:oleObj spid="_x0000_s876993" name="公式" r:id="rId4" imgW="19507200" imgH="26212800" progId="Equation.3">
                  <p:embed/>
                </p:oleObj>
              </mc:Choice>
              <mc:Fallback>
                <p:oleObj name="公式" r:id="rId4" imgW="19507200" imgH="26212800" progId="Equation.3">
                  <p:embed/>
                  <p:pic>
                    <p:nvPicPr>
                      <p:cNvPr id="0" name="图片 876982"/>
                      <p:cNvPicPr>
                        <a:picLocks noChangeAspect="1" noChangeArrowheads="1"/>
                      </p:cNvPicPr>
                      <p:nvPr/>
                    </p:nvPicPr>
                    <p:blipFill>
                      <a:blip r:embed="rId5"/>
                      <a:srcRect/>
                      <a:stretch>
                        <a:fillRect/>
                      </a:stretch>
                    </p:blipFill>
                    <p:spPr bwMode="auto">
                      <a:xfrm>
                        <a:off x="1678347" y="904853"/>
                        <a:ext cx="1647825" cy="2012950"/>
                      </a:xfrm>
                      <a:prstGeom prst="rect">
                        <a:avLst/>
                      </a:prstGeom>
                      <a:solidFill>
                        <a:srgbClr val="FFC000"/>
                      </a:solidFill>
                    </p:spPr>
                  </p:pic>
                </p:oleObj>
              </mc:Fallback>
            </mc:AlternateContent>
          </a:graphicData>
        </a:graphic>
      </p:graphicFrame>
      <p:sp>
        <p:nvSpPr>
          <p:cNvPr id="7" name="矩形 6"/>
          <p:cNvSpPr/>
          <p:nvPr/>
        </p:nvSpPr>
        <p:spPr>
          <a:xfrm>
            <a:off x="0" y="78548"/>
            <a:ext cx="9144000" cy="523220"/>
          </a:xfrm>
          <a:prstGeom prst="rect">
            <a:avLst/>
          </a:prstGeom>
        </p:spPr>
        <p:txBody>
          <a:bodyPr wrap="square">
            <a:spAutoFit/>
          </a:bodyPr>
          <a:lstStyle/>
          <a:p>
            <a:pPr algn="ctr"/>
            <a:r>
              <a:rPr lang="zh-CN" altLang="en-US" sz="2800" b="1" dirty="0">
                <a:latin typeface="微软雅黑" panose="020B0503020204020204" pitchFamily="34" charset="-122"/>
                <a:ea typeface="微软雅黑" panose="020B0503020204020204" pitchFamily="34" charset="-122"/>
              </a:rPr>
              <a:t>只要含一个内生变量，可能导致所有估计量均非一致</a:t>
            </a:r>
            <a:endParaRPr lang="en-US" altLang="zh-CN" sz="2800" b="1" dirty="0">
              <a:latin typeface="微软雅黑" panose="020B0503020204020204" pitchFamily="34" charset="-122"/>
              <a:ea typeface="微软雅黑" panose="020B0503020204020204" pitchFamily="34" charset="-122"/>
            </a:endParaRPr>
          </a:p>
        </p:txBody>
      </p:sp>
      <p:graphicFrame>
        <p:nvGraphicFramePr>
          <p:cNvPr id="8" name="对象 7"/>
          <p:cNvGraphicFramePr>
            <a:graphicFrameLocks noChangeAspect="1"/>
          </p:cNvGraphicFramePr>
          <p:nvPr/>
        </p:nvGraphicFramePr>
        <p:xfrm>
          <a:off x="1490963" y="3510370"/>
          <a:ext cx="2195512" cy="895350"/>
        </p:xfrm>
        <a:graphic>
          <a:graphicData uri="http://schemas.openxmlformats.org/presentationml/2006/ole">
            <mc:AlternateContent xmlns:mc="http://schemas.openxmlformats.org/markup-compatibility/2006">
              <mc:Choice xmlns:v="urn:schemas-microsoft-com:vml" Requires="v">
                <p:oleObj spid="_x0000_s876994" name="公式" r:id="rId6" imgW="29870400" imgH="12192000" progId="Equation.3">
                  <p:embed/>
                </p:oleObj>
              </mc:Choice>
              <mc:Fallback>
                <p:oleObj name="公式" r:id="rId6" imgW="29870400" imgH="12192000" progId="Equation.3">
                  <p:embed/>
                  <p:pic>
                    <p:nvPicPr>
                      <p:cNvPr id="0" name="图片 876983"/>
                      <p:cNvPicPr/>
                      <p:nvPr/>
                    </p:nvPicPr>
                    <p:blipFill>
                      <a:blip r:embed="rId7"/>
                      <a:stretch>
                        <a:fillRect/>
                      </a:stretch>
                    </p:blipFill>
                    <p:spPr>
                      <a:xfrm>
                        <a:off x="1490963" y="3510370"/>
                        <a:ext cx="2195512" cy="895350"/>
                      </a:xfrm>
                      <a:prstGeom prst="rect">
                        <a:avLst/>
                      </a:prstGeom>
                      <a:solidFill>
                        <a:srgbClr val="FFFF00"/>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5660" y="61986"/>
            <a:ext cx="9144000" cy="646331"/>
          </a:xfrm>
          <a:prstGeom prst="rect">
            <a:avLst/>
          </a:prstGeom>
        </p:spPr>
        <p:txBody>
          <a:bodyPr wrap="square">
            <a:spAutoFit/>
          </a:bodyPr>
          <a:lstStyle/>
          <a:p>
            <a:pPr algn="ctr"/>
            <a:r>
              <a:rPr lang="zh-CN" altLang="en-US" sz="3600" b="1" dirty="0">
                <a:latin typeface="微软雅黑" panose="020B0503020204020204" pitchFamily="34" charset="-122"/>
                <a:ea typeface="微软雅黑" panose="020B0503020204020204" pitchFamily="34" charset="-122"/>
              </a:rPr>
              <a:t>内生性导致</a:t>
            </a:r>
            <a:r>
              <a:rPr lang="en-US" altLang="zh-CN" sz="3600" b="1" dirty="0">
                <a:latin typeface="微软雅黑" panose="020B0503020204020204" pitchFamily="34" charset="-122"/>
                <a:ea typeface="微软雅黑" panose="020B0503020204020204" pitchFamily="34" charset="-122"/>
              </a:rPr>
              <a:t>OLS</a:t>
            </a:r>
            <a:r>
              <a:rPr lang="zh-CN" altLang="en-US" sz="3600" b="1" dirty="0">
                <a:latin typeface="微软雅黑" panose="020B0503020204020204" pitchFamily="34" charset="-122"/>
                <a:ea typeface="微软雅黑" panose="020B0503020204020204" pitchFamily="34" charset="-122"/>
              </a:rPr>
              <a:t>估计量的非一致性</a:t>
            </a:r>
            <a:endParaRPr lang="en-US" altLang="zh-CN" sz="3600" b="1" dirty="0">
              <a:latin typeface="微软雅黑" panose="020B0503020204020204" pitchFamily="34" charset="-122"/>
              <a:ea typeface="微软雅黑" panose="020B0503020204020204" pitchFamily="34" charset="-122"/>
            </a:endParaRPr>
          </a:p>
        </p:txBody>
      </p:sp>
      <p:graphicFrame>
        <p:nvGraphicFramePr>
          <p:cNvPr id="8" name="对象 7"/>
          <p:cNvGraphicFramePr>
            <a:graphicFrameLocks noChangeAspect="1"/>
          </p:cNvGraphicFramePr>
          <p:nvPr/>
        </p:nvGraphicFramePr>
        <p:xfrm>
          <a:off x="3868708" y="5539656"/>
          <a:ext cx="2608263" cy="425450"/>
        </p:xfrm>
        <a:graphic>
          <a:graphicData uri="http://schemas.openxmlformats.org/presentationml/2006/ole">
            <mc:AlternateContent xmlns:mc="http://schemas.openxmlformats.org/markup-compatibility/2006">
              <mc:Choice xmlns:v="urn:schemas-microsoft-com:vml" Requires="v">
                <p:oleObj spid="_x0000_s1169456" name="公式" r:id="rId4" imgW="31394400" imgH="5486400" progId="Equation.3">
                  <p:embed/>
                </p:oleObj>
              </mc:Choice>
              <mc:Fallback>
                <p:oleObj name="公式" r:id="rId4" imgW="31394400" imgH="5486400" progId="Equation.3">
                  <p:embed/>
                  <p:pic>
                    <p:nvPicPr>
                      <p:cNvPr id="0" name="图片 1169417"/>
                      <p:cNvPicPr>
                        <a:picLocks noChangeAspect="1" noChangeArrowheads="1"/>
                      </p:cNvPicPr>
                      <p:nvPr/>
                    </p:nvPicPr>
                    <p:blipFill>
                      <a:blip r:embed="rId5"/>
                      <a:srcRect/>
                      <a:stretch>
                        <a:fillRect/>
                      </a:stretch>
                    </p:blipFill>
                    <p:spPr bwMode="auto">
                      <a:xfrm>
                        <a:off x="3868708" y="5539656"/>
                        <a:ext cx="2608263" cy="425450"/>
                      </a:xfrm>
                      <a:prstGeom prst="rect">
                        <a:avLst/>
                      </a:prstGeom>
                      <a:noFill/>
                    </p:spPr>
                  </p:pic>
                </p:oleObj>
              </mc:Fallback>
            </mc:AlternateContent>
          </a:graphicData>
        </a:graphic>
      </p:graphicFrame>
      <p:graphicFrame>
        <p:nvGraphicFramePr>
          <p:cNvPr id="3" name="对象 2"/>
          <p:cNvGraphicFramePr>
            <a:graphicFrameLocks noChangeAspect="1"/>
          </p:cNvGraphicFramePr>
          <p:nvPr/>
        </p:nvGraphicFramePr>
        <p:xfrm>
          <a:off x="360390" y="805610"/>
          <a:ext cx="1606430" cy="458980"/>
        </p:xfrm>
        <a:graphic>
          <a:graphicData uri="http://schemas.openxmlformats.org/presentationml/2006/ole">
            <mc:AlternateContent xmlns:mc="http://schemas.openxmlformats.org/markup-compatibility/2006">
              <mc:Choice xmlns:v="urn:schemas-microsoft-com:vml" Requires="v">
                <p:oleObj spid="_x0000_s1169457" name="公式" r:id="rId6" imgW="17068800" imgH="4876800" progId="Equation.3">
                  <p:embed/>
                </p:oleObj>
              </mc:Choice>
              <mc:Fallback>
                <p:oleObj name="公式" r:id="rId6" imgW="17068800" imgH="4876800" progId="Equation.3">
                  <p:embed/>
                  <p:pic>
                    <p:nvPicPr>
                      <p:cNvPr id="0" name="图片 1169418"/>
                      <p:cNvPicPr/>
                      <p:nvPr/>
                    </p:nvPicPr>
                    <p:blipFill>
                      <a:blip r:embed="rId7"/>
                      <a:stretch>
                        <a:fillRect/>
                      </a:stretch>
                    </p:blipFill>
                    <p:spPr>
                      <a:xfrm>
                        <a:off x="360390" y="805610"/>
                        <a:ext cx="1606430" cy="458980"/>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360391" y="1348143"/>
          <a:ext cx="1804840" cy="385033"/>
        </p:xfrm>
        <a:graphic>
          <a:graphicData uri="http://schemas.openxmlformats.org/presentationml/2006/ole">
            <mc:AlternateContent xmlns:mc="http://schemas.openxmlformats.org/markup-compatibility/2006">
              <mc:Choice xmlns:v="urn:schemas-microsoft-com:vml" Requires="v">
                <p:oleObj spid="_x0000_s1169458" name="公式" r:id="rId8" imgW="22860000" imgH="4876800" progId="Equation.3">
                  <p:embed/>
                </p:oleObj>
              </mc:Choice>
              <mc:Fallback>
                <p:oleObj name="公式" r:id="rId8" imgW="22860000" imgH="4876800" progId="Equation.3">
                  <p:embed/>
                  <p:pic>
                    <p:nvPicPr>
                      <p:cNvPr id="0" name="图片 1169419"/>
                      <p:cNvPicPr/>
                      <p:nvPr/>
                    </p:nvPicPr>
                    <p:blipFill>
                      <a:blip r:embed="rId9"/>
                      <a:stretch>
                        <a:fillRect/>
                      </a:stretch>
                    </p:blipFill>
                    <p:spPr>
                      <a:xfrm>
                        <a:off x="360391" y="1348143"/>
                        <a:ext cx="1804840" cy="385033"/>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337188" y="1973421"/>
          <a:ext cx="3009861" cy="379195"/>
        </p:xfrm>
        <a:graphic>
          <a:graphicData uri="http://schemas.openxmlformats.org/presentationml/2006/ole">
            <mc:AlternateContent xmlns:mc="http://schemas.openxmlformats.org/markup-compatibility/2006">
              <mc:Choice xmlns:v="urn:schemas-microsoft-com:vml" Requires="v">
                <p:oleObj spid="_x0000_s1169459" name="公式" r:id="rId10" imgW="38709600" imgH="4876800" progId="Equation.3">
                  <p:embed/>
                </p:oleObj>
              </mc:Choice>
              <mc:Fallback>
                <p:oleObj name="公式" r:id="rId10" imgW="38709600" imgH="4876800" progId="Equation.3">
                  <p:embed/>
                  <p:pic>
                    <p:nvPicPr>
                      <p:cNvPr id="0" name="图片 1169420"/>
                      <p:cNvPicPr/>
                      <p:nvPr/>
                    </p:nvPicPr>
                    <p:blipFill>
                      <a:blip r:embed="rId11"/>
                      <a:stretch>
                        <a:fillRect/>
                      </a:stretch>
                    </p:blipFill>
                    <p:spPr>
                      <a:xfrm>
                        <a:off x="337188" y="1973421"/>
                        <a:ext cx="3009861" cy="379195"/>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243671" y="3184150"/>
          <a:ext cx="4250691" cy="757783"/>
        </p:xfrm>
        <a:graphic>
          <a:graphicData uri="http://schemas.openxmlformats.org/presentationml/2006/ole">
            <mc:AlternateContent xmlns:mc="http://schemas.openxmlformats.org/markup-compatibility/2006">
              <mc:Choice xmlns:v="urn:schemas-microsoft-com:vml" Requires="v">
                <p:oleObj spid="_x0000_s1169460" name="公式" r:id="rId12" imgW="61569600" imgH="10972800" progId="Equation.3">
                  <p:embed/>
                </p:oleObj>
              </mc:Choice>
              <mc:Fallback>
                <p:oleObj name="公式" r:id="rId12" imgW="61569600" imgH="10972800" progId="Equation.3">
                  <p:embed/>
                  <p:pic>
                    <p:nvPicPr>
                      <p:cNvPr id="0" name="图片 1169421"/>
                      <p:cNvPicPr/>
                      <p:nvPr/>
                    </p:nvPicPr>
                    <p:blipFill>
                      <a:blip r:embed="rId13"/>
                      <a:stretch>
                        <a:fillRect/>
                      </a:stretch>
                    </p:blipFill>
                    <p:spPr>
                      <a:xfrm>
                        <a:off x="243671" y="3184150"/>
                        <a:ext cx="4250691" cy="757783"/>
                      </a:xfrm>
                      <a:prstGeom prst="rect">
                        <a:avLst/>
                      </a:prstGeom>
                      <a:solidFill>
                        <a:srgbClr val="FFC000"/>
                      </a:solidFill>
                    </p:spPr>
                  </p:pic>
                </p:oleObj>
              </mc:Fallback>
            </mc:AlternateContent>
          </a:graphicData>
        </a:graphic>
      </p:graphicFrame>
      <p:graphicFrame>
        <p:nvGraphicFramePr>
          <p:cNvPr id="7" name="对象 6"/>
          <p:cNvGraphicFramePr>
            <a:graphicFrameLocks noChangeAspect="1"/>
          </p:cNvGraphicFramePr>
          <p:nvPr/>
        </p:nvGraphicFramePr>
        <p:xfrm>
          <a:off x="173826" y="5044223"/>
          <a:ext cx="5916424" cy="419962"/>
        </p:xfrm>
        <a:graphic>
          <a:graphicData uri="http://schemas.openxmlformats.org/presentationml/2006/ole">
            <mc:AlternateContent xmlns:mc="http://schemas.openxmlformats.org/markup-compatibility/2006">
              <mc:Choice xmlns:v="urn:schemas-microsoft-com:vml" Requires="v">
                <p:oleObj spid="_x0000_s1169461" name="公式" r:id="rId14" imgW="77419200" imgH="5486400" progId="Equation.3">
                  <p:embed/>
                </p:oleObj>
              </mc:Choice>
              <mc:Fallback>
                <p:oleObj name="公式" r:id="rId14" imgW="77419200" imgH="5486400" progId="Equation.3">
                  <p:embed/>
                  <p:pic>
                    <p:nvPicPr>
                      <p:cNvPr id="0" name="图片 1169422"/>
                      <p:cNvPicPr/>
                      <p:nvPr/>
                    </p:nvPicPr>
                    <p:blipFill>
                      <a:blip r:embed="rId15"/>
                      <a:stretch>
                        <a:fillRect/>
                      </a:stretch>
                    </p:blipFill>
                    <p:spPr>
                      <a:xfrm>
                        <a:off x="173826" y="5044223"/>
                        <a:ext cx="5916424" cy="419962"/>
                      </a:xfrm>
                      <a:prstGeom prst="rect">
                        <a:avLst/>
                      </a:prstGeom>
                      <a:solidFill>
                        <a:srgbClr val="FFC000"/>
                      </a:solidFill>
                    </p:spPr>
                  </p:pic>
                </p:oleObj>
              </mc:Fallback>
            </mc:AlternateContent>
          </a:graphicData>
        </a:graphic>
      </p:graphicFrame>
      <p:graphicFrame>
        <p:nvGraphicFramePr>
          <p:cNvPr id="9" name="对象 8"/>
          <p:cNvGraphicFramePr>
            <a:graphicFrameLocks noChangeAspect="1"/>
          </p:cNvGraphicFramePr>
          <p:nvPr/>
        </p:nvGraphicFramePr>
        <p:xfrm>
          <a:off x="337188" y="2511176"/>
          <a:ext cx="4083610" cy="388916"/>
        </p:xfrm>
        <a:graphic>
          <a:graphicData uri="http://schemas.openxmlformats.org/presentationml/2006/ole">
            <mc:AlternateContent xmlns:mc="http://schemas.openxmlformats.org/markup-compatibility/2006">
              <mc:Choice xmlns:v="urn:schemas-microsoft-com:vml" Requires="v">
                <p:oleObj spid="_x0000_s1169462" name="公式" r:id="rId16" imgW="57607200" imgH="5486400" progId="Equation.3">
                  <p:embed/>
                </p:oleObj>
              </mc:Choice>
              <mc:Fallback>
                <p:oleObj name="公式" r:id="rId16" imgW="57607200" imgH="5486400" progId="Equation.3">
                  <p:embed/>
                  <p:pic>
                    <p:nvPicPr>
                      <p:cNvPr id="0" name="图片 1169423"/>
                      <p:cNvPicPr/>
                      <p:nvPr/>
                    </p:nvPicPr>
                    <p:blipFill>
                      <a:blip r:embed="rId17"/>
                      <a:stretch>
                        <a:fillRect/>
                      </a:stretch>
                    </p:blipFill>
                    <p:spPr>
                      <a:xfrm>
                        <a:off x="337188" y="2511176"/>
                        <a:ext cx="4083610" cy="388916"/>
                      </a:xfrm>
                      <a:prstGeom prst="rect">
                        <a:avLst/>
                      </a:prstGeom>
                    </p:spPr>
                  </p:pic>
                </p:oleObj>
              </mc:Fallback>
            </mc:AlternateContent>
          </a:graphicData>
        </a:graphic>
      </p:graphicFrame>
      <p:sp>
        <p:nvSpPr>
          <p:cNvPr id="14" name="矩形 13"/>
          <p:cNvSpPr/>
          <p:nvPr/>
        </p:nvSpPr>
        <p:spPr>
          <a:xfrm>
            <a:off x="362380" y="4244091"/>
            <a:ext cx="1223026" cy="559769"/>
          </a:xfrm>
          <a:prstGeom prst="rect">
            <a:avLst/>
          </a:prstGeom>
        </p:spPr>
        <p:txBody>
          <a:bodyPr wrap="square">
            <a:spAutoFit/>
          </a:bodyPr>
          <a:lstStyle/>
          <a:p>
            <a:pPr>
              <a:lnSpc>
                <a:spcPct val="150000"/>
              </a:lnSpc>
            </a:pPr>
            <a:r>
              <a:rPr lang="zh-CN" altLang="en-US" sz="2400" b="1" dirty="0">
                <a:solidFill>
                  <a:srgbClr val="FF0000"/>
                </a:solidFill>
                <a:latin typeface="黑体" panose="02010609060101010101" pitchFamily="49" charset="-122"/>
                <a:ea typeface="黑体" panose="02010609060101010101" pitchFamily="49" charset="-122"/>
              </a:rPr>
              <a:t>内生性</a:t>
            </a:r>
          </a:p>
        </p:txBody>
      </p:sp>
      <p:graphicFrame>
        <p:nvGraphicFramePr>
          <p:cNvPr id="12" name="对象 11"/>
          <p:cNvGraphicFramePr>
            <a:graphicFrameLocks noChangeAspect="1"/>
          </p:cNvGraphicFramePr>
          <p:nvPr/>
        </p:nvGraphicFramePr>
        <p:xfrm>
          <a:off x="4892675" y="1733176"/>
          <a:ext cx="4251325" cy="3049587"/>
        </p:xfrm>
        <a:graphic>
          <a:graphicData uri="http://schemas.openxmlformats.org/presentationml/2006/ole">
            <mc:AlternateContent xmlns:mc="http://schemas.openxmlformats.org/markup-compatibility/2006">
              <mc:Choice xmlns:v="urn:schemas-microsoft-com:vml" Requires="v">
                <p:oleObj spid="_x0000_s1169463" name="公式" r:id="rId18" imgW="76200000" imgH="52730400" progId="Equation.3">
                  <p:embed/>
                </p:oleObj>
              </mc:Choice>
              <mc:Fallback>
                <p:oleObj name="公式" r:id="rId18" imgW="76200000" imgH="52730400" progId="Equation.3">
                  <p:embed/>
                  <p:pic>
                    <p:nvPicPr>
                      <p:cNvPr id="0" name="图片 1169424"/>
                      <p:cNvPicPr/>
                      <p:nvPr/>
                    </p:nvPicPr>
                    <p:blipFill>
                      <a:blip r:embed="rId19"/>
                      <a:stretch>
                        <a:fillRect/>
                      </a:stretch>
                    </p:blipFill>
                    <p:spPr>
                      <a:xfrm>
                        <a:off x="4892675" y="1733176"/>
                        <a:ext cx="4251325" cy="3049587"/>
                      </a:xfrm>
                      <a:prstGeom prst="rect">
                        <a:avLst/>
                      </a:prstGeom>
                    </p:spPr>
                  </p:pic>
                </p:oleObj>
              </mc:Fallback>
            </mc:AlternateContent>
          </a:graphicData>
        </a:graphic>
      </p:graphicFrame>
      <p:sp>
        <p:nvSpPr>
          <p:cNvPr id="15" name="矩形 14"/>
          <p:cNvSpPr/>
          <p:nvPr/>
        </p:nvSpPr>
        <p:spPr>
          <a:xfrm>
            <a:off x="5846176" y="881898"/>
            <a:ext cx="3253154" cy="707886"/>
          </a:xfrm>
          <a:prstGeom prst="rect">
            <a:avLst/>
          </a:prstGeom>
        </p:spPr>
        <p:txBody>
          <a:bodyPr wrap="square">
            <a:spAutoFit/>
          </a:bodyPr>
          <a:lstStyle/>
          <a:p>
            <a:pPr algn="ctr"/>
            <a:r>
              <a:rPr lang="zh-CN" altLang="en-US" sz="2000" b="1" dirty="0">
                <a:latin typeface="宋体" panose="02010600030101010101" pitchFamily="2" charset="-122"/>
                <a:ea typeface="宋体" panose="02010600030101010101" pitchFamily="2" charset="-122"/>
              </a:rPr>
              <a:t>只要含一个内生变量，可能导致所有估计量均非一致</a:t>
            </a:r>
            <a:endParaRPr lang="en-US" altLang="zh-CN" sz="2000" b="1" dirty="0">
              <a:latin typeface="宋体" panose="02010600030101010101" pitchFamily="2" charset="-122"/>
              <a:ea typeface="宋体" panose="02010600030101010101" pitchFamily="2" charset="-122"/>
            </a:endParaRPr>
          </a:p>
        </p:txBody>
      </p:sp>
      <p:graphicFrame>
        <p:nvGraphicFramePr>
          <p:cNvPr id="10" name="对象 9"/>
          <p:cNvGraphicFramePr>
            <a:graphicFrameLocks noChangeAspect="1"/>
          </p:cNvGraphicFramePr>
          <p:nvPr/>
        </p:nvGraphicFramePr>
        <p:xfrm>
          <a:off x="1832874" y="6040577"/>
          <a:ext cx="2235026" cy="606650"/>
        </p:xfrm>
        <a:graphic>
          <a:graphicData uri="http://schemas.openxmlformats.org/presentationml/2006/ole">
            <mc:AlternateContent xmlns:mc="http://schemas.openxmlformats.org/markup-compatibility/2006">
              <mc:Choice xmlns:v="urn:schemas-microsoft-com:vml" Requires="v">
                <p:oleObj spid="_x0000_s1169464" name="公式" r:id="rId20" imgW="21336000" imgH="5791200" progId="Equation.3">
                  <p:embed/>
                </p:oleObj>
              </mc:Choice>
              <mc:Fallback>
                <p:oleObj name="公式" r:id="rId20" imgW="21336000" imgH="5791200" progId="Equation.3">
                  <p:embed/>
                  <p:pic>
                    <p:nvPicPr>
                      <p:cNvPr id="0" name="图片 1169425"/>
                      <p:cNvPicPr/>
                      <p:nvPr/>
                    </p:nvPicPr>
                    <p:blipFill>
                      <a:blip r:embed="rId21"/>
                      <a:stretch>
                        <a:fillRect/>
                      </a:stretch>
                    </p:blipFill>
                    <p:spPr>
                      <a:xfrm>
                        <a:off x="1832874" y="6040577"/>
                        <a:ext cx="2235026" cy="606650"/>
                      </a:xfrm>
                      <a:prstGeom prst="rect">
                        <a:avLst/>
                      </a:prstGeom>
                      <a:solidFill>
                        <a:srgbClr val="FFFF00"/>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92041"/>
            <a:ext cx="9144000" cy="646331"/>
          </a:xfrm>
          <a:prstGeom prst="rect">
            <a:avLst/>
          </a:prstGeom>
        </p:spPr>
        <p:txBody>
          <a:bodyPr wrap="square">
            <a:spAutoFit/>
          </a:bodyPr>
          <a:lstStyle/>
          <a:p>
            <a:pPr algn="ctr"/>
            <a:r>
              <a:rPr lang="zh-CN" altLang="en-US" sz="3600" dirty="0">
                <a:latin typeface="微软雅黑" panose="020B0503020204020204" pitchFamily="34" charset="-122"/>
                <a:ea typeface="微软雅黑" panose="020B0503020204020204" pitchFamily="34" charset="-122"/>
              </a:rPr>
              <a:t>第六部分要点小结</a:t>
            </a:r>
          </a:p>
        </p:txBody>
      </p:sp>
      <p:graphicFrame>
        <p:nvGraphicFramePr>
          <p:cNvPr id="12" name="对象 11"/>
          <p:cNvGraphicFramePr>
            <a:graphicFrameLocks noChangeAspect="1"/>
          </p:cNvGraphicFramePr>
          <p:nvPr/>
        </p:nvGraphicFramePr>
        <p:xfrm>
          <a:off x="1887537" y="3993876"/>
          <a:ext cx="5368925" cy="955675"/>
        </p:xfrm>
        <a:graphic>
          <a:graphicData uri="http://schemas.openxmlformats.org/presentationml/2006/ole">
            <mc:AlternateContent xmlns:mc="http://schemas.openxmlformats.org/markup-compatibility/2006">
              <mc:Choice xmlns:v="urn:schemas-microsoft-com:vml" Requires="v">
                <p:oleObj spid="_x0000_s853308" name="公式" r:id="rId3" imgW="61569600" imgH="10972800" progId="Equation.3">
                  <p:embed/>
                </p:oleObj>
              </mc:Choice>
              <mc:Fallback>
                <p:oleObj name="公式" r:id="rId3" imgW="61569600" imgH="10972800" progId="Equation.3">
                  <p:embed/>
                  <p:pic>
                    <p:nvPicPr>
                      <p:cNvPr id="0" name="图片 853301"/>
                      <p:cNvPicPr/>
                      <p:nvPr/>
                    </p:nvPicPr>
                    <p:blipFill>
                      <a:blip r:embed="rId4"/>
                      <a:stretch>
                        <a:fillRect/>
                      </a:stretch>
                    </p:blipFill>
                    <p:spPr>
                      <a:xfrm>
                        <a:off x="1887537" y="3993876"/>
                        <a:ext cx="5368925" cy="955675"/>
                      </a:xfrm>
                      <a:prstGeom prst="rect">
                        <a:avLst/>
                      </a:prstGeom>
                      <a:solidFill>
                        <a:srgbClr val="FFC000"/>
                      </a:solidFill>
                    </p:spPr>
                  </p:pic>
                </p:oleObj>
              </mc:Fallback>
            </mc:AlternateContent>
          </a:graphicData>
        </a:graphic>
      </p:graphicFrame>
      <p:sp>
        <p:nvSpPr>
          <p:cNvPr id="7" name="矩形 6"/>
          <p:cNvSpPr/>
          <p:nvPr/>
        </p:nvSpPr>
        <p:spPr>
          <a:xfrm>
            <a:off x="207034" y="1314810"/>
            <a:ext cx="8505645" cy="1815882"/>
          </a:xfrm>
          <a:prstGeom prst="rect">
            <a:avLst/>
          </a:prstGeom>
        </p:spPr>
        <p:txBody>
          <a:bodyPr wrap="square">
            <a:spAutoFit/>
          </a:bodyPr>
          <a:lstStyle/>
          <a:p>
            <a:pPr algn="ctr">
              <a:lnSpc>
                <a:spcPct val="200000"/>
              </a:lnSpc>
            </a:pPr>
            <a:r>
              <a:rPr lang="zh-CN" altLang="en-US" sz="2800" dirty="0">
                <a:latin typeface="微软雅黑" panose="020B0503020204020204" pitchFamily="34" charset="-122"/>
                <a:ea typeface="微软雅黑" panose="020B0503020204020204" pitchFamily="34" charset="-122"/>
              </a:rPr>
              <a:t>若存在内生性，但忽略之，</a:t>
            </a:r>
            <a:r>
              <a:rPr lang="en-US" altLang="zh-CN" sz="2800" dirty="0">
                <a:latin typeface="微软雅黑" panose="020B0503020204020204" pitchFamily="34" charset="-122"/>
                <a:ea typeface="微软雅黑" panose="020B0503020204020204" pitchFamily="34" charset="-122"/>
              </a:rPr>
              <a:t>OLS</a:t>
            </a:r>
            <a:r>
              <a:rPr lang="zh-CN" altLang="en-US" sz="2800" dirty="0">
                <a:latin typeface="微软雅黑" panose="020B0503020204020204" pitchFamily="34" charset="-122"/>
                <a:ea typeface="微软雅黑" panose="020B0503020204020204" pitchFamily="34" charset="-122"/>
              </a:rPr>
              <a:t>估计量</a:t>
            </a:r>
            <a:endParaRPr lang="en-US" altLang="zh-CN" sz="2800" dirty="0">
              <a:latin typeface="微软雅黑" panose="020B0503020204020204" pitchFamily="34" charset="-122"/>
              <a:ea typeface="微软雅黑" panose="020B0503020204020204" pitchFamily="34" charset="-122"/>
            </a:endParaRPr>
          </a:p>
          <a:p>
            <a:pPr algn="ctr">
              <a:lnSpc>
                <a:spcPct val="200000"/>
              </a:lnSpc>
            </a:pPr>
            <a:r>
              <a:rPr lang="zh-CN" altLang="en-US" sz="2800" dirty="0">
                <a:latin typeface="微软雅黑" panose="020B0503020204020204" pitchFamily="34" charset="-122"/>
                <a:ea typeface="微软雅黑" panose="020B0503020204020204" pitchFamily="34" charset="-122"/>
              </a:rPr>
              <a:t>将为</a:t>
            </a:r>
            <a:r>
              <a:rPr lang="zh-CN" altLang="en-US" sz="2800" dirty="0">
                <a:solidFill>
                  <a:srgbClr val="FF0000"/>
                </a:solidFill>
                <a:latin typeface="微软雅黑" panose="020B0503020204020204" pitchFamily="34" charset="-122"/>
                <a:ea typeface="微软雅黑" panose="020B0503020204020204" pitchFamily="34" charset="-122"/>
              </a:rPr>
              <a:t>非一致估计量</a:t>
            </a:r>
            <a:r>
              <a:rPr lang="en-US" altLang="zh-CN" sz="2800" dirty="0">
                <a:solidFill>
                  <a:srgbClr val="FF0000"/>
                </a:solidFill>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即估计量不收敛到参数真值</a:t>
            </a:r>
            <a:endParaRPr lang="en-US" altLang="zh-CN" sz="28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594144" y="6459959"/>
            <a:ext cx="2057400" cy="365125"/>
          </a:xfrm>
        </p:spPr>
        <p:txBody>
          <a:bodyPr/>
          <a:lstStyle/>
          <a:p>
            <a:fld id="{110CB581-F8FF-4663-9590-9A3B726F2679}" type="datetime1">
              <a:rPr lang="zh-CN" altLang="en-US" smtClean="0"/>
              <a:t>2021/3/2</a:t>
            </a:fld>
            <a:endParaRPr lang="zh-CN" altLang="en-US" dirty="0"/>
          </a:p>
        </p:txBody>
      </p:sp>
      <p:sp>
        <p:nvSpPr>
          <p:cNvPr id="4" name="页脚占位符 3"/>
          <p:cNvSpPr>
            <a:spLocks noGrp="1"/>
          </p:cNvSpPr>
          <p:nvPr>
            <p:ph type="ftr" sz="quarter" idx="11"/>
          </p:nvPr>
        </p:nvSpPr>
        <p:spPr>
          <a:xfrm>
            <a:off x="3028951" y="6494374"/>
            <a:ext cx="3086100" cy="365125"/>
          </a:xfrm>
        </p:spPr>
        <p:txBody>
          <a:bodyPr/>
          <a:lstStyle/>
          <a:p>
            <a:r>
              <a:rPr lang="zh-CN" altLang="en-US" dirty="0"/>
              <a:t>中国人民大学，陈传波</a:t>
            </a:r>
          </a:p>
        </p:txBody>
      </p:sp>
      <p:sp>
        <p:nvSpPr>
          <p:cNvPr id="5" name="矩形 4"/>
          <p:cNvSpPr/>
          <p:nvPr/>
        </p:nvSpPr>
        <p:spPr>
          <a:xfrm>
            <a:off x="2881223" y="1306654"/>
            <a:ext cx="5313506" cy="553998"/>
          </a:xfrm>
          <a:prstGeom prst="rect">
            <a:avLst/>
          </a:prstGeom>
        </p:spPr>
        <p:txBody>
          <a:bodyPr wrap="square">
            <a:spAutoFit/>
          </a:bodyPr>
          <a:lstStyle/>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1.</a:t>
            </a:r>
            <a:r>
              <a:rPr lang="zh-CN" altLang="en-US" sz="2000" b="1" dirty="0">
                <a:solidFill>
                  <a:srgbClr val="0070C0"/>
                </a:solidFill>
                <a:latin typeface="微软雅黑" panose="020B0503020204020204" pitchFamily="34" charset="-122"/>
                <a:ea typeface="微软雅黑" panose="020B0503020204020204" pitchFamily="34" charset="-122"/>
              </a:rPr>
              <a:t>遗漏变量</a:t>
            </a:r>
            <a:r>
              <a:rPr lang="en-US" altLang="zh-CN" sz="2000" i="1" dirty="0"/>
              <a:t>Omitted-Variable Errors</a:t>
            </a:r>
            <a:endParaRPr lang="en-US" altLang="zh-CN" sz="2000" dirty="0"/>
          </a:p>
        </p:txBody>
      </p:sp>
      <p:sp>
        <p:nvSpPr>
          <p:cNvPr id="6" name="矩形 5"/>
          <p:cNvSpPr/>
          <p:nvPr/>
        </p:nvSpPr>
        <p:spPr>
          <a:xfrm>
            <a:off x="2633008" y="-12169"/>
            <a:ext cx="3877985" cy="1200329"/>
          </a:xfrm>
          <a:prstGeom prst="rect">
            <a:avLst/>
          </a:prstGeom>
        </p:spPr>
        <p:txBody>
          <a:bodyPr wrap="none">
            <a:spAutoFit/>
          </a:bodyPr>
          <a:lstStyle/>
          <a:p>
            <a:pPr algn="ctr">
              <a:lnSpc>
                <a:spcPct val="200000"/>
              </a:lnSpc>
            </a:pPr>
            <a:r>
              <a:rPr lang="zh-CN" altLang="en-US" sz="3600" dirty="0">
                <a:solidFill>
                  <a:srgbClr val="C00000"/>
                </a:solidFill>
                <a:latin typeface="微软雅黑" panose="020B0503020204020204" pitchFamily="34" charset="-122"/>
                <a:ea typeface="微软雅黑" panose="020B0503020204020204" pitchFamily="34" charset="-122"/>
              </a:rPr>
              <a:t>七、内生性的来源</a:t>
            </a:r>
            <a:endParaRPr lang="en-US" altLang="zh-CN" sz="3600"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2881223" y="2023770"/>
            <a:ext cx="4957649" cy="553998"/>
          </a:xfrm>
          <a:prstGeom prst="rect">
            <a:avLst/>
          </a:prstGeom>
        </p:spPr>
        <p:txBody>
          <a:bodyPr wrap="square">
            <a:spAutoFit/>
          </a:bodyPr>
          <a:lstStyle/>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2.</a:t>
            </a:r>
            <a:r>
              <a:rPr lang="zh-CN" altLang="en-US" sz="2000" b="1" dirty="0">
                <a:solidFill>
                  <a:srgbClr val="0070C0"/>
                </a:solidFill>
                <a:latin typeface="微软雅黑" panose="020B0503020204020204" pitchFamily="34" charset="-122"/>
                <a:ea typeface="微软雅黑" panose="020B0503020204020204" pitchFamily="34" charset="-122"/>
              </a:rPr>
              <a:t>测量误差 </a:t>
            </a:r>
            <a:r>
              <a:rPr lang="en-US" altLang="zh-CN" sz="2000" i="1" dirty="0"/>
              <a:t>Measurement Errors</a:t>
            </a:r>
            <a:endParaRPr lang="en-US" altLang="zh-CN" sz="2000" dirty="0"/>
          </a:p>
        </p:txBody>
      </p:sp>
      <p:sp>
        <p:nvSpPr>
          <p:cNvPr id="8" name="矩形 7"/>
          <p:cNvSpPr/>
          <p:nvPr/>
        </p:nvSpPr>
        <p:spPr>
          <a:xfrm>
            <a:off x="2881223" y="2736783"/>
            <a:ext cx="5753815" cy="553998"/>
          </a:xfrm>
          <a:prstGeom prst="rect">
            <a:avLst/>
          </a:prstGeom>
        </p:spPr>
        <p:txBody>
          <a:bodyPr wrap="square">
            <a:spAutoFit/>
          </a:bodyPr>
          <a:lstStyle/>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3.</a:t>
            </a:r>
            <a:r>
              <a:rPr lang="zh-CN" altLang="en-US" sz="2000" b="1" dirty="0">
                <a:solidFill>
                  <a:srgbClr val="0070C0"/>
                </a:solidFill>
                <a:latin typeface="微软雅黑" panose="020B0503020204020204" pitchFamily="34" charset="-122"/>
                <a:ea typeface="微软雅黑" panose="020B0503020204020204" pitchFamily="34" charset="-122"/>
              </a:rPr>
              <a:t>联立因果</a:t>
            </a:r>
            <a:r>
              <a:rPr lang="en-US" altLang="zh-CN" sz="2000" i="1" dirty="0"/>
              <a:t>Simultaneous Equations Bias</a:t>
            </a:r>
            <a:endParaRPr lang="en-US" altLang="zh-CN" sz="2000" dirty="0"/>
          </a:p>
        </p:txBody>
      </p:sp>
      <p:sp>
        <p:nvSpPr>
          <p:cNvPr id="9" name="矩形 8"/>
          <p:cNvSpPr/>
          <p:nvPr/>
        </p:nvSpPr>
        <p:spPr>
          <a:xfrm>
            <a:off x="2862526" y="3502503"/>
            <a:ext cx="5663354" cy="553998"/>
          </a:xfrm>
          <a:prstGeom prst="rect">
            <a:avLst/>
          </a:prstGeom>
        </p:spPr>
        <p:txBody>
          <a:bodyPr wrap="square">
            <a:spAutoFit/>
          </a:bodyPr>
          <a:lstStyle/>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4.</a:t>
            </a:r>
            <a:r>
              <a:rPr lang="zh-CN" altLang="en-US" sz="2000" b="1" dirty="0">
                <a:solidFill>
                  <a:srgbClr val="0070C0"/>
                </a:solidFill>
                <a:latin typeface="微软雅黑" panose="020B0503020204020204" pitchFamily="34" charset="-122"/>
                <a:ea typeface="微软雅黑" panose="020B0503020204020204" pitchFamily="34" charset="-122"/>
              </a:rPr>
              <a:t>内生处理指派</a:t>
            </a:r>
            <a:r>
              <a:rPr lang="en-US" altLang="zh-CN" sz="2000" i="1" dirty="0"/>
              <a:t>Self-selection Bias</a:t>
            </a:r>
            <a:endParaRPr lang="en-US" altLang="zh-CN" sz="2000" dirty="0"/>
          </a:p>
        </p:txBody>
      </p:sp>
      <p:sp>
        <p:nvSpPr>
          <p:cNvPr id="10" name="矩形 9"/>
          <p:cNvSpPr/>
          <p:nvPr/>
        </p:nvSpPr>
        <p:spPr>
          <a:xfrm>
            <a:off x="2881223" y="4264110"/>
            <a:ext cx="5527029" cy="553998"/>
          </a:xfrm>
          <a:prstGeom prst="rect">
            <a:avLst/>
          </a:prstGeom>
        </p:spPr>
        <p:txBody>
          <a:bodyPr wrap="square">
            <a:spAutoFit/>
          </a:bodyPr>
          <a:lstStyle/>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5.</a:t>
            </a:r>
            <a:r>
              <a:rPr lang="zh-CN" altLang="en-US" sz="2000" b="1" dirty="0">
                <a:solidFill>
                  <a:srgbClr val="0070C0"/>
                </a:solidFill>
                <a:latin typeface="微软雅黑" panose="020B0503020204020204" pitchFamily="34" charset="-122"/>
                <a:ea typeface="微软雅黑" panose="020B0503020204020204" pitchFamily="34" charset="-122"/>
              </a:rPr>
              <a:t>内生样本选择 </a:t>
            </a:r>
            <a:r>
              <a:rPr lang="en-US" altLang="zh-CN" sz="2000" i="1" dirty="0"/>
              <a:t>Sample-selection</a:t>
            </a:r>
            <a:endParaRPr lang="en-US" altLang="zh-CN" sz="2000" dirty="0"/>
          </a:p>
        </p:txBody>
      </p:sp>
      <p:sp>
        <p:nvSpPr>
          <p:cNvPr id="11" name="矩形 10"/>
          <p:cNvSpPr/>
          <p:nvPr/>
        </p:nvSpPr>
        <p:spPr>
          <a:xfrm>
            <a:off x="2862526" y="4981231"/>
            <a:ext cx="5512058" cy="553998"/>
          </a:xfrm>
          <a:prstGeom prst="rect">
            <a:avLst/>
          </a:prstGeom>
        </p:spPr>
        <p:txBody>
          <a:bodyPr wrap="square">
            <a:spAutoFit/>
          </a:bodyPr>
          <a:lstStyle/>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6.</a:t>
            </a:r>
            <a:r>
              <a:rPr lang="zh-CN" altLang="en-US" sz="2000" b="1" dirty="0">
                <a:solidFill>
                  <a:srgbClr val="0070C0"/>
                </a:solidFill>
                <a:latin typeface="微软雅黑" panose="020B0503020204020204" pitchFamily="34" charset="-122"/>
                <a:ea typeface="微软雅黑" panose="020B0503020204020204" pitchFamily="34" charset="-122"/>
              </a:rPr>
              <a:t>随机效应 </a:t>
            </a:r>
            <a:r>
              <a:rPr lang="en-US" altLang="zh-CN" sz="2000" i="1" dirty="0"/>
              <a:t>Random effects</a:t>
            </a:r>
            <a:endParaRPr lang="zh-CN" altLang="en-US" sz="2000" dirty="0"/>
          </a:p>
        </p:txBody>
      </p:sp>
      <p:sp>
        <p:nvSpPr>
          <p:cNvPr id="12" name="矩形 11"/>
          <p:cNvSpPr/>
          <p:nvPr/>
        </p:nvSpPr>
        <p:spPr>
          <a:xfrm>
            <a:off x="2862526" y="5703388"/>
            <a:ext cx="5512058" cy="553998"/>
          </a:xfrm>
          <a:prstGeom prst="rect">
            <a:avLst/>
          </a:prstGeom>
        </p:spPr>
        <p:txBody>
          <a:bodyPr wrap="square">
            <a:spAutoFit/>
          </a:bodyPr>
          <a:lstStyle/>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7.</a:t>
            </a:r>
            <a:r>
              <a:rPr lang="zh-CN" altLang="en-US" sz="2000" b="1" dirty="0">
                <a:solidFill>
                  <a:srgbClr val="0070C0"/>
                </a:solidFill>
                <a:latin typeface="微软雅黑" panose="020B0503020204020204" pitchFamily="34" charset="-122"/>
                <a:ea typeface="微软雅黑" panose="020B0503020204020204" pitchFamily="34" charset="-122"/>
              </a:rPr>
              <a:t>模型设定偏误 </a:t>
            </a:r>
            <a:r>
              <a:rPr lang="en-US" altLang="zh-CN" sz="2000" i="1" dirty="0"/>
              <a:t>model </a:t>
            </a:r>
            <a:r>
              <a:rPr lang="en-US" altLang="zh-CN" sz="2000" i="1" dirty="0" err="1"/>
              <a:t>mis</a:t>
            </a:r>
            <a:r>
              <a:rPr lang="en-US" altLang="zh-CN" sz="2000" i="1" dirty="0"/>
              <a:t>-specification</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P spid="11"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对象 23"/>
          <p:cNvGraphicFramePr>
            <a:graphicFrameLocks noChangeAspect="1"/>
          </p:cNvGraphicFramePr>
          <p:nvPr/>
        </p:nvGraphicFramePr>
        <p:xfrm>
          <a:off x="827440" y="2214562"/>
          <a:ext cx="7812087" cy="1114425"/>
        </p:xfrm>
        <a:graphic>
          <a:graphicData uri="http://schemas.openxmlformats.org/presentationml/2006/ole">
            <mc:AlternateContent xmlns:mc="http://schemas.openxmlformats.org/markup-compatibility/2006">
              <mc:Choice xmlns:v="urn:schemas-microsoft-com:vml" Requires="v">
                <p:oleObj spid="_x0000_s855979" name="公式" r:id="rId3" imgW="89611200" imgH="12801600" progId="Equation.3">
                  <p:embed/>
                </p:oleObj>
              </mc:Choice>
              <mc:Fallback>
                <p:oleObj name="公式" r:id="rId3" imgW="89611200" imgH="12801600" progId="Equation.3">
                  <p:embed/>
                  <p:pic>
                    <p:nvPicPr>
                      <p:cNvPr id="0" name="图片 855964"/>
                      <p:cNvPicPr/>
                      <p:nvPr/>
                    </p:nvPicPr>
                    <p:blipFill>
                      <a:blip r:embed="rId4"/>
                      <a:stretch>
                        <a:fillRect/>
                      </a:stretch>
                    </p:blipFill>
                    <p:spPr>
                      <a:xfrm>
                        <a:off x="827440" y="2214562"/>
                        <a:ext cx="7812087" cy="1114425"/>
                      </a:xfrm>
                      <a:prstGeom prst="rect">
                        <a:avLst/>
                      </a:prstGeom>
                      <a:solidFill>
                        <a:srgbClr val="FFC000"/>
                      </a:solidFill>
                    </p:spPr>
                  </p:pic>
                </p:oleObj>
              </mc:Fallback>
            </mc:AlternateContent>
          </a:graphicData>
        </a:graphic>
      </p:graphicFrame>
      <p:sp>
        <p:nvSpPr>
          <p:cNvPr id="6" name="文本框 5"/>
          <p:cNvSpPr txBox="1"/>
          <p:nvPr/>
        </p:nvSpPr>
        <p:spPr>
          <a:xfrm>
            <a:off x="563627" y="1140251"/>
            <a:ext cx="8016745" cy="830997"/>
          </a:xfrm>
          <a:prstGeom prst="rect">
            <a:avLst/>
          </a:prstGeom>
          <a:noFill/>
        </p:spPr>
        <p:txBody>
          <a:bodyPr wrap="square" rtlCol="0">
            <a:spAutoFit/>
          </a:bodyPr>
          <a:lstStyle/>
          <a:p>
            <a:pPr>
              <a:lnSpc>
                <a:spcPct val="150000"/>
              </a:lnSpc>
            </a:pPr>
            <a:r>
              <a:rPr lang="zh-CN" altLang="en-US" sz="3200" b="1" dirty="0">
                <a:solidFill>
                  <a:srgbClr val="CD0A1A"/>
                </a:solidFill>
                <a:latin typeface="黑体" panose="02010609060101010101" pitchFamily="49" charset="-122"/>
                <a:ea typeface="黑体" panose="02010609060101010101" pitchFamily="49" charset="-122"/>
              </a:rPr>
              <a:t>模型</a:t>
            </a:r>
            <a:r>
              <a:rPr lang="zh-CN" altLang="zh-CN" sz="3200" b="1" dirty="0"/>
              <a:t>是满足</a:t>
            </a:r>
            <a:r>
              <a:rPr lang="zh-CN" altLang="zh-CN" sz="3200" b="1" dirty="0">
                <a:solidFill>
                  <a:srgbClr val="FF0000"/>
                </a:solidFill>
              </a:rPr>
              <a:t>假定</a:t>
            </a:r>
            <a:r>
              <a:rPr lang="zh-CN" altLang="en-US" sz="3200" b="1" dirty="0">
                <a:solidFill>
                  <a:srgbClr val="FF0000"/>
                </a:solidFill>
              </a:rPr>
              <a:t>条件</a:t>
            </a:r>
            <a:r>
              <a:rPr lang="zh-CN" altLang="zh-CN" sz="3200" b="1" dirty="0">
                <a:latin typeface="黑体" panose="02010609060101010101" pitchFamily="49" charset="-122"/>
                <a:ea typeface="黑体" panose="02010609060101010101" pitchFamily="49" charset="-122"/>
              </a:rPr>
              <a:t>的</a:t>
            </a:r>
            <a:r>
              <a:rPr lang="zh-CN" altLang="zh-CN" sz="3200" b="1" dirty="0">
                <a:solidFill>
                  <a:srgbClr val="0070C0"/>
                </a:solidFill>
              </a:rPr>
              <a:t>随机</a:t>
            </a:r>
            <a:r>
              <a:rPr lang="zh-CN" altLang="en-US" sz="3200" b="1" dirty="0">
                <a:solidFill>
                  <a:srgbClr val="0070C0"/>
                </a:solidFill>
              </a:rPr>
              <a:t>向</a:t>
            </a:r>
            <a:r>
              <a:rPr lang="zh-CN" altLang="zh-CN" sz="3200" b="1" dirty="0">
                <a:solidFill>
                  <a:srgbClr val="0070C0"/>
                </a:solidFill>
              </a:rPr>
              <a:t>量</a:t>
            </a:r>
            <a:r>
              <a:rPr lang="zh-CN" altLang="zh-CN" sz="3200" b="1" dirty="0">
                <a:latin typeface="黑体" panose="02010609060101010101" pitchFamily="49" charset="-122"/>
                <a:ea typeface="黑体" panose="02010609060101010101" pitchFamily="49" charset="-122"/>
              </a:rPr>
              <a:t>的</a:t>
            </a:r>
            <a:r>
              <a:rPr lang="zh-CN" altLang="zh-CN" sz="3200" b="1" dirty="0">
                <a:solidFill>
                  <a:srgbClr val="00B050"/>
                </a:solidFill>
              </a:rPr>
              <a:t>联合分布</a:t>
            </a:r>
            <a:endParaRPr lang="en-US" altLang="zh-CN" sz="3200" b="1" dirty="0">
              <a:solidFill>
                <a:srgbClr val="00B050"/>
              </a:solidFill>
            </a:endParaRPr>
          </a:p>
        </p:txBody>
      </p:sp>
      <p:sp>
        <p:nvSpPr>
          <p:cNvPr id="14" name="矩形 13"/>
          <p:cNvSpPr/>
          <p:nvPr/>
        </p:nvSpPr>
        <p:spPr>
          <a:xfrm>
            <a:off x="0" y="192041"/>
            <a:ext cx="9144000" cy="646331"/>
          </a:xfrm>
          <a:prstGeom prst="rect">
            <a:avLst/>
          </a:prstGeom>
        </p:spPr>
        <p:txBody>
          <a:bodyPr wrap="square">
            <a:spAutoFit/>
          </a:bodyPr>
          <a:lstStyle/>
          <a:p>
            <a:pPr algn="ctr"/>
            <a:r>
              <a:rPr lang="zh-CN" altLang="en-US" sz="3600" dirty="0">
                <a:latin typeface="微软雅黑" panose="020B0503020204020204" pitchFamily="34" charset="-122"/>
                <a:ea typeface="微软雅黑" panose="020B0503020204020204" pitchFamily="34" charset="-122"/>
              </a:rPr>
              <a:t>计量模型的本质</a:t>
            </a:r>
          </a:p>
        </p:txBody>
      </p:sp>
      <p:cxnSp>
        <p:nvCxnSpPr>
          <p:cNvPr id="28" name="直接箭头连接符 27"/>
          <p:cNvCxnSpPr>
            <a:endCxn id="22" idx="0"/>
          </p:cNvCxnSpPr>
          <p:nvPr/>
        </p:nvCxnSpPr>
        <p:spPr>
          <a:xfrm flipH="1">
            <a:off x="3064468" y="1851681"/>
            <a:ext cx="84174" cy="49023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H="1">
            <a:off x="6942737" y="1741542"/>
            <a:ext cx="433940" cy="1037721"/>
          </a:xfrm>
          <a:prstGeom prst="straightConnector1">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endCxn id="42" idx="0"/>
          </p:cNvCxnSpPr>
          <p:nvPr/>
        </p:nvCxnSpPr>
        <p:spPr>
          <a:xfrm>
            <a:off x="5612154" y="1810140"/>
            <a:ext cx="73223" cy="285446"/>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a:off x="1807108" y="2341917"/>
            <a:ext cx="2514720" cy="603595"/>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 name="对象 4"/>
          <p:cNvGraphicFramePr>
            <a:graphicFrameLocks noChangeAspect="1"/>
          </p:cNvGraphicFramePr>
          <p:nvPr/>
        </p:nvGraphicFramePr>
        <p:xfrm>
          <a:off x="1003955" y="4939908"/>
          <a:ext cx="7121525" cy="1000125"/>
        </p:xfrm>
        <a:graphic>
          <a:graphicData uri="http://schemas.openxmlformats.org/presentationml/2006/ole">
            <mc:AlternateContent xmlns:mc="http://schemas.openxmlformats.org/markup-compatibility/2006">
              <mc:Choice xmlns:v="urn:schemas-microsoft-com:vml" Requires="v">
                <p:oleObj spid="_x0000_s855980" name="公式" r:id="rId5" imgW="91135200" imgH="12801600" progId="Equation.3">
                  <p:embed/>
                </p:oleObj>
              </mc:Choice>
              <mc:Fallback>
                <p:oleObj name="公式" r:id="rId5" imgW="91135200" imgH="12801600" progId="Equation.3">
                  <p:embed/>
                  <p:pic>
                    <p:nvPicPr>
                      <p:cNvPr id="0" name="图片 855965"/>
                      <p:cNvPicPr/>
                      <p:nvPr/>
                    </p:nvPicPr>
                    <p:blipFill>
                      <a:blip r:embed="rId6"/>
                      <a:stretch>
                        <a:fillRect/>
                      </a:stretch>
                    </p:blipFill>
                    <p:spPr>
                      <a:xfrm>
                        <a:off x="1003955" y="4939908"/>
                        <a:ext cx="7121525" cy="1000125"/>
                      </a:xfrm>
                      <a:prstGeom prst="rect">
                        <a:avLst/>
                      </a:prstGeom>
                      <a:solidFill>
                        <a:schemeClr val="accent4">
                          <a:lumMod val="20000"/>
                          <a:lumOff val="80000"/>
                        </a:schemeClr>
                      </a:solidFill>
                    </p:spPr>
                  </p:pic>
                </p:oleObj>
              </mc:Fallback>
            </mc:AlternateContent>
          </a:graphicData>
        </a:graphic>
      </p:graphicFrame>
      <p:cxnSp>
        <p:nvCxnSpPr>
          <p:cNvPr id="33" name="直接箭头连接符 32"/>
          <p:cNvCxnSpPr>
            <a:stCxn id="22" idx="5"/>
            <a:endCxn id="40" idx="7"/>
          </p:cNvCxnSpPr>
          <p:nvPr/>
        </p:nvCxnSpPr>
        <p:spPr>
          <a:xfrm>
            <a:off x="3953556" y="2857118"/>
            <a:ext cx="137989" cy="2299132"/>
          </a:xfrm>
          <a:prstGeom prst="straightConnector1">
            <a:avLst/>
          </a:prstGeom>
          <a:ln w="317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0" name="椭圆 39"/>
          <p:cNvSpPr/>
          <p:nvPr/>
        </p:nvSpPr>
        <p:spPr>
          <a:xfrm>
            <a:off x="2095730" y="5061126"/>
            <a:ext cx="2338243" cy="649550"/>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箭头连接符 19"/>
          <p:cNvCxnSpPr/>
          <p:nvPr/>
        </p:nvCxnSpPr>
        <p:spPr>
          <a:xfrm>
            <a:off x="5007125" y="1741542"/>
            <a:ext cx="387030" cy="3026288"/>
          </a:xfrm>
          <a:prstGeom prst="straightConnector1">
            <a:avLst/>
          </a:prstGeom>
          <a:ln w="15875">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对象 17"/>
          <p:cNvGraphicFramePr>
            <a:graphicFrameLocks noChangeAspect="1"/>
          </p:cNvGraphicFramePr>
          <p:nvPr/>
        </p:nvGraphicFramePr>
        <p:xfrm>
          <a:off x="1927321" y="4180477"/>
          <a:ext cx="1685969" cy="530074"/>
        </p:xfrm>
        <a:graphic>
          <a:graphicData uri="http://schemas.openxmlformats.org/presentationml/2006/ole">
            <mc:AlternateContent xmlns:mc="http://schemas.openxmlformats.org/markup-compatibility/2006">
              <mc:Choice xmlns:v="urn:schemas-microsoft-com:vml" Requires="v">
                <p:oleObj spid="_x0000_s855981" name="公式" r:id="rId7" imgW="10668000" imgH="3352800" progId="Equation.3">
                  <p:embed/>
                </p:oleObj>
              </mc:Choice>
              <mc:Fallback>
                <p:oleObj name="公式" r:id="rId7" imgW="10668000" imgH="3352800" progId="Equation.3">
                  <p:embed/>
                  <p:pic>
                    <p:nvPicPr>
                      <p:cNvPr id="0" name="图片 855966"/>
                      <p:cNvPicPr/>
                      <p:nvPr/>
                    </p:nvPicPr>
                    <p:blipFill>
                      <a:blip r:embed="rId8"/>
                      <a:stretch>
                        <a:fillRect/>
                      </a:stretch>
                    </p:blipFill>
                    <p:spPr>
                      <a:xfrm>
                        <a:off x="1927321" y="4180477"/>
                        <a:ext cx="1685969" cy="530074"/>
                      </a:xfrm>
                      <a:prstGeom prst="rect">
                        <a:avLst/>
                      </a:prstGeom>
                      <a:solidFill>
                        <a:srgbClr val="FF0000"/>
                      </a:solidFill>
                    </p:spPr>
                  </p:pic>
                </p:oleObj>
              </mc:Fallback>
            </mc:AlternateContent>
          </a:graphicData>
        </a:graphic>
      </p:graphicFrame>
      <p:sp>
        <p:nvSpPr>
          <p:cNvPr id="21" name="矩形 20"/>
          <p:cNvSpPr/>
          <p:nvPr/>
        </p:nvSpPr>
        <p:spPr>
          <a:xfrm>
            <a:off x="569884" y="4144604"/>
            <a:ext cx="1391268" cy="530075"/>
          </a:xfrm>
          <a:prstGeom prst="rect">
            <a:avLst/>
          </a:prstGeom>
        </p:spPr>
        <p:txBody>
          <a:bodyPr wrap="square">
            <a:spAutoFit/>
          </a:bodyPr>
          <a:lstStyle/>
          <a:p>
            <a:r>
              <a:rPr lang="zh-CN" altLang="en-US" sz="2800" b="1" dirty="0">
                <a:solidFill>
                  <a:srgbClr val="FF0000"/>
                </a:solidFill>
                <a:latin typeface="黑体" panose="02010609060101010101" pitchFamily="49" charset="-122"/>
                <a:ea typeface="黑体" panose="02010609060101010101" pitchFamily="49" charset="-122"/>
              </a:rPr>
              <a:t>内生性</a:t>
            </a:r>
          </a:p>
        </p:txBody>
      </p:sp>
      <p:sp>
        <p:nvSpPr>
          <p:cNvPr id="42" name="椭圆 41"/>
          <p:cNvSpPr/>
          <p:nvPr/>
        </p:nvSpPr>
        <p:spPr>
          <a:xfrm>
            <a:off x="4428017" y="2095586"/>
            <a:ext cx="2514720" cy="771012"/>
          </a:xfrm>
          <a:prstGeom prst="ellipse">
            <a:avLst/>
          </a:prstGeom>
          <a:noFill/>
          <a:ln w="19050">
            <a:solidFill>
              <a:srgbClr val="00206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4564717" y="4776098"/>
            <a:ext cx="2094875" cy="667168"/>
          </a:xfrm>
          <a:prstGeom prst="ellipse">
            <a:avLst/>
          </a:prstGeom>
          <a:noFill/>
          <a:ln w="19050">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412497" y="2739557"/>
            <a:ext cx="2514720" cy="771012"/>
          </a:xfrm>
          <a:prstGeom prst="ellipse">
            <a:avLst/>
          </a:pr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778057" y="2341917"/>
            <a:ext cx="872011" cy="874693"/>
          </a:xfrm>
          <a:prstGeom prst="ellipse">
            <a:avLst/>
          </a:prstGeom>
          <a:noFill/>
          <a:ln w="2222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299910" y="2249447"/>
            <a:ext cx="474436" cy="954107"/>
          </a:xfrm>
          <a:prstGeom prst="rect">
            <a:avLst/>
          </a:prstGeom>
          <a:solidFill>
            <a:srgbClr val="FFFF00"/>
          </a:solidFill>
        </p:spPr>
        <p:txBody>
          <a:bodyPr wrap="square">
            <a:spAutoFit/>
          </a:bodyPr>
          <a:lstStyle/>
          <a:p>
            <a:r>
              <a:rPr lang="zh-CN" altLang="en-US" sz="2800" b="1" dirty="0">
                <a:solidFill>
                  <a:srgbClr val="0070C0"/>
                </a:solidFill>
                <a:latin typeface="黑体" panose="02010609060101010101" pitchFamily="49" charset="-122"/>
                <a:ea typeface="黑体" panose="02010609060101010101" pitchFamily="49" charset="-122"/>
              </a:rPr>
              <a:t>数据</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500"/>
                                        <p:tgtEl>
                                          <p:spTgt spid="4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500"/>
                                        <p:tgtEl>
                                          <p:spTgt spid="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fade">
                                      <p:cBhvr>
                                        <p:cTn id="72" dur="500"/>
                                        <p:tgtEl>
                                          <p:spTgt spid="3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40"/>
                                        </p:tgtEl>
                                        <p:attrNameLst>
                                          <p:attrName>style.visibility</p:attrName>
                                        </p:attrNameLst>
                                      </p:cBhvr>
                                      <p:to>
                                        <p:strVal val="visible"/>
                                      </p:to>
                                    </p:set>
                                    <p:animEffect transition="in" filter="fade">
                                      <p:cBhvr>
                                        <p:cTn id="77" dur="500"/>
                                        <p:tgtEl>
                                          <p:spTgt spid="40"/>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500"/>
                                        <p:tgtEl>
                                          <p:spTgt spid="20"/>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fade">
                                      <p:cBhvr>
                                        <p:cTn id="8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2" grpId="0" animBg="1"/>
      <p:bldP spid="40" grpId="0" animBg="1"/>
      <p:bldP spid="21" grpId="0"/>
      <p:bldP spid="42" grpId="0" animBg="1"/>
      <p:bldP spid="43" grpId="0" animBg="1"/>
      <p:bldP spid="44" grpId="0" animBg="1"/>
      <p:bldP spid="45" grpId="0" animBg="1"/>
      <p:bldP spid="4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a:srcRect t="62327"/>
          <a:stretch>
            <a:fillRect/>
          </a:stretch>
        </p:blipFill>
        <p:spPr>
          <a:xfrm>
            <a:off x="143208" y="5236234"/>
            <a:ext cx="7258892" cy="1602210"/>
          </a:xfrm>
          <a:prstGeom prst="rect">
            <a:avLst/>
          </a:prstGeom>
        </p:spPr>
      </p:pic>
      <p:sp>
        <p:nvSpPr>
          <p:cNvPr id="2" name="矩形 1"/>
          <p:cNvSpPr/>
          <p:nvPr/>
        </p:nvSpPr>
        <p:spPr>
          <a:xfrm>
            <a:off x="69011" y="3321677"/>
            <a:ext cx="8769648" cy="1754326"/>
          </a:xfrm>
          <a:prstGeom prst="rect">
            <a:avLst/>
          </a:prstGeom>
          <a:solidFill>
            <a:schemeClr val="accent6">
              <a:lumMod val="40000"/>
              <a:lumOff val="60000"/>
            </a:schemeClr>
          </a:solidFill>
        </p:spPr>
        <p:txBody>
          <a:bodyPr wrap="square">
            <a:spAutoFit/>
          </a:bodyPr>
          <a:lstStyle/>
          <a:p>
            <a:pPr>
              <a:lnSpc>
                <a:spcPct val="150000"/>
              </a:lnSpc>
            </a:pPr>
            <a:r>
              <a:rPr lang="es-ES" altLang="zh-CN" sz="2400" b="1" dirty="0"/>
              <a:t>use http://www.stata.com/data/jwooldridge/eacsap/nls80,clear</a:t>
            </a:r>
          </a:p>
          <a:p>
            <a:pPr>
              <a:lnSpc>
                <a:spcPct val="150000"/>
              </a:lnSpc>
            </a:pPr>
            <a:r>
              <a:rPr lang="es-ES" altLang="zh-CN" sz="2400" b="1" dirty="0"/>
              <a:t>g  y=</a:t>
            </a:r>
            <a:r>
              <a:rPr lang="es-ES" altLang="zh-CN" sz="2400" b="1" dirty="0">
                <a:solidFill>
                  <a:srgbClr val="FF0000"/>
                </a:solidFill>
              </a:rPr>
              <a:t>0.05</a:t>
            </a:r>
            <a:r>
              <a:rPr lang="es-ES" altLang="zh-CN" sz="2400" b="1" dirty="0"/>
              <a:t>*educ+0.02*exper+0.17*urban </a:t>
            </a:r>
            <a:r>
              <a:rPr lang="es-ES" altLang="zh-CN" sz="2400" b="1" dirty="0">
                <a:solidFill>
                  <a:srgbClr val="FF0000"/>
                </a:solidFill>
              </a:rPr>
              <a:t>+.006*iq</a:t>
            </a:r>
          </a:p>
          <a:p>
            <a:pPr>
              <a:lnSpc>
                <a:spcPct val="150000"/>
              </a:lnSpc>
            </a:pPr>
            <a:r>
              <a:rPr lang="es-ES" altLang="zh-CN" sz="2400" b="1" dirty="0"/>
              <a:t>reg   y   educ    exper    urban , r   </a:t>
            </a:r>
            <a:r>
              <a:rPr lang="en-US" altLang="zh-CN" sz="2400" b="1" dirty="0"/>
              <a:t>//</a:t>
            </a:r>
            <a:r>
              <a:rPr lang="zh-CN" altLang="en-US" sz="2400" b="1" dirty="0">
                <a:solidFill>
                  <a:srgbClr val="FF0000"/>
                </a:solidFill>
              </a:rPr>
              <a:t>遗漏</a:t>
            </a:r>
            <a:r>
              <a:rPr lang="en-US" altLang="zh-CN" sz="2400" b="1" dirty="0" err="1">
                <a:solidFill>
                  <a:srgbClr val="FF0000"/>
                </a:solidFill>
              </a:rPr>
              <a:t>iq</a:t>
            </a:r>
            <a:r>
              <a:rPr lang="zh-CN" altLang="en-US" sz="2400" b="1" dirty="0">
                <a:solidFill>
                  <a:srgbClr val="FF0000"/>
                </a:solidFill>
              </a:rPr>
              <a:t>，教育回报被高估</a:t>
            </a:r>
            <a:r>
              <a:rPr lang="en-US" altLang="zh-CN" sz="2400" b="1" dirty="0">
                <a:solidFill>
                  <a:srgbClr val="FF0000"/>
                </a:solidFill>
              </a:rPr>
              <a:t>40%</a:t>
            </a:r>
            <a:endParaRPr lang="zh-CN" altLang="en-US" sz="2400" b="1" dirty="0">
              <a:solidFill>
                <a:srgbClr val="FF0000"/>
              </a:solidFill>
            </a:endParaRPr>
          </a:p>
        </p:txBody>
      </p:sp>
      <p:sp>
        <p:nvSpPr>
          <p:cNvPr id="4" name="矩形 3"/>
          <p:cNvSpPr/>
          <p:nvPr/>
        </p:nvSpPr>
        <p:spPr>
          <a:xfrm>
            <a:off x="668546" y="5721575"/>
            <a:ext cx="6889397" cy="2849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628001" y="0"/>
            <a:ext cx="2698175" cy="707886"/>
          </a:xfrm>
          <a:prstGeom prst="rect">
            <a:avLst/>
          </a:prstGeom>
        </p:spPr>
        <p:txBody>
          <a:bodyPr wrap="none">
            <a:spAutoFit/>
          </a:bodyPr>
          <a:lstStyle/>
          <a:p>
            <a:pPr algn="ctr"/>
            <a:r>
              <a:rPr kumimoji="1" lang="en-US" altLang="zh-CN" sz="4000" b="1" dirty="0">
                <a:latin typeface="微软雅黑" panose="020B0503020204020204" pitchFamily="34" charset="-122"/>
                <a:ea typeface="微软雅黑" panose="020B0503020204020204" pitchFamily="34" charset="-122"/>
              </a:rPr>
              <a:t>1.</a:t>
            </a:r>
            <a:r>
              <a:rPr kumimoji="1" lang="zh-CN" altLang="en-US" sz="4000" b="1" dirty="0">
                <a:latin typeface="微软雅黑" panose="020B0503020204020204" pitchFamily="34" charset="-122"/>
                <a:ea typeface="微软雅黑" panose="020B0503020204020204" pitchFamily="34" charset="-122"/>
              </a:rPr>
              <a:t>遗漏变量</a:t>
            </a:r>
            <a:endParaRPr lang="en-US" altLang="zh-CN" sz="4000" b="1" dirty="0">
              <a:latin typeface="微软雅黑" panose="020B0503020204020204" pitchFamily="34" charset="-122"/>
              <a:ea typeface="微软雅黑" panose="020B0503020204020204" pitchFamily="34" charset="-122"/>
            </a:endParaRPr>
          </a:p>
        </p:txBody>
      </p:sp>
      <p:cxnSp>
        <p:nvCxnSpPr>
          <p:cNvPr id="7" name="直接箭头连接符 6"/>
          <p:cNvCxnSpPr/>
          <p:nvPr/>
        </p:nvCxnSpPr>
        <p:spPr>
          <a:xfrm>
            <a:off x="974785" y="4342788"/>
            <a:ext cx="345057" cy="1361535"/>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页脚占位符 2"/>
          <p:cNvSpPr>
            <a:spLocks noGrp="1"/>
          </p:cNvSpPr>
          <p:nvPr>
            <p:ph type="ftr" sz="quarter" idx="11"/>
          </p:nvPr>
        </p:nvSpPr>
        <p:spPr/>
        <p:txBody>
          <a:bodyPr/>
          <a:lstStyle/>
          <a:p>
            <a:r>
              <a:rPr lang="zh-CN" altLang="en-US"/>
              <a:t>中国人民大学，陈传波</a:t>
            </a:r>
          </a:p>
        </p:txBody>
      </p:sp>
      <p:sp>
        <p:nvSpPr>
          <p:cNvPr id="8" name="日期占位符 7"/>
          <p:cNvSpPr>
            <a:spLocks noGrp="1"/>
          </p:cNvSpPr>
          <p:nvPr>
            <p:ph type="dt" sz="half" idx="10"/>
          </p:nvPr>
        </p:nvSpPr>
        <p:spPr/>
        <p:txBody>
          <a:bodyPr/>
          <a:lstStyle/>
          <a:p>
            <a:fld id="{216B99F5-23C0-4E7E-8032-E34EDDB2B23A}" type="datetime1">
              <a:rPr lang="zh-CN" altLang="en-US" smtClean="0"/>
              <a:t>2021/3/2</a:t>
            </a:fld>
            <a:endParaRPr lang="zh-CN" altLang="en-US"/>
          </a:p>
        </p:txBody>
      </p:sp>
      <p:sp>
        <p:nvSpPr>
          <p:cNvPr id="10" name="灯片编号占位符 9"/>
          <p:cNvSpPr>
            <a:spLocks noGrp="1"/>
          </p:cNvSpPr>
          <p:nvPr>
            <p:ph type="sldNum" sz="quarter" idx="12"/>
          </p:nvPr>
        </p:nvSpPr>
        <p:spPr/>
        <p:txBody>
          <a:bodyPr/>
          <a:lstStyle/>
          <a:p>
            <a:fld id="{56EE4887-718C-4F6C-B633-5C6D1B02979E}" type="slidenum">
              <a:rPr lang="zh-CN" altLang="en-US" smtClean="0"/>
              <a:t>60</a:t>
            </a:fld>
            <a:endParaRPr lang="zh-CN" altLang="en-US" dirty="0"/>
          </a:p>
        </p:txBody>
      </p:sp>
      <p:graphicFrame>
        <p:nvGraphicFramePr>
          <p:cNvPr id="11" name="对象 10"/>
          <p:cNvGraphicFramePr>
            <a:graphicFrameLocks noChangeAspect="1"/>
          </p:cNvGraphicFramePr>
          <p:nvPr/>
        </p:nvGraphicFramePr>
        <p:xfrm>
          <a:off x="3893459" y="868117"/>
          <a:ext cx="5037816" cy="1328983"/>
        </p:xfrm>
        <a:graphic>
          <a:graphicData uri="http://schemas.openxmlformats.org/presentationml/2006/ole">
            <mc:AlternateContent xmlns:mc="http://schemas.openxmlformats.org/markup-compatibility/2006">
              <mc:Choice xmlns:v="urn:schemas-microsoft-com:vml" Requires="v">
                <p:oleObj spid="_x0000_s888245" name="公式" r:id="rId4" imgW="57912000" imgH="15849600" progId="Equation.3">
                  <p:embed/>
                </p:oleObj>
              </mc:Choice>
              <mc:Fallback>
                <p:oleObj name="公式" r:id="rId4" imgW="57912000" imgH="15849600" progId="Equation.3">
                  <p:embed/>
                  <p:pic>
                    <p:nvPicPr>
                      <p:cNvPr id="0" name="图片 888234"/>
                      <p:cNvPicPr>
                        <a:picLocks noChangeAspect="1" noChangeArrowheads="1"/>
                      </p:cNvPicPr>
                      <p:nvPr/>
                    </p:nvPicPr>
                    <p:blipFill>
                      <a:blip r:embed="rId5"/>
                      <a:srcRect/>
                      <a:stretch>
                        <a:fillRect/>
                      </a:stretch>
                    </p:blipFill>
                    <p:spPr bwMode="auto">
                      <a:xfrm>
                        <a:off x="3893459" y="868117"/>
                        <a:ext cx="5037816" cy="1328983"/>
                      </a:xfrm>
                      <a:prstGeom prst="rect">
                        <a:avLst/>
                      </a:prstGeom>
                      <a:solidFill>
                        <a:srgbClr val="FFC000"/>
                      </a:solidFill>
                    </p:spPr>
                  </p:pic>
                </p:oleObj>
              </mc:Fallback>
            </mc:AlternateContent>
          </a:graphicData>
        </a:graphic>
      </p:graphicFrame>
      <p:sp>
        <p:nvSpPr>
          <p:cNvPr id="12" name="矩形 11"/>
          <p:cNvSpPr/>
          <p:nvPr/>
        </p:nvSpPr>
        <p:spPr>
          <a:xfrm>
            <a:off x="20491" y="1066800"/>
            <a:ext cx="3671615" cy="2159566"/>
          </a:xfrm>
          <a:prstGeom prst="rect">
            <a:avLst/>
          </a:prstGeom>
        </p:spPr>
        <p:txBody>
          <a:bodyPr wrap="square">
            <a:spAutoFit/>
          </a:bodyPr>
          <a:lstStyle/>
          <a:p>
            <a:pPr indent="304800">
              <a:lnSpc>
                <a:spcPct val="105000"/>
              </a:lnSpc>
              <a:spcAft>
                <a:spcPts val="1000"/>
              </a:spcAft>
            </a:pPr>
            <a:r>
              <a:rPr lang="zh-CN" altLang="en-US" sz="2000" kern="100" dirty="0">
                <a:latin typeface="Times New Roman" panose="02020603050405020304" pitchFamily="18" charset="0"/>
                <a:cs typeface="Times New Roman" panose="02020603050405020304" pitchFamily="18" charset="0"/>
              </a:rPr>
              <a:t>误差项中</a:t>
            </a:r>
            <a:r>
              <a:rPr lang="en-US" altLang="zh-CN" sz="2000" kern="100" dirty="0">
                <a:latin typeface="Times New Roman" panose="02020603050405020304" pitchFamily="18" charset="0"/>
                <a:cs typeface="Times New Roman" panose="02020603050405020304" pitchFamily="18" charset="0"/>
              </a:rPr>
              <a:t>u</a:t>
            </a:r>
            <a:r>
              <a:rPr lang="zh-CN" altLang="en-US" sz="2000" kern="100" dirty="0">
                <a:latin typeface="Times New Roman" panose="02020603050405020304" pitchFamily="18" charset="0"/>
                <a:cs typeface="Times New Roman" panose="02020603050405020304" pitchFamily="18" charset="0"/>
              </a:rPr>
              <a:t>包含有与自变量</a:t>
            </a:r>
            <a:r>
              <a:rPr lang="en-US" altLang="zh-CN" sz="2000" kern="100" dirty="0">
                <a:latin typeface="Times New Roman" panose="02020603050405020304" pitchFamily="18" charset="0"/>
                <a:cs typeface="Times New Roman" panose="02020603050405020304" pitchFamily="18" charset="0"/>
              </a:rPr>
              <a:t>w</a:t>
            </a:r>
            <a:r>
              <a:rPr lang="zh-CN" altLang="en-US" sz="2000" kern="100" dirty="0">
                <a:latin typeface="Times New Roman" panose="02020603050405020304" pitchFamily="18" charset="0"/>
                <a:cs typeface="Times New Roman" panose="02020603050405020304" pitchFamily="18" charset="0"/>
              </a:rPr>
              <a:t>相关的变量</a:t>
            </a:r>
            <a:r>
              <a:rPr lang="en-US" altLang="zh-CN" sz="2000" kern="100" dirty="0">
                <a:latin typeface="Times New Roman" panose="02020603050405020304" pitchFamily="18" charset="0"/>
                <a:cs typeface="Times New Roman" panose="02020603050405020304" pitchFamily="18" charset="0"/>
              </a:rPr>
              <a:t>q</a:t>
            </a:r>
            <a:r>
              <a:rPr lang="zh-CN" altLang="en-US" sz="2000" kern="100" dirty="0">
                <a:latin typeface="Times New Roman" panose="02020603050405020304" pitchFamily="18" charset="0"/>
                <a:cs typeface="Times New Roman" panose="02020603050405020304" pitchFamily="18" charset="0"/>
              </a:rPr>
              <a:t>，使</a:t>
            </a:r>
            <a:r>
              <a:rPr lang="en-US" altLang="zh-CN" sz="2000" kern="100" dirty="0">
                <a:latin typeface="Times New Roman" panose="02020603050405020304" pitchFamily="18" charset="0"/>
                <a:cs typeface="Times New Roman" panose="02020603050405020304" pitchFamily="18" charset="0"/>
              </a:rPr>
              <a:t>w</a:t>
            </a:r>
            <a:r>
              <a:rPr lang="zh-CN" altLang="en-US" sz="2000" kern="100" dirty="0">
                <a:latin typeface="Times New Roman" panose="02020603050405020304" pitchFamily="18" charset="0"/>
                <a:cs typeface="Times New Roman" panose="02020603050405020304" pitchFamily="18" charset="0"/>
              </a:rPr>
              <a:t>成为内生变量。</a:t>
            </a:r>
            <a:endParaRPr lang="en-US" altLang="zh-CN" sz="2000" kern="100" dirty="0">
              <a:latin typeface="Times New Roman" panose="02020603050405020304" pitchFamily="18" charset="0"/>
              <a:cs typeface="Times New Roman" panose="02020603050405020304" pitchFamily="18" charset="0"/>
            </a:endParaRPr>
          </a:p>
          <a:p>
            <a:pPr indent="304800">
              <a:lnSpc>
                <a:spcPct val="105000"/>
              </a:lnSpc>
              <a:spcAft>
                <a:spcPts val="1000"/>
              </a:spcAft>
            </a:pPr>
            <a:r>
              <a:rPr lang="zh-CN" altLang="en-US" sz="2000" kern="100" dirty="0">
                <a:latin typeface="Times New Roman" panose="02020603050405020304" pitchFamily="18" charset="0"/>
                <a:cs typeface="Times New Roman" panose="02020603050405020304" pitchFamily="18" charset="0"/>
              </a:rPr>
              <a:t>例：估计</a:t>
            </a:r>
            <a:r>
              <a:rPr lang="zh-CN" altLang="zh-CN" sz="2000" kern="100" dirty="0">
                <a:latin typeface="Times New Roman" panose="02020603050405020304" pitchFamily="18" charset="0"/>
                <a:cs typeface="Times New Roman" panose="02020603050405020304" pitchFamily="18" charset="0"/>
              </a:rPr>
              <a:t>教育</a:t>
            </a:r>
            <a:r>
              <a:rPr lang="zh-CN" altLang="en-US" sz="2000" kern="100" dirty="0">
                <a:latin typeface="Times New Roman" panose="02020603050405020304" pitchFamily="18" charset="0"/>
                <a:cs typeface="Times New Roman" panose="02020603050405020304" pitchFamily="18" charset="0"/>
              </a:rPr>
              <a:t>回报时</a:t>
            </a:r>
            <a:r>
              <a:rPr lang="zh-CN" altLang="zh-CN" sz="2000" kern="100" dirty="0">
                <a:latin typeface="Times New Roman" panose="02020603050405020304" pitchFamily="18" charset="0"/>
                <a:cs typeface="Times New Roman" panose="02020603050405020304" pitchFamily="18" charset="0"/>
              </a:rPr>
              <a:t>，</a:t>
            </a:r>
            <a:r>
              <a:rPr lang="zh-CN" altLang="en-US" sz="2000" kern="100" dirty="0">
                <a:latin typeface="Times New Roman" panose="02020603050405020304" pitchFamily="18" charset="0"/>
                <a:cs typeface="Times New Roman" panose="02020603050405020304" pitchFamily="18" charset="0"/>
              </a:rPr>
              <a:t>能力</a:t>
            </a:r>
            <a:r>
              <a:rPr lang="en-US" altLang="zh-CN" sz="2000" kern="100" dirty="0">
                <a:latin typeface="Times New Roman" panose="02020603050405020304" pitchFamily="18" charset="0"/>
                <a:cs typeface="Times New Roman" panose="02020603050405020304" pitchFamily="18" charset="0"/>
              </a:rPr>
              <a:t>q</a:t>
            </a:r>
            <a:r>
              <a:rPr lang="zh-CN" altLang="en-US" sz="2000" kern="100" dirty="0">
                <a:latin typeface="Times New Roman" panose="02020603050405020304" pitchFamily="18" charset="0"/>
                <a:cs typeface="Times New Roman" panose="02020603050405020304" pitchFamily="18" charset="0"/>
              </a:rPr>
              <a:t>难以观察，但能力</a:t>
            </a:r>
            <a:r>
              <a:rPr lang="en-US" altLang="zh-CN" sz="2000" kern="100" dirty="0">
                <a:latin typeface="Times New Roman" panose="02020603050405020304" pitchFamily="18" charset="0"/>
                <a:cs typeface="Times New Roman" panose="02020603050405020304" pitchFamily="18" charset="0"/>
              </a:rPr>
              <a:t>q</a:t>
            </a:r>
            <a:r>
              <a:rPr lang="zh-CN" altLang="en-US" sz="2000" kern="100" dirty="0">
                <a:latin typeface="Times New Roman" panose="02020603050405020304" pitchFamily="18" charset="0"/>
                <a:cs typeface="Times New Roman" panose="02020603050405020304" pitchFamily="18" charset="0"/>
              </a:rPr>
              <a:t>与教育</a:t>
            </a:r>
            <a:r>
              <a:rPr lang="en-US" altLang="zh-CN" sz="2000" kern="100" dirty="0">
                <a:latin typeface="Times New Roman" panose="02020603050405020304" pitchFamily="18" charset="0"/>
                <a:cs typeface="Times New Roman" panose="02020603050405020304" pitchFamily="18" charset="0"/>
              </a:rPr>
              <a:t>w</a:t>
            </a:r>
            <a:r>
              <a:rPr lang="zh-CN" altLang="en-US" sz="2000" kern="100" dirty="0">
                <a:latin typeface="Times New Roman" panose="02020603050405020304" pitchFamily="18" charset="0"/>
                <a:cs typeface="Times New Roman" panose="02020603050405020304" pitchFamily="18" charset="0"/>
              </a:rPr>
              <a:t>相关。</a:t>
            </a:r>
            <a:endParaRPr lang="zh-CN" altLang="zh-CN" sz="2000" kern="100" dirty="0">
              <a:latin typeface="Cambria" panose="02040503050406030204" pitchFamily="18" charset="0"/>
              <a:cs typeface="Times New Roman" panose="02020603050405020304" pitchFamily="18" charset="0"/>
            </a:endParaRPr>
          </a:p>
        </p:txBody>
      </p:sp>
      <p:graphicFrame>
        <p:nvGraphicFramePr>
          <p:cNvPr id="9" name="对象 8"/>
          <p:cNvGraphicFramePr>
            <a:graphicFrameLocks noChangeAspect="1"/>
          </p:cNvGraphicFramePr>
          <p:nvPr/>
        </p:nvGraphicFramePr>
        <p:xfrm>
          <a:off x="3893459" y="2386906"/>
          <a:ext cx="3764498" cy="876664"/>
        </p:xfrm>
        <a:graphic>
          <a:graphicData uri="http://schemas.openxmlformats.org/presentationml/2006/ole">
            <mc:AlternateContent xmlns:mc="http://schemas.openxmlformats.org/markup-compatibility/2006">
              <mc:Choice xmlns:v="urn:schemas-microsoft-com:vml" Requires="v">
                <p:oleObj spid="_x0000_s888246" name="公式" r:id="rId6" imgW="44500800" imgH="10363200" progId="Equation.3">
                  <p:embed/>
                </p:oleObj>
              </mc:Choice>
              <mc:Fallback>
                <p:oleObj name="公式" r:id="rId6" imgW="44500800" imgH="10363200" progId="Equation.3">
                  <p:embed/>
                  <p:pic>
                    <p:nvPicPr>
                      <p:cNvPr id="0" name="图片 888235"/>
                      <p:cNvPicPr/>
                      <p:nvPr/>
                    </p:nvPicPr>
                    <p:blipFill>
                      <a:blip r:embed="rId7"/>
                      <a:stretch>
                        <a:fillRect/>
                      </a:stretch>
                    </p:blipFill>
                    <p:spPr>
                      <a:xfrm>
                        <a:off x="3893459" y="2386906"/>
                        <a:ext cx="3764498" cy="876664"/>
                      </a:xfrm>
                      <a:prstGeom prst="rect">
                        <a:avLst/>
                      </a:prstGeom>
                      <a:solidFill>
                        <a:srgbClr val="FFFF00"/>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3835544" y="5367237"/>
            <a:ext cx="5308456" cy="1594927"/>
          </a:xfrm>
          <a:prstGeom prst="rect">
            <a:avLst/>
          </a:prstGeom>
        </p:spPr>
      </p:pic>
      <p:pic>
        <p:nvPicPr>
          <p:cNvPr id="9" name="图片 8"/>
          <p:cNvPicPr>
            <a:picLocks noChangeAspect="1"/>
          </p:cNvPicPr>
          <p:nvPr/>
        </p:nvPicPr>
        <p:blipFill>
          <a:blip r:embed="rId4"/>
          <a:stretch>
            <a:fillRect/>
          </a:stretch>
        </p:blipFill>
        <p:spPr>
          <a:xfrm>
            <a:off x="3847381" y="2249853"/>
            <a:ext cx="5218981" cy="1441764"/>
          </a:xfrm>
          <a:prstGeom prst="rect">
            <a:avLst/>
          </a:prstGeom>
        </p:spPr>
      </p:pic>
      <p:sp>
        <p:nvSpPr>
          <p:cNvPr id="2" name="矩形 1"/>
          <p:cNvSpPr/>
          <p:nvPr/>
        </p:nvSpPr>
        <p:spPr>
          <a:xfrm>
            <a:off x="3847382" y="789778"/>
            <a:ext cx="5296618" cy="1477328"/>
          </a:xfrm>
          <a:prstGeom prst="rect">
            <a:avLst/>
          </a:prstGeom>
          <a:solidFill>
            <a:schemeClr val="accent6">
              <a:lumMod val="40000"/>
              <a:lumOff val="60000"/>
            </a:schemeClr>
          </a:solidFill>
        </p:spPr>
        <p:txBody>
          <a:bodyPr wrap="square">
            <a:spAutoFit/>
          </a:bodyPr>
          <a:lstStyle/>
          <a:p>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因变量的测量误差与自变量相关</a:t>
            </a:r>
          </a:p>
          <a:p>
            <a:r>
              <a:rPr lang="en-US" altLang="zh-CN" dirty="0" err="1">
                <a:latin typeface="Times New Roman" panose="02020603050405020304" pitchFamily="18" charset="0"/>
                <a:cs typeface="Times New Roman" panose="02020603050405020304" pitchFamily="18" charset="0"/>
              </a:rPr>
              <a:t>drawnorm</a:t>
            </a:r>
            <a:r>
              <a:rPr lang="en-US" altLang="zh-CN" dirty="0">
                <a:latin typeface="Times New Roman" panose="02020603050405020304" pitchFamily="18" charset="0"/>
                <a:cs typeface="Times New Roman" panose="02020603050405020304" pitchFamily="18" charset="0"/>
              </a:rPr>
              <a:t>  x </a:t>
            </a:r>
            <a:r>
              <a:rPr lang="en-US" altLang="zh-CN" dirty="0" err="1">
                <a:latin typeface="Times New Roman" panose="02020603050405020304" pitchFamily="18" charset="0"/>
                <a:cs typeface="Times New Roman" panose="02020603050405020304" pitchFamily="18" charset="0"/>
              </a:rPr>
              <a:t>v,n</a:t>
            </a:r>
            <a:r>
              <a:rPr lang="en-US" altLang="zh-CN" dirty="0">
                <a:latin typeface="Times New Roman" panose="02020603050405020304" pitchFamily="18" charset="0"/>
                <a:cs typeface="Times New Roman" panose="02020603050405020304" pitchFamily="18" charset="0"/>
              </a:rPr>
              <a:t>(100) </a:t>
            </a:r>
            <a:r>
              <a:rPr lang="en-US" altLang="zh-CN" dirty="0" err="1">
                <a:solidFill>
                  <a:srgbClr val="FF0000"/>
                </a:solidFill>
                <a:latin typeface="Times New Roman" panose="02020603050405020304" pitchFamily="18" charset="0"/>
                <a:cs typeface="Times New Roman" panose="02020603050405020304" pitchFamily="18" charset="0"/>
              </a:rPr>
              <a:t>corr</a:t>
            </a:r>
            <a:r>
              <a:rPr lang="en-US" altLang="zh-CN" dirty="0">
                <a:solidFill>
                  <a:srgbClr val="FF0000"/>
                </a:solidFill>
                <a:latin typeface="Times New Roman" panose="02020603050405020304" pitchFamily="18" charset="0"/>
                <a:cs typeface="Times New Roman" panose="02020603050405020304" pitchFamily="18" charset="0"/>
              </a:rPr>
              <a:t>(1, .6 \ .6, 1) </a:t>
            </a:r>
            <a:r>
              <a:rPr lang="en-US" altLang="zh-CN" dirty="0">
                <a:latin typeface="Times New Roman" panose="02020603050405020304" pitchFamily="18" charset="0"/>
                <a:cs typeface="Times New Roman" panose="02020603050405020304" pitchFamily="18" charset="0"/>
              </a:rPr>
              <a:t>seed(123) clear      </a:t>
            </a:r>
          </a:p>
          <a:p>
            <a:r>
              <a:rPr lang="en-US" altLang="zh-CN" dirty="0">
                <a:latin typeface="Times New Roman" panose="02020603050405020304" pitchFamily="18" charset="0"/>
                <a:cs typeface="Times New Roman" panose="02020603050405020304" pitchFamily="18" charset="0"/>
              </a:rPr>
              <a:t>g  </a:t>
            </a:r>
            <a:r>
              <a:rPr lang="en-US" altLang="zh-CN" dirty="0" err="1">
                <a:latin typeface="Times New Roman" panose="02020603050405020304" pitchFamily="18" charset="0"/>
                <a:cs typeface="Times New Roman" panose="02020603050405020304" pitchFamily="18" charset="0"/>
              </a:rPr>
              <a:t>ys</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x+invnormal</a:t>
            </a:r>
            <a:r>
              <a:rPr lang="en-US" altLang="zh-CN" dirty="0">
                <a:latin typeface="Times New Roman" panose="02020603050405020304" pitchFamily="18" charset="0"/>
                <a:cs typeface="Times New Roman" panose="02020603050405020304" pitchFamily="18" charset="0"/>
              </a:rPr>
              <a:t>(uniform())</a:t>
            </a:r>
          </a:p>
          <a:p>
            <a:r>
              <a:rPr lang="en-US" altLang="zh-CN" dirty="0">
                <a:latin typeface="Times New Roman" panose="02020603050405020304" pitchFamily="18" charset="0"/>
                <a:cs typeface="Times New Roman" panose="02020603050405020304" pitchFamily="18" charset="0"/>
              </a:rPr>
              <a:t>g  y=</a:t>
            </a:r>
            <a:r>
              <a:rPr lang="en-US" altLang="zh-CN" dirty="0" err="1">
                <a:latin typeface="Times New Roman" panose="02020603050405020304" pitchFamily="18" charset="0"/>
                <a:cs typeface="Times New Roman" panose="02020603050405020304" pitchFamily="18" charset="0"/>
              </a:rPr>
              <a:t>ys+v</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因变量存在测量误差</a:t>
            </a:r>
          </a:p>
          <a:p>
            <a:r>
              <a:rPr lang="en-US" altLang="zh-CN" dirty="0" err="1">
                <a:latin typeface="Times New Roman" panose="02020603050405020304" pitchFamily="18" charset="0"/>
                <a:cs typeface="Times New Roman" panose="02020603050405020304" pitchFamily="18" charset="0"/>
              </a:rPr>
              <a:t>reg</a:t>
            </a:r>
            <a:r>
              <a:rPr lang="en-US" altLang="zh-CN" dirty="0">
                <a:latin typeface="Times New Roman" panose="02020603050405020304" pitchFamily="18" charset="0"/>
                <a:cs typeface="Times New Roman" panose="02020603050405020304" pitchFamily="18" charset="0"/>
              </a:rPr>
              <a:t>  y  x                                            //</a:t>
            </a:r>
            <a:r>
              <a:rPr lang="zh-CN" altLang="en-US" b="1" dirty="0">
                <a:solidFill>
                  <a:srgbClr val="FF0000"/>
                </a:solidFill>
                <a:latin typeface="Times New Roman" panose="02020603050405020304" pitchFamily="18" charset="0"/>
                <a:cs typeface="Times New Roman" panose="02020603050405020304" pitchFamily="18" charset="0"/>
              </a:rPr>
              <a:t>高估</a:t>
            </a:r>
            <a:r>
              <a:rPr lang="en-US" altLang="zh-CN" b="1" dirty="0">
                <a:solidFill>
                  <a:srgbClr val="FF0000"/>
                </a:solidFill>
                <a:latin typeface="Times New Roman" panose="02020603050405020304" pitchFamily="18" charset="0"/>
                <a:cs typeface="Times New Roman" panose="02020603050405020304" pitchFamily="18" charset="0"/>
              </a:rPr>
              <a:t>50%</a:t>
            </a:r>
            <a:endParaRPr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4" name="矩形 3"/>
          <p:cNvSpPr/>
          <p:nvPr/>
        </p:nvSpPr>
        <p:spPr>
          <a:xfrm>
            <a:off x="3835544" y="3671580"/>
            <a:ext cx="5308456" cy="1631216"/>
          </a:xfrm>
          <a:prstGeom prst="rect">
            <a:avLst/>
          </a:prstGeom>
          <a:solidFill>
            <a:schemeClr val="accent6">
              <a:lumMod val="40000"/>
              <a:lumOff val="60000"/>
            </a:schemeClr>
          </a:solidFill>
        </p:spPr>
        <p:txBody>
          <a:bodyPr wrap="square">
            <a:spAutoFit/>
          </a:bodyPr>
          <a:lstStyle/>
          <a:p>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因变量的测量误差与自变量不相关</a:t>
            </a:r>
            <a:endParaRPr lang="en-US" altLang="zh-CN" sz="2000" dirty="0">
              <a:latin typeface="Times New Roman" panose="02020603050405020304" pitchFamily="18" charset="0"/>
              <a:cs typeface="Times New Roman" panose="02020603050405020304" pitchFamily="18" charset="0"/>
            </a:endParaRPr>
          </a:p>
          <a:p>
            <a:r>
              <a:rPr lang="en-US" altLang="zh-CN" sz="2000" dirty="0" err="1">
                <a:latin typeface="Times New Roman" panose="02020603050405020304" pitchFamily="18" charset="0"/>
                <a:cs typeface="Times New Roman" panose="02020603050405020304" pitchFamily="18" charset="0"/>
              </a:rPr>
              <a:t>drawnorm</a:t>
            </a:r>
            <a:r>
              <a:rPr lang="en-US" altLang="zh-CN" sz="2000" dirty="0">
                <a:latin typeface="Times New Roman" panose="02020603050405020304" pitchFamily="18" charset="0"/>
                <a:cs typeface="Times New Roman" panose="02020603050405020304" pitchFamily="18" charset="0"/>
              </a:rPr>
              <a:t>  x </a:t>
            </a:r>
            <a:r>
              <a:rPr lang="en-US" altLang="zh-CN" sz="2000" dirty="0" err="1">
                <a:latin typeface="Times New Roman" panose="02020603050405020304" pitchFamily="18" charset="0"/>
                <a:cs typeface="Times New Roman" panose="02020603050405020304" pitchFamily="18" charset="0"/>
              </a:rPr>
              <a:t>v,n</a:t>
            </a:r>
            <a:r>
              <a:rPr lang="en-US" altLang="zh-CN" sz="2000" dirty="0">
                <a:latin typeface="Times New Roman" panose="02020603050405020304" pitchFamily="18" charset="0"/>
                <a:cs typeface="Times New Roman" panose="02020603050405020304" pitchFamily="18" charset="0"/>
              </a:rPr>
              <a:t>(100)   seed(123) clear  </a:t>
            </a:r>
            <a:endParaRPr lang="zh-CN" altLang="en-US"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g  </a:t>
            </a:r>
            <a:r>
              <a:rPr lang="en-US" altLang="zh-CN" sz="2000" dirty="0" err="1">
                <a:latin typeface="Times New Roman" panose="02020603050405020304" pitchFamily="18" charset="0"/>
                <a:cs typeface="Times New Roman" panose="02020603050405020304" pitchFamily="18" charset="0"/>
              </a:rPr>
              <a:t>ys</a:t>
            </a:r>
            <a:r>
              <a:rPr lang="en-US" altLang="zh-CN"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x+invnormal</a:t>
            </a:r>
            <a:r>
              <a:rPr lang="en-US" altLang="zh-CN" sz="2000" dirty="0">
                <a:latin typeface="Times New Roman" panose="02020603050405020304" pitchFamily="18" charset="0"/>
                <a:cs typeface="Times New Roman" panose="02020603050405020304" pitchFamily="18" charset="0"/>
              </a:rPr>
              <a:t>(uniform())</a:t>
            </a:r>
          </a:p>
          <a:p>
            <a:r>
              <a:rPr lang="en-US" altLang="zh-CN" sz="2000" dirty="0">
                <a:latin typeface="Times New Roman" panose="02020603050405020304" pitchFamily="18" charset="0"/>
                <a:cs typeface="Times New Roman" panose="02020603050405020304" pitchFamily="18" charset="0"/>
              </a:rPr>
              <a:t>g  y=</a:t>
            </a:r>
            <a:r>
              <a:rPr lang="en-US" altLang="zh-CN" sz="2000" dirty="0" err="1">
                <a:latin typeface="Times New Roman" panose="02020603050405020304" pitchFamily="18" charset="0"/>
                <a:cs typeface="Times New Roman" panose="02020603050405020304" pitchFamily="18" charset="0"/>
              </a:rPr>
              <a:t>ys+v</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因变量存在测量误差</a:t>
            </a:r>
          </a:p>
          <a:p>
            <a:r>
              <a:rPr lang="en-US" altLang="zh-CN" sz="2000" dirty="0" err="1">
                <a:latin typeface="Times New Roman" panose="02020603050405020304" pitchFamily="18" charset="0"/>
                <a:cs typeface="Times New Roman" panose="02020603050405020304" pitchFamily="18" charset="0"/>
              </a:rPr>
              <a:t>reg</a:t>
            </a:r>
            <a:r>
              <a:rPr lang="en-US" altLang="zh-CN" sz="2000" dirty="0">
                <a:latin typeface="Times New Roman" panose="02020603050405020304" pitchFamily="18" charset="0"/>
                <a:cs typeface="Times New Roman" panose="02020603050405020304" pitchFamily="18" charset="0"/>
              </a:rPr>
              <a:t>  y  x           // </a:t>
            </a:r>
            <a:r>
              <a:rPr lang="en-US" altLang="zh-CN" sz="2000" dirty="0">
                <a:solidFill>
                  <a:srgbClr val="FF0000"/>
                </a:solidFill>
                <a:latin typeface="Times New Roman" panose="02020603050405020304" pitchFamily="18" charset="0"/>
                <a:cs typeface="Times New Roman" panose="02020603050405020304" pitchFamily="18" charset="0"/>
              </a:rPr>
              <a:t>1</a:t>
            </a:r>
            <a:r>
              <a:rPr lang="zh-CN" altLang="en-US" sz="2000" dirty="0">
                <a:solidFill>
                  <a:srgbClr val="FF0000"/>
                </a:solidFill>
                <a:latin typeface="Times New Roman" panose="02020603050405020304" pitchFamily="18" charset="0"/>
                <a:cs typeface="Times New Roman" panose="02020603050405020304" pitchFamily="18" charset="0"/>
              </a:rPr>
              <a:t>落入置信区间</a:t>
            </a:r>
            <a:r>
              <a:rPr lang="en-US" altLang="zh-CN" sz="2000" dirty="0">
                <a:solidFill>
                  <a:srgbClr val="FF0000"/>
                </a:solidFill>
                <a:latin typeface="Times New Roman" panose="02020603050405020304" pitchFamily="18" charset="0"/>
                <a:cs typeface="Times New Roman" panose="02020603050405020304" pitchFamily="18" charset="0"/>
              </a:rPr>
              <a:t>【0.68</a:t>
            </a:r>
            <a:r>
              <a:rPr lang="zh-CN" altLang="en-US" sz="2000" dirty="0">
                <a:solidFill>
                  <a:srgbClr val="FF0000"/>
                </a:solidFill>
                <a:latin typeface="Times New Roman" panose="02020603050405020304" pitchFamily="18" charset="0"/>
                <a:cs typeface="Times New Roman" panose="02020603050405020304" pitchFamily="18" charset="0"/>
              </a:rPr>
              <a:t>，</a:t>
            </a:r>
            <a:r>
              <a:rPr lang="en-US" altLang="zh-CN" sz="2000" dirty="0">
                <a:solidFill>
                  <a:srgbClr val="FF0000"/>
                </a:solidFill>
                <a:latin typeface="Times New Roman" panose="02020603050405020304" pitchFamily="18" charset="0"/>
                <a:cs typeface="Times New Roman" panose="02020603050405020304" pitchFamily="18" charset="0"/>
              </a:rPr>
              <a:t>1.22】</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sp>
        <p:nvSpPr>
          <p:cNvPr id="6" name="矩形 5"/>
          <p:cNvSpPr/>
          <p:nvPr/>
        </p:nvSpPr>
        <p:spPr>
          <a:xfrm>
            <a:off x="4322325" y="2960036"/>
            <a:ext cx="1975449" cy="3194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322325" y="6164386"/>
            <a:ext cx="2061711" cy="3194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日期占位符 12"/>
          <p:cNvSpPr>
            <a:spLocks noGrp="1"/>
          </p:cNvSpPr>
          <p:nvPr>
            <p:ph type="dt" sz="half" idx="10"/>
          </p:nvPr>
        </p:nvSpPr>
        <p:spPr>
          <a:xfrm>
            <a:off x="608388" y="6483876"/>
            <a:ext cx="2057400" cy="365125"/>
          </a:xfrm>
        </p:spPr>
        <p:txBody>
          <a:bodyPr/>
          <a:lstStyle/>
          <a:p>
            <a:fld id="{E6E1B3AA-3AC5-49CF-9C4B-37F3EB580D88}" type="datetime1">
              <a:rPr lang="zh-CN" altLang="en-US" smtClean="0"/>
              <a:t>2021/3/2</a:t>
            </a:fld>
            <a:endParaRPr lang="zh-CN" altLang="en-US" dirty="0"/>
          </a:p>
        </p:txBody>
      </p:sp>
      <p:sp>
        <p:nvSpPr>
          <p:cNvPr id="14" name="灯片编号占位符 13"/>
          <p:cNvSpPr>
            <a:spLocks noGrp="1"/>
          </p:cNvSpPr>
          <p:nvPr>
            <p:ph type="sldNum" sz="quarter" idx="12"/>
          </p:nvPr>
        </p:nvSpPr>
        <p:spPr/>
        <p:txBody>
          <a:bodyPr/>
          <a:lstStyle/>
          <a:p>
            <a:fld id="{56EE4887-718C-4F6C-B633-5C6D1B02979E}" type="slidenum">
              <a:rPr lang="zh-CN" altLang="en-US" smtClean="0"/>
              <a:t>61</a:t>
            </a:fld>
            <a:endParaRPr lang="zh-CN" altLang="en-US" dirty="0"/>
          </a:p>
        </p:txBody>
      </p:sp>
      <p:graphicFrame>
        <p:nvGraphicFramePr>
          <p:cNvPr id="16" name="对象 15"/>
          <p:cNvGraphicFramePr>
            <a:graphicFrameLocks noChangeAspect="1"/>
          </p:cNvGraphicFramePr>
          <p:nvPr/>
        </p:nvGraphicFramePr>
        <p:xfrm>
          <a:off x="141704" y="1013877"/>
          <a:ext cx="3513607" cy="2471951"/>
        </p:xfrm>
        <a:graphic>
          <a:graphicData uri="http://schemas.openxmlformats.org/presentationml/2006/ole">
            <mc:AlternateContent xmlns:mc="http://schemas.openxmlformats.org/markup-compatibility/2006">
              <mc:Choice xmlns:v="urn:schemas-microsoft-com:vml" Requires="v">
                <p:oleObj spid="_x0000_s708322" name="公式" r:id="rId5" imgW="53949600" imgH="35966400" progId="Equation.3">
                  <p:embed/>
                </p:oleObj>
              </mc:Choice>
              <mc:Fallback>
                <p:oleObj name="公式" r:id="rId5" imgW="53949600" imgH="35966400" progId="Equation.3">
                  <p:embed/>
                  <p:pic>
                    <p:nvPicPr>
                      <p:cNvPr id="0" name="图片 708315"/>
                      <p:cNvPicPr>
                        <a:picLocks noChangeAspect="1" noChangeArrowheads="1"/>
                      </p:cNvPicPr>
                      <p:nvPr/>
                    </p:nvPicPr>
                    <p:blipFill>
                      <a:blip r:embed="rId6"/>
                      <a:srcRect/>
                      <a:stretch>
                        <a:fillRect/>
                      </a:stretch>
                    </p:blipFill>
                    <p:spPr bwMode="auto">
                      <a:xfrm>
                        <a:off x="141704" y="1013877"/>
                        <a:ext cx="3513607" cy="2471951"/>
                      </a:xfrm>
                      <a:prstGeom prst="rect">
                        <a:avLst/>
                      </a:prstGeom>
                      <a:solidFill>
                        <a:srgbClr val="FFC000"/>
                      </a:solidFill>
                    </p:spPr>
                  </p:pic>
                </p:oleObj>
              </mc:Fallback>
            </mc:AlternateContent>
          </a:graphicData>
        </a:graphic>
      </p:graphicFrame>
      <p:sp>
        <p:nvSpPr>
          <p:cNvPr id="17" name="矩形 16"/>
          <p:cNvSpPr/>
          <p:nvPr/>
        </p:nvSpPr>
        <p:spPr>
          <a:xfrm>
            <a:off x="245226" y="3508190"/>
            <a:ext cx="3015571" cy="2975686"/>
          </a:xfrm>
          <a:prstGeom prst="rect">
            <a:avLst/>
          </a:prstGeom>
        </p:spPr>
        <p:txBody>
          <a:bodyPr wrap="square">
            <a:spAutoFit/>
          </a:bodyPr>
          <a:lstStyle/>
          <a:p>
            <a:pPr indent="304800">
              <a:lnSpc>
                <a:spcPct val="105000"/>
              </a:lnSpc>
              <a:spcAft>
                <a:spcPts val="1000"/>
              </a:spcAft>
            </a:pPr>
            <a:r>
              <a:rPr lang="zh-CN" altLang="zh-CN" sz="2000" kern="100" dirty="0">
                <a:latin typeface="Times New Roman" panose="02020603050405020304" pitchFamily="18" charset="0"/>
                <a:cs typeface="Times New Roman" panose="02020603050405020304" pitchFamily="18" charset="0"/>
              </a:rPr>
              <a:t>教育</a:t>
            </a:r>
            <a:r>
              <a:rPr lang="zh-CN" altLang="en-US" sz="2000" kern="100" dirty="0">
                <a:latin typeface="Times New Roman" panose="02020603050405020304" pitchFamily="18" charset="0"/>
                <a:cs typeface="Times New Roman" panose="02020603050405020304" pitchFamily="18" charset="0"/>
              </a:rPr>
              <a:t>回报估计时</a:t>
            </a:r>
            <a:r>
              <a:rPr lang="zh-CN" altLang="zh-CN" sz="2000" kern="100" dirty="0">
                <a:latin typeface="Times New Roman" panose="02020603050405020304" pitchFamily="18" charset="0"/>
                <a:cs typeface="Times New Roman" panose="02020603050405020304" pitchFamily="18" charset="0"/>
              </a:rPr>
              <a:t>，自报收入与真实收入之间存在测量误差</a:t>
            </a:r>
            <a:r>
              <a:rPr lang="en-US" altLang="zh-CN" sz="2000" kern="100" dirty="0">
                <a:latin typeface="Times New Roman" panose="02020603050405020304" pitchFamily="18" charset="0"/>
                <a:cs typeface="Times New Roman" panose="02020603050405020304" pitchFamily="18" charset="0"/>
              </a:rPr>
              <a:t>v</a:t>
            </a:r>
            <a:r>
              <a:rPr lang="zh-CN" altLang="zh-CN" sz="2000" kern="100" dirty="0">
                <a:latin typeface="Times New Roman" panose="02020603050405020304" pitchFamily="18" charset="0"/>
                <a:cs typeface="Times New Roman" panose="02020603050405020304" pitchFamily="18" charset="0"/>
              </a:rPr>
              <a:t>，</a:t>
            </a:r>
            <a:r>
              <a:rPr lang="zh-CN" altLang="en-US" sz="2000" kern="100" dirty="0">
                <a:latin typeface="Times New Roman" panose="02020603050405020304" pitchFamily="18" charset="0"/>
                <a:cs typeface="Times New Roman" panose="02020603050405020304" pitchFamily="18" charset="0"/>
              </a:rPr>
              <a:t>若</a:t>
            </a:r>
            <a:r>
              <a:rPr lang="zh-CN" altLang="zh-CN" sz="2000" kern="100" dirty="0">
                <a:latin typeface="Times New Roman" panose="02020603050405020304" pitchFamily="18" charset="0"/>
                <a:cs typeface="Times New Roman" panose="02020603050405020304" pitchFamily="18" charset="0"/>
              </a:rPr>
              <a:t>测量误差</a:t>
            </a:r>
            <a:r>
              <a:rPr lang="en-US" altLang="zh-CN" sz="2000" kern="100" dirty="0">
                <a:latin typeface="Times New Roman" panose="02020603050405020304" pitchFamily="18" charset="0"/>
                <a:cs typeface="Times New Roman" panose="02020603050405020304" pitchFamily="18" charset="0"/>
              </a:rPr>
              <a:t>v</a:t>
            </a:r>
            <a:r>
              <a:rPr lang="zh-CN" altLang="zh-CN" sz="2000" kern="100" dirty="0">
                <a:latin typeface="Times New Roman" panose="02020603050405020304" pitchFamily="18" charset="0"/>
                <a:cs typeface="Times New Roman" panose="02020603050405020304" pitchFamily="18" charset="0"/>
              </a:rPr>
              <a:t>与教育水平</a:t>
            </a:r>
            <a:r>
              <a:rPr lang="en-US" altLang="zh-CN" sz="2000" kern="100" dirty="0">
                <a:latin typeface="Times New Roman" panose="02020603050405020304" pitchFamily="18" charset="0"/>
                <a:cs typeface="Times New Roman" panose="02020603050405020304" pitchFamily="18" charset="0"/>
              </a:rPr>
              <a:t>x</a:t>
            </a:r>
            <a:r>
              <a:rPr lang="zh-CN" altLang="zh-CN" sz="2000" kern="100" dirty="0">
                <a:latin typeface="Times New Roman" panose="02020603050405020304" pitchFamily="18" charset="0"/>
                <a:cs typeface="Times New Roman" panose="02020603050405020304" pitchFamily="18" charset="0"/>
              </a:rPr>
              <a:t>相关，如教育水平越低，越可能算不清楚他的收入</a:t>
            </a:r>
            <a:r>
              <a:rPr lang="zh-CN" altLang="en-US" sz="2000" kern="100" dirty="0">
                <a:latin typeface="Times New Roman" panose="02020603050405020304" pitchFamily="18" charset="0"/>
                <a:cs typeface="Times New Roman" panose="02020603050405020304" pitchFamily="18" charset="0"/>
              </a:rPr>
              <a:t>，教育水平越高，越倾向低报收入</a:t>
            </a:r>
            <a:r>
              <a:rPr lang="zh-CN" altLang="zh-CN" sz="2000" kern="100" dirty="0">
                <a:latin typeface="Times New Roman" panose="02020603050405020304" pitchFamily="18" charset="0"/>
                <a:cs typeface="Times New Roman" panose="02020603050405020304" pitchFamily="18" charset="0"/>
              </a:rPr>
              <a:t>。测量误差</a:t>
            </a:r>
            <a:r>
              <a:rPr lang="en-US" altLang="zh-CN" sz="2000" kern="100" dirty="0">
                <a:latin typeface="Times New Roman" panose="02020603050405020304" pitchFamily="18" charset="0"/>
                <a:cs typeface="Times New Roman" panose="02020603050405020304" pitchFamily="18" charset="0"/>
              </a:rPr>
              <a:t>v</a:t>
            </a:r>
            <a:r>
              <a:rPr lang="zh-CN" altLang="zh-CN" sz="2000" kern="100" dirty="0">
                <a:latin typeface="Times New Roman" panose="02020603050405020304" pitchFamily="18" charset="0"/>
                <a:cs typeface="Times New Roman" panose="02020603050405020304" pitchFamily="18" charset="0"/>
              </a:rPr>
              <a:t>与教育水平</a:t>
            </a:r>
            <a:r>
              <a:rPr lang="en-US" altLang="zh-CN" sz="2000" kern="100" dirty="0">
                <a:latin typeface="Times New Roman" panose="02020603050405020304" pitchFamily="18" charset="0"/>
                <a:cs typeface="Times New Roman" panose="02020603050405020304" pitchFamily="18" charset="0"/>
              </a:rPr>
              <a:t>x</a:t>
            </a:r>
            <a:r>
              <a:rPr lang="zh-CN" altLang="zh-CN" sz="2000" kern="100" dirty="0">
                <a:latin typeface="Times New Roman" panose="02020603050405020304" pitchFamily="18" charset="0"/>
                <a:cs typeface="Times New Roman" panose="02020603050405020304" pitchFamily="18" charset="0"/>
              </a:rPr>
              <a:t>相关，导致</a:t>
            </a:r>
            <a:r>
              <a:rPr lang="zh-CN" altLang="en-US" sz="2000" kern="100" dirty="0">
                <a:latin typeface="Times New Roman" panose="02020603050405020304" pitchFamily="18" charset="0"/>
                <a:cs typeface="Times New Roman" panose="02020603050405020304" pitchFamily="18" charset="0"/>
              </a:rPr>
              <a:t>内生性</a:t>
            </a:r>
            <a:r>
              <a:rPr lang="zh-CN" altLang="zh-CN" sz="2000" kern="100" dirty="0">
                <a:latin typeface="Times New Roman" panose="02020603050405020304" pitchFamily="18" charset="0"/>
                <a:cs typeface="Times New Roman" panose="02020603050405020304" pitchFamily="18" charset="0"/>
              </a:rPr>
              <a:t>。</a:t>
            </a:r>
            <a:endParaRPr lang="zh-CN" altLang="zh-CN" sz="2000" kern="100" dirty="0">
              <a:latin typeface="Cambria" panose="02040503050406030204" pitchFamily="18" charset="0"/>
              <a:cs typeface="Times New Roman" panose="02020603050405020304" pitchFamily="18" charset="0"/>
            </a:endParaRPr>
          </a:p>
        </p:txBody>
      </p:sp>
      <p:sp>
        <p:nvSpPr>
          <p:cNvPr id="18" name="矩形 17"/>
          <p:cNvSpPr/>
          <p:nvPr/>
        </p:nvSpPr>
        <p:spPr>
          <a:xfrm>
            <a:off x="0" y="192041"/>
            <a:ext cx="9144000" cy="523220"/>
          </a:xfrm>
          <a:prstGeom prst="rect">
            <a:avLst/>
          </a:prstGeom>
        </p:spPr>
        <p:txBody>
          <a:bodyPr wrap="square">
            <a:spAutoFit/>
          </a:bodyPr>
          <a:lstStyle/>
          <a:p>
            <a:pPr algn="ctr"/>
            <a:r>
              <a:rPr kumimoji="1" lang="en-US" altLang="zh-CN" sz="2800" b="1" dirty="0">
                <a:latin typeface="微软雅黑" panose="020B0503020204020204" pitchFamily="34" charset="-122"/>
                <a:ea typeface="微软雅黑" panose="020B0503020204020204" pitchFamily="34" charset="-122"/>
              </a:rPr>
              <a:t>2.</a:t>
            </a:r>
            <a:r>
              <a:rPr kumimoji="1" lang="zh-CN" altLang="en-US" sz="2800" b="1" dirty="0">
                <a:latin typeface="微软雅黑" panose="020B0503020204020204" pitchFamily="34" charset="-122"/>
                <a:ea typeface="微软雅黑" panose="020B0503020204020204" pitchFamily="34" charset="-122"/>
              </a:rPr>
              <a:t> 测量误差</a:t>
            </a:r>
            <a:r>
              <a:rPr kumimoji="1" lang="en-US" altLang="zh-CN" sz="2800" b="1" dirty="0">
                <a:latin typeface="微软雅黑" panose="020B0503020204020204" pitchFamily="34" charset="-122"/>
                <a:ea typeface="微软雅黑" panose="020B0503020204020204" pitchFamily="34" charset="-122"/>
              </a:rPr>
              <a:t>(</a:t>
            </a:r>
            <a:r>
              <a:rPr kumimoji="1" lang="zh-CN" altLang="en-US" sz="2800" b="1" dirty="0">
                <a:latin typeface="微软雅黑" panose="020B0503020204020204" pitchFamily="34" charset="-122"/>
                <a:ea typeface="微软雅黑" panose="020B0503020204020204" pitchFamily="34" charset="-122"/>
              </a:rPr>
              <a:t>因变量测量误差与自变量相关时导致内生性</a:t>
            </a:r>
            <a:r>
              <a:rPr kumimoji="1" lang="en-US" altLang="zh-CN" sz="2800" b="1" dirty="0">
                <a:latin typeface="微软雅黑" panose="020B0503020204020204" pitchFamily="34" charset="-122"/>
                <a:ea typeface="微软雅黑" panose="020B0503020204020204" pitchFamily="34" charset="-122"/>
              </a:rPr>
              <a:t>)</a:t>
            </a:r>
            <a:endParaRPr lang="en-US" altLang="zh-CN" sz="28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animBg="1"/>
      <p:bldP spid="11" grpId="0" animBg="1"/>
      <p:bldP spid="1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3769119" y="2865398"/>
            <a:ext cx="5029200" cy="1928572"/>
          </a:xfrm>
          <a:prstGeom prst="rect">
            <a:avLst/>
          </a:prstGeom>
        </p:spPr>
      </p:pic>
      <p:sp>
        <p:nvSpPr>
          <p:cNvPr id="4" name="矩形 3"/>
          <p:cNvSpPr/>
          <p:nvPr/>
        </p:nvSpPr>
        <p:spPr>
          <a:xfrm>
            <a:off x="3660277" y="983197"/>
            <a:ext cx="5586585" cy="1631216"/>
          </a:xfrm>
          <a:prstGeom prst="rect">
            <a:avLst/>
          </a:prstGeom>
          <a:solidFill>
            <a:schemeClr val="accent6">
              <a:lumMod val="40000"/>
              <a:lumOff val="60000"/>
            </a:schemeClr>
          </a:solidFill>
        </p:spPr>
        <p:txBody>
          <a:bodyPr wrap="square">
            <a:spAutoFit/>
          </a:bodyPr>
          <a:lstStyle/>
          <a:p>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即使自变量与其测量误差不相关</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估计仍非一致</a:t>
            </a:r>
          </a:p>
          <a:p>
            <a:r>
              <a:rPr lang="en-US" altLang="zh-CN" sz="2000" dirty="0" err="1">
                <a:latin typeface="Times New Roman" panose="02020603050405020304" pitchFamily="18" charset="0"/>
                <a:cs typeface="Times New Roman" panose="02020603050405020304" pitchFamily="18" charset="0"/>
              </a:rPr>
              <a:t>drawnorm</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xs</a:t>
            </a:r>
            <a:r>
              <a:rPr lang="en-US" altLang="zh-CN" sz="2000" dirty="0">
                <a:latin typeface="Times New Roman" panose="02020603050405020304" pitchFamily="18" charset="0"/>
                <a:cs typeface="Times New Roman" panose="02020603050405020304" pitchFamily="18" charset="0"/>
              </a:rPr>
              <a:t> u v,  n(100)  seed(123)   clear     </a:t>
            </a:r>
          </a:p>
          <a:p>
            <a:r>
              <a:rPr lang="en-US" altLang="zh-CN" sz="2000" dirty="0">
                <a:latin typeface="Times New Roman" panose="02020603050405020304" pitchFamily="18" charset="0"/>
                <a:cs typeface="Times New Roman" panose="02020603050405020304" pitchFamily="18" charset="0"/>
              </a:rPr>
              <a:t>g  y=</a:t>
            </a:r>
            <a:r>
              <a:rPr lang="en-US" altLang="zh-CN" sz="2000" dirty="0" err="1">
                <a:latin typeface="Times New Roman" panose="02020603050405020304" pitchFamily="18" charset="0"/>
                <a:cs typeface="Times New Roman" panose="02020603050405020304" pitchFamily="18" charset="0"/>
              </a:rPr>
              <a:t>xs+u</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g   x=</a:t>
            </a:r>
            <a:r>
              <a:rPr lang="en-US" altLang="zh-CN" sz="2000" dirty="0" err="1">
                <a:latin typeface="Times New Roman" panose="02020603050405020304" pitchFamily="18" charset="0"/>
                <a:cs typeface="Times New Roman" panose="02020603050405020304" pitchFamily="18" charset="0"/>
              </a:rPr>
              <a:t>xs+v</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自变量存在测量误差</a:t>
            </a:r>
          </a:p>
          <a:p>
            <a:r>
              <a:rPr lang="en-US" altLang="zh-CN" sz="2000" dirty="0" err="1">
                <a:latin typeface="Times New Roman" panose="02020603050405020304" pitchFamily="18" charset="0"/>
                <a:cs typeface="Times New Roman" panose="02020603050405020304" pitchFamily="18" charset="0"/>
              </a:rPr>
              <a:t>reg</a:t>
            </a:r>
            <a:r>
              <a:rPr lang="en-US" altLang="zh-CN" sz="2000" dirty="0">
                <a:latin typeface="Times New Roman" panose="02020603050405020304" pitchFamily="18" charset="0"/>
                <a:cs typeface="Times New Roman" panose="02020603050405020304" pitchFamily="18" charset="0"/>
              </a:rPr>
              <a:t>  y  x                        //</a:t>
            </a:r>
            <a:r>
              <a:rPr lang="zh-CN" altLang="en-US" sz="2000" b="1" dirty="0">
                <a:solidFill>
                  <a:srgbClr val="FF0000"/>
                </a:solidFill>
                <a:latin typeface="Times New Roman" panose="02020603050405020304" pitchFamily="18" charset="0"/>
                <a:cs typeface="Times New Roman" panose="02020603050405020304" pitchFamily="18" charset="0"/>
              </a:rPr>
              <a:t>低估</a:t>
            </a:r>
            <a:r>
              <a:rPr lang="en-US" altLang="zh-CN" sz="2000" b="1" dirty="0">
                <a:solidFill>
                  <a:srgbClr val="FF0000"/>
                </a:solidFill>
                <a:latin typeface="Times New Roman" panose="02020603050405020304" pitchFamily="18" charset="0"/>
                <a:cs typeface="Times New Roman" panose="02020603050405020304" pitchFamily="18" charset="0"/>
              </a:rPr>
              <a:t>50%</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sp>
        <p:nvSpPr>
          <p:cNvPr id="11" name="矩形 10"/>
          <p:cNvSpPr/>
          <p:nvPr/>
        </p:nvSpPr>
        <p:spPr>
          <a:xfrm>
            <a:off x="4041832" y="3829684"/>
            <a:ext cx="4756487" cy="3547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页脚占位符 6"/>
          <p:cNvSpPr>
            <a:spLocks noGrp="1"/>
          </p:cNvSpPr>
          <p:nvPr>
            <p:ph type="ftr" sz="quarter" idx="11"/>
          </p:nvPr>
        </p:nvSpPr>
        <p:spPr/>
        <p:txBody>
          <a:bodyPr/>
          <a:lstStyle/>
          <a:p>
            <a:r>
              <a:rPr lang="zh-CN" altLang="en-US"/>
              <a:t>中国人民大学，陈传波</a:t>
            </a:r>
          </a:p>
        </p:txBody>
      </p:sp>
      <p:sp>
        <p:nvSpPr>
          <p:cNvPr id="13" name="日期占位符 12"/>
          <p:cNvSpPr>
            <a:spLocks noGrp="1"/>
          </p:cNvSpPr>
          <p:nvPr>
            <p:ph type="dt" sz="half" idx="10"/>
          </p:nvPr>
        </p:nvSpPr>
        <p:spPr/>
        <p:txBody>
          <a:bodyPr/>
          <a:lstStyle/>
          <a:p>
            <a:fld id="{E6E1B3AA-3AC5-49CF-9C4B-37F3EB580D88}" type="datetime1">
              <a:rPr lang="zh-CN" altLang="en-US" smtClean="0"/>
              <a:t>2021/3/2</a:t>
            </a:fld>
            <a:endParaRPr lang="zh-CN" altLang="en-US"/>
          </a:p>
        </p:txBody>
      </p:sp>
      <p:sp>
        <p:nvSpPr>
          <p:cNvPr id="14" name="灯片编号占位符 13"/>
          <p:cNvSpPr>
            <a:spLocks noGrp="1"/>
          </p:cNvSpPr>
          <p:nvPr>
            <p:ph type="sldNum" sz="quarter" idx="12"/>
          </p:nvPr>
        </p:nvSpPr>
        <p:spPr/>
        <p:txBody>
          <a:bodyPr/>
          <a:lstStyle/>
          <a:p>
            <a:fld id="{56EE4887-718C-4F6C-B633-5C6D1B02979E}" type="slidenum">
              <a:rPr lang="zh-CN" altLang="en-US" smtClean="0"/>
              <a:t>62</a:t>
            </a:fld>
            <a:endParaRPr lang="zh-CN" altLang="en-US" dirty="0"/>
          </a:p>
        </p:txBody>
      </p:sp>
      <p:graphicFrame>
        <p:nvGraphicFramePr>
          <p:cNvPr id="10" name="对象 9"/>
          <p:cNvGraphicFramePr>
            <a:graphicFrameLocks noChangeAspect="1"/>
          </p:cNvGraphicFramePr>
          <p:nvPr/>
        </p:nvGraphicFramePr>
        <p:xfrm>
          <a:off x="119921" y="1085971"/>
          <a:ext cx="3357374" cy="3694795"/>
        </p:xfrm>
        <a:graphic>
          <a:graphicData uri="http://schemas.openxmlformats.org/presentationml/2006/ole">
            <mc:AlternateContent xmlns:mc="http://schemas.openxmlformats.org/markup-compatibility/2006">
              <mc:Choice xmlns:v="urn:schemas-microsoft-com:vml" Requires="v">
                <p:oleObj spid="_x0000_s707299" name="公式" r:id="rId4" imgW="45720000" imgH="45110400" progId="Equation.3">
                  <p:embed/>
                </p:oleObj>
              </mc:Choice>
              <mc:Fallback>
                <p:oleObj name="公式" r:id="rId4" imgW="45720000" imgH="45110400" progId="Equation.3">
                  <p:embed/>
                  <p:pic>
                    <p:nvPicPr>
                      <p:cNvPr id="0" name="图片 707292"/>
                      <p:cNvPicPr>
                        <a:picLocks noChangeAspect="1" noChangeArrowheads="1"/>
                      </p:cNvPicPr>
                      <p:nvPr/>
                    </p:nvPicPr>
                    <p:blipFill>
                      <a:blip r:embed="rId5"/>
                      <a:srcRect/>
                      <a:stretch>
                        <a:fillRect/>
                      </a:stretch>
                    </p:blipFill>
                    <p:spPr bwMode="auto">
                      <a:xfrm>
                        <a:off x="119921" y="1085971"/>
                        <a:ext cx="3357374" cy="3694795"/>
                      </a:xfrm>
                      <a:prstGeom prst="rect">
                        <a:avLst/>
                      </a:prstGeom>
                      <a:solidFill>
                        <a:srgbClr val="FFC000"/>
                      </a:solidFill>
                    </p:spPr>
                  </p:pic>
                </p:oleObj>
              </mc:Fallback>
            </mc:AlternateContent>
          </a:graphicData>
        </a:graphic>
      </p:graphicFrame>
      <p:sp>
        <p:nvSpPr>
          <p:cNvPr id="12" name="矩形 11"/>
          <p:cNvSpPr/>
          <p:nvPr/>
        </p:nvSpPr>
        <p:spPr>
          <a:xfrm>
            <a:off x="0" y="192041"/>
            <a:ext cx="9144000" cy="584775"/>
          </a:xfrm>
          <a:prstGeom prst="rect">
            <a:avLst/>
          </a:prstGeom>
        </p:spPr>
        <p:txBody>
          <a:bodyPr wrap="square">
            <a:spAutoFit/>
          </a:bodyPr>
          <a:lstStyle/>
          <a:p>
            <a:pPr algn="ctr"/>
            <a:r>
              <a:rPr kumimoji="1" lang="en-US" altLang="zh-CN" sz="3200" b="1" dirty="0">
                <a:latin typeface="微软雅黑" panose="020B0503020204020204" pitchFamily="34" charset="-122"/>
                <a:ea typeface="微软雅黑" panose="020B0503020204020204" pitchFamily="34" charset="-122"/>
              </a:rPr>
              <a:t>2.</a:t>
            </a:r>
            <a:r>
              <a:rPr kumimoji="1" lang="zh-CN" altLang="en-US" sz="3200" b="1" dirty="0">
                <a:latin typeface="微软雅黑" panose="020B0503020204020204" pitchFamily="34" charset="-122"/>
                <a:ea typeface="微软雅黑" panose="020B0503020204020204" pitchFamily="34" charset="-122"/>
              </a:rPr>
              <a:t>测量误差</a:t>
            </a:r>
            <a:r>
              <a:rPr kumimoji="1" lang="en-US" altLang="zh-CN" sz="3200" b="1" dirty="0">
                <a:latin typeface="微软雅黑" panose="020B0503020204020204" pitchFamily="34" charset="-122"/>
                <a:ea typeface="微软雅黑" panose="020B0503020204020204" pitchFamily="34" charset="-122"/>
              </a:rPr>
              <a:t>(</a:t>
            </a:r>
            <a:r>
              <a:rPr kumimoji="1" lang="zh-CN" altLang="en-US" sz="3200" b="1" dirty="0">
                <a:latin typeface="微软雅黑" panose="020B0503020204020204" pitchFamily="34" charset="-122"/>
                <a:ea typeface="微软雅黑" panose="020B0503020204020204" pitchFamily="34" charset="-122"/>
              </a:rPr>
              <a:t>自变量测量误差必导致内生性</a:t>
            </a:r>
            <a:r>
              <a:rPr kumimoji="1" lang="en-US" altLang="zh-CN" sz="3200" b="1" dirty="0">
                <a:latin typeface="微软雅黑" panose="020B0503020204020204" pitchFamily="34" charset="-122"/>
                <a:ea typeface="微软雅黑" panose="020B0503020204020204" pitchFamily="34" charset="-122"/>
              </a:rPr>
              <a:t>)</a:t>
            </a:r>
          </a:p>
        </p:txBody>
      </p:sp>
      <p:sp>
        <p:nvSpPr>
          <p:cNvPr id="15" name="矩形 14"/>
          <p:cNvSpPr/>
          <p:nvPr/>
        </p:nvSpPr>
        <p:spPr>
          <a:xfrm>
            <a:off x="0" y="5031042"/>
            <a:ext cx="7689958" cy="1061829"/>
          </a:xfrm>
          <a:prstGeom prst="rect">
            <a:avLst/>
          </a:prstGeom>
        </p:spPr>
        <p:txBody>
          <a:bodyPr wrap="square">
            <a:spAutoFit/>
          </a:bodyPr>
          <a:lstStyle/>
          <a:p>
            <a:pPr indent="304800">
              <a:lnSpc>
                <a:spcPct val="105000"/>
              </a:lnSpc>
              <a:spcAft>
                <a:spcPts val="1000"/>
              </a:spcAft>
            </a:pPr>
            <a:r>
              <a:rPr lang="zh-CN" altLang="en-US" sz="2000" kern="100" dirty="0">
                <a:latin typeface="Times New Roman" panose="02020603050405020304" pitchFamily="18" charset="0"/>
                <a:cs typeface="Times New Roman" panose="02020603050405020304" pitchFamily="18" charset="0"/>
              </a:rPr>
              <a:t>例：</a:t>
            </a:r>
            <a:r>
              <a:rPr lang="en-US" altLang="zh-CN" sz="2000" i="1" kern="100" dirty="0">
                <a:latin typeface="Times New Roman" panose="02020603050405020304" pitchFamily="18" charset="0"/>
                <a:cs typeface="Times New Roman" panose="02020603050405020304" pitchFamily="18" charset="0"/>
              </a:rPr>
              <a:t>y</a:t>
            </a:r>
            <a:r>
              <a:rPr lang="zh-CN" altLang="zh-CN" sz="2000" kern="100" dirty="0">
                <a:latin typeface="Times New Roman" panose="02020603050405020304" pitchFamily="18" charset="0"/>
                <a:cs typeface="Times New Roman" panose="02020603050405020304" pitchFamily="18" charset="0"/>
              </a:rPr>
              <a:t>为学习成绩，</a:t>
            </a:r>
            <a:r>
              <a:rPr lang="en-US" altLang="zh-CN" sz="2000" b="1" i="1" kern="100" dirty="0">
                <a:latin typeface="Times New Roman" panose="02020603050405020304" pitchFamily="18" charset="0"/>
                <a:cs typeface="Times New Roman" panose="02020603050405020304" pitchFamily="18" charset="0"/>
              </a:rPr>
              <a:t>x</a:t>
            </a:r>
            <a:r>
              <a:rPr lang="zh-CN" altLang="zh-CN" sz="2000" kern="100" dirty="0">
                <a:latin typeface="Times New Roman" panose="02020603050405020304" pitchFamily="18" charset="0"/>
                <a:cs typeface="Times New Roman" panose="02020603050405020304" pitchFamily="18" charset="0"/>
              </a:rPr>
              <a:t>为旷课次数，当一个人很少旷课时，他所报告的旷课次数更准确，相反，随着旷课次数的增多，他能够准确回忆并报告其次数的可能性也下降，因此</a:t>
            </a:r>
            <a:r>
              <a:rPr lang="en-US" altLang="zh-CN" sz="2000" b="1" i="1" kern="100" dirty="0">
                <a:latin typeface="Times New Roman" panose="02020603050405020304" pitchFamily="18" charset="0"/>
                <a:cs typeface="Times New Roman" panose="02020603050405020304" pitchFamily="18" charset="0"/>
              </a:rPr>
              <a:t>x</a:t>
            </a:r>
            <a:r>
              <a:rPr lang="zh-CN" altLang="en-US" sz="2000" kern="100" dirty="0">
                <a:latin typeface="Times New Roman" panose="02020603050405020304" pitchFamily="18" charset="0"/>
                <a:cs typeface="Times New Roman" panose="02020603050405020304" pitchFamily="18" charset="0"/>
              </a:rPr>
              <a:t>存在</a:t>
            </a:r>
            <a:r>
              <a:rPr lang="zh-CN" altLang="zh-CN" sz="2000" kern="100" dirty="0">
                <a:latin typeface="Times New Roman" panose="02020603050405020304" pitchFamily="18" charset="0"/>
                <a:cs typeface="Times New Roman" panose="02020603050405020304" pitchFamily="18" charset="0"/>
              </a:rPr>
              <a:t>测量误差</a:t>
            </a:r>
            <a:r>
              <a:rPr lang="zh-CN" altLang="en-US" sz="2000" kern="100" dirty="0">
                <a:latin typeface="Times New Roman" panose="02020603050405020304" pitchFamily="18" charset="0"/>
                <a:cs typeface="Times New Roman" panose="02020603050405020304" pitchFamily="18" charset="0"/>
              </a:rPr>
              <a:t>，导致内生性</a:t>
            </a:r>
            <a:r>
              <a:rPr lang="zh-CN" altLang="zh-CN" sz="2000" kern="100" dirty="0">
                <a:latin typeface="Times New Roman" panose="02020603050405020304" pitchFamily="18" charset="0"/>
                <a:cs typeface="Times New Roman" panose="02020603050405020304" pitchFamily="18" charset="0"/>
              </a:rPr>
              <a:t>。</a:t>
            </a:r>
            <a:endParaRPr lang="zh-CN" altLang="zh-CN" sz="2000" kern="100" dirty="0">
              <a:latin typeface="Cambria" panose="020405030504060302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1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037" y="3152022"/>
            <a:ext cx="5921357" cy="2308324"/>
          </a:xfrm>
          <a:prstGeom prst="rect">
            <a:avLst/>
          </a:prstGeom>
          <a:solidFill>
            <a:schemeClr val="accent6">
              <a:lumMod val="40000"/>
              <a:lumOff val="60000"/>
            </a:schemeClr>
          </a:solidFill>
        </p:spPr>
        <p:txBody>
          <a:bodyPr wrap="square">
            <a:spAutoFit/>
          </a:bodyPr>
          <a:lstStyle/>
          <a:p>
            <a:r>
              <a:rPr lang="en-US" altLang="zh-CN" sz="2400" b="1" dirty="0" err="1"/>
              <a:t>drawnorm</a:t>
            </a:r>
            <a:r>
              <a:rPr lang="en-US" altLang="zh-CN" sz="2400" b="1" dirty="0"/>
              <a:t> u </a:t>
            </a:r>
            <a:r>
              <a:rPr lang="en-US" altLang="zh-CN" sz="2400" b="1" dirty="0" err="1"/>
              <a:t>v,n</a:t>
            </a:r>
            <a:r>
              <a:rPr lang="en-US" altLang="zh-CN" sz="2400" b="1" dirty="0"/>
              <a:t>(1000) clear  seed(123)</a:t>
            </a:r>
          </a:p>
          <a:p>
            <a:r>
              <a:rPr lang="en-US" altLang="zh-CN" sz="2400" b="1" dirty="0">
                <a:solidFill>
                  <a:srgbClr val="FF0000"/>
                </a:solidFill>
              </a:rPr>
              <a:t>scalar 	b=  -1    //b</a:t>
            </a:r>
            <a:r>
              <a:rPr lang="zh-CN" altLang="en-US" sz="2400" b="1" dirty="0">
                <a:solidFill>
                  <a:srgbClr val="FF0000"/>
                </a:solidFill>
              </a:rPr>
              <a:t>为需求弹性，应为负</a:t>
            </a:r>
            <a:endParaRPr lang="en-US" altLang="zh-CN" sz="2400" b="1" dirty="0">
              <a:solidFill>
                <a:srgbClr val="FF0000"/>
              </a:solidFill>
            </a:endParaRPr>
          </a:p>
          <a:p>
            <a:r>
              <a:rPr lang="en-US" altLang="zh-CN" sz="2400" b="1" dirty="0"/>
              <a:t>scalar 	a=2</a:t>
            </a:r>
          </a:p>
          <a:p>
            <a:r>
              <a:rPr lang="en-US" altLang="zh-CN" sz="2400" b="1" dirty="0"/>
              <a:t>g    x=(</a:t>
            </a:r>
            <a:r>
              <a:rPr lang="en-US" altLang="zh-CN" sz="2400" b="1" dirty="0" err="1"/>
              <a:t>au+v</a:t>
            </a:r>
            <a:r>
              <a:rPr lang="en-US" altLang="zh-CN" sz="2400" b="1" dirty="0"/>
              <a:t>)  /  (1-ab)</a:t>
            </a:r>
          </a:p>
          <a:p>
            <a:r>
              <a:rPr lang="en-US" altLang="zh-CN" sz="2400" b="1" dirty="0"/>
              <a:t>g    y=b*x + u</a:t>
            </a:r>
          </a:p>
          <a:p>
            <a:r>
              <a:rPr lang="en-US" altLang="zh-CN" sz="2400" b="1" dirty="0" err="1"/>
              <a:t>reg</a:t>
            </a:r>
            <a:r>
              <a:rPr lang="en-US" altLang="zh-CN" sz="2400" b="1" dirty="0"/>
              <a:t>   y	 x          </a:t>
            </a:r>
          </a:p>
        </p:txBody>
      </p:sp>
      <p:sp>
        <p:nvSpPr>
          <p:cNvPr id="5" name="矩形 4"/>
          <p:cNvSpPr/>
          <p:nvPr/>
        </p:nvSpPr>
        <p:spPr>
          <a:xfrm>
            <a:off x="0" y="192041"/>
            <a:ext cx="9144000" cy="646331"/>
          </a:xfrm>
          <a:prstGeom prst="rect">
            <a:avLst/>
          </a:prstGeom>
        </p:spPr>
        <p:txBody>
          <a:bodyPr wrap="square">
            <a:spAutoFit/>
          </a:bodyPr>
          <a:lstStyle/>
          <a:p>
            <a:pPr algn="ctr"/>
            <a:r>
              <a:rPr lang="en-US" altLang="zh-CN" sz="3600" b="1" dirty="0">
                <a:latin typeface="微软雅黑" panose="020B0503020204020204" pitchFamily="34" charset="-122"/>
                <a:ea typeface="微软雅黑" panose="020B0503020204020204" pitchFamily="34" charset="-122"/>
              </a:rPr>
              <a:t>3.</a:t>
            </a:r>
            <a:r>
              <a:rPr lang="zh-CN" altLang="en-US" sz="3600" b="1" dirty="0">
                <a:latin typeface="微软雅黑" panose="020B0503020204020204" pitchFamily="34" charset="-122"/>
                <a:ea typeface="微软雅黑" panose="020B0503020204020204" pitchFamily="34" charset="-122"/>
              </a:rPr>
              <a:t>联立因果：只能观察到均衡值</a:t>
            </a:r>
            <a:endParaRPr lang="en-US" altLang="zh-CN" sz="3600" b="1" dirty="0">
              <a:latin typeface="微软雅黑" panose="020B0503020204020204" pitchFamily="34" charset="-122"/>
              <a:ea typeface="微软雅黑" panose="020B0503020204020204" pitchFamily="34" charset="-122"/>
            </a:endParaRPr>
          </a:p>
        </p:txBody>
      </p:sp>
      <p:pic>
        <p:nvPicPr>
          <p:cNvPr id="12" name="图片 11" descr="c10_02_f01a"/>
          <p:cNvPicPr/>
          <p:nvPr/>
        </p:nvPicPr>
        <p:blipFill rotWithShape="1">
          <a:blip r:embed="rId3" cstate="print">
            <a:extLst>
              <a:ext uri="{28A0092B-C50C-407E-A947-70E740481C1C}">
                <a14:useLocalDpi xmlns:a14="http://schemas.microsoft.com/office/drawing/2010/main" val="0"/>
              </a:ext>
            </a:extLst>
          </a:blip>
          <a:srcRect l="37892" t="14452" r="16881" b="10196"/>
          <a:stretch>
            <a:fillRect/>
          </a:stretch>
        </p:blipFill>
        <p:spPr bwMode="auto">
          <a:xfrm>
            <a:off x="5967394" y="959503"/>
            <a:ext cx="3082213" cy="2692940"/>
          </a:xfrm>
          <a:prstGeom prst="rect">
            <a:avLst/>
          </a:prstGeom>
          <a:noFill/>
          <a:ln>
            <a:noFill/>
          </a:ln>
        </p:spPr>
      </p:pic>
      <p:pic>
        <p:nvPicPr>
          <p:cNvPr id="13" name="图片 12" descr="c10_02_f01b"/>
          <p:cNvPicPr/>
          <p:nvPr/>
        </p:nvPicPr>
        <p:blipFill rotWithShape="1">
          <a:blip r:embed="rId4" cstate="print">
            <a:extLst>
              <a:ext uri="{28A0092B-C50C-407E-A947-70E740481C1C}">
                <a14:useLocalDpi xmlns:a14="http://schemas.microsoft.com/office/drawing/2010/main" val="0"/>
              </a:ext>
            </a:extLst>
          </a:blip>
          <a:srcRect l="37892" t="11581" r="15277" b="14261"/>
          <a:stretch>
            <a:fillRect/>
          </a:stretch>
        </p:blipFill>
        <p:spPr bwMode="auto">
          <a:xfrm>
            <a:off x="5967394" y="3968152"/>
            <a:ext cx="3187251" cy="2822646"/>
          </a:xfrm>
          <a:prstGeom prst="rect">
            <a:avLst/>
          </a:prstGeom>
          <a:noFill/>
          <a:ln>
            <a:noFill/>
          </a:ln>
        </p:spPr>
      </p:pic>
      <p:graphicFrame>
        <p:nvGraphicFramePr>
          <p:cNvPr id="11" name="对象 10"/>
          <p:cNvGraphicFramePr>
            <a:graphicFrameLocks noChangeAspect="1"/>
          </p:cNvGraphicFramePr>
          <p:nvPr/>
        </p:nvGraphicFramePr>
        <p:xfrm>
          <a:off x="61127" y="930911"/>
          <a:ext cx="6369682" cy="2022529"/>
        </p:xfrm>
        <a:graphic>
          <a:graphicData uri="http://schemas.openxmlformats.org/presentationml/2006/ole">
            <mc:AlternateContent xmlns:mc="http://schemas.openxmlformats.org/markup-compatibility/2006">
              <mc:Choice xmlns:v="urn:schemas-microsoft-com:vml" Requires="v">
                <p:oleObj spid="_x0000_s688876" name="公式" r:id="rId5" imgW="89611200" imgH="28041600" progId="Equation.3">
                  <p:embed/>
                </p:oleObj>
              </mc:Choice>
              <mc:Fallback>
                <p:oleObj name="公式" r:id="rId5" imgW="89611200" imgH="28041600" progId="Equation.3">
                  <p:embed/>
                  <p:pic>
                    <p:nvPicPr>
                      <p:cNvPr id="0" name="图片 688869"/>
                      <p:cNvPicPr>
                        <a:picLocks noChangeAspect="1" noChangeArrowheads="1"/>
                      </p:cNvPicPr>
                      <p:nvPr/>
                    </p:nvPicPr>
                    <p:blipFill>
                      <a:blip r:embed="rId6"/>
                      <a:srcRect/>
                      <a:stretch>
                        <a:fillRect/>
                      </a:stretch>
                    </p:blipFill>
                    <p:spPr bwMode="auto">
                      <a:xfrm>
                        <a:off x="61127" y="930911"/>
                        <a:ext cx="6369682" cy="2022529"/>
                      </a:xfrm>
                      <a:prstGeom prst="rect">
                        <a:avLst/>
                      </a:prstGeom>
                      <a:solidFill>
                        <a:srgbClr val="FFC000"/>
                      </a:solidFill>
                    </p:spPr>
                  </p:pic>
                </p:oleObj>
              </mc:Fallback>
            </mc:AlternateContent>
          </a:graphicData>
        </a:graphic>
      </p:graphicFrame>
      <p:pic>
        <p:nvPicPr>
          <p:cNvPr id="6" name="图片 5"/>
          <p:cNvPicPr>
            <a:picLocks noChangeAspect="1"/>
          </p:cNvPicPr>
          <p:nvPr/>
        </p:nvPicPr>
        <p:blipFill rotWithShape="1">
          <a:blip r:embed="rId7"/>
          <a:srcRect t="67321"/>
          <a:stretch>
            <a:fillRect/>
          </a:stretch>
        </p:blipFill>
        <p:spPr>
          <a:xfrm>
            <a:off x="61127" y="5658928"/>
            <a:ext cx="6013858" cy="1199072"/>
          </a:xfrm>
          <a:prstGeom prst="rect">
            <a:avLst/>
          </a:prstGeom>
        </p:spPr>
      </p:pic>
      <p:sp>
        <p:nvSpPr>
          <p:cNvPr id="4" name="矩形 3"/>
          <p:cNvSpPr/>
          <p:nvPr/>
        </p:nvSpPr>
        <p:spPr>
          <a:xfrm>
            <a:off x="454285" y="6204497"/>
            <a:ext cx="5583367" cy="3156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4358" name="Picture 6"/>
          <p:cNvPicPr>
            <a:picLocks noChangeAspect="1" noChangeArrowheads="1"/>
          </p:cNvPicPr>
          <p:nvPr/>
        </p:nvPicPr>
        <p:blipFill>
          <a:blip r:embed="rId2" cstate="print"/>
          <a:srcRect/>
          <a:stretch>
            <a:fillRect/>
          </a:stretch>
        </p:blipFill>
        <p:spPr bwMode="auto">
          <a:xfrm>
            <a:off x="131377" y="2380891"/>
            <a:ext cx="8796963" cy="4054415"/>
          </a:xfrm>
          <a:prstGeom prst="rect">
            <a:avLst/>
          </a:prstGeom>
          <a:noFill/>
          <a:ln w="9525">
            <a:noFill/>
            <a:miter lim="800000"/>
            <a:headEnd/>
            <a:tailEnd/>
          </a:ln>
        </p:spPr>
      </p:pic>
      <p:sp>
        <p:nvSpPr>
          <p:cNvPr id="2" name="矩形 1"/>
          <p:cNvSpPr/>
          <p:nvPr/>
        </p:nvSpPr>
        <p:spPr>
          <a:xfrm>
            <a:off x="0" y="140677"/>
            <a:ext cx="9144000" cy="646331"/>
          </a:xfrm>
          <a:prstGeom prst="rect">
            <a:avLst/>
          </a:prstGeom>
        </p:spPr>
        <p:txBody>
          <a:bodyPr wrap="square">
            <a:spAutoFit/>
          </a:bodyPr>
          <a:lstStyle/>
          <a:p>
            <a:pPr algn="ctr"/>
            <a:r>
              <a:rPr lang="zh-CN" altLang="en-US" sz="3600" b="1" dirty="0">
                <a:latin typeface="微软雅黑" panose="020B0503020204020204" pitchFamily="34" charset="-122"/>
                <a:ea typeface="微软雅黑" panose="020B0503020204020204" pitchFamily="34" charset="-122"/>
              </a:rPr>
              <a:t>例：海鲜供给价格弹性估计为负</a:t>
            </a:r>
            <a:endParaRPr lang="en-US" altLang="zh-CN" sz="3600" b="1" dirty="0">
              <a:latin typeface="微软雅黑" panose="020B0503020204020204" pitchFamily="34" charset="-122"/>
              <a:ea typeface="微软雅黑" panose="020B0503020204020204" pitchFamily="34" charset="-122"/>
            </a:endParaRPr>
          </a:p>
        </p:txBody>
      </p:sp>
      <p:sp>
        <p:nvSpPr>
          <p:cNvPr id="17" name="矩形 16"/>
          <p:cNvSpPr/>
          <p:nvPr/>
        </p:nvSpPr>
        <p:spPr>
          <a:xfrm>
            <a:off x="214827" y="1043980"/>
            <a:ext cx="7997519" cy="1015663"/>
          </a:xfrm>
          <a:prstGeom prst="rect">
            <a:avLst/>
          </a:prstGeom>
          <a:solidFill>
            <a:schemeClr val="accent6">
              <a:lumMod val="40000"/>
              <a:lumOff val="60000"/>
            </a:schemeClr>
          </a:solidFill>
        </p:spPr>
        <p:txBody>
          <a:bodyPr wrap="square">
            <a:spAutoFit/>
          </a:bodyPr>
          <a:lstStyle/>
          <a:p>
            <a:r>
              <a:rPr lang="vi-VN" altLang="zh-CN" sz="2000" dirty="0"/>
              <a:t>use http://people.brandeis.edu/~kgraddy/datasets/fishdata.dta,clear </a:t>
            </a:r>
            <a:endParaRPr lang="en-US" altLang="zh-CN" sz="2000" dirty="0"/>
          </a:p>
          <a:p>
            <a:endParaRPr lang="vi-VN" altLang="zh-CN" sz="2000" dirty="0"/>
          </a:p>
          <a:p>
            <a:r>
              <a:rPr lang="vi-VN" altLang="zh-CN" sz="2000" dirty="0"/>
              <a:t>reg </a:t>
            </a:r>
            <a:r>
              <a:rPr lang="en-US" altLang="zh-CN" sz="2000" dirty="0"/>
              <a:t> </a:t>
            </a:r>
            <a:r>
              <a:rPr lang="vi-VN" altLang="zh-CN" sz="2000" dirty="0"/>
              <a:t>qty </a:t>
            </a:r>
            <a:r>
              <a:rPr lang="en-US" altLang="zh-CN" sz="2000" dirty="0"/>
              <a:t> </a:t>
            </a:r>
            <a:r>
              <a:rPr lang="vi-VN" altLang="zh-CN" sz="2000" dirty="0"/>
              <a:t>price </a:t>
            </a:r>
            <a:r>
              <a:rPr lang="en-US" altLang="zh-CN" sz="2000" dirty="0"/>
              <a:t> </a:t>
            </a:r>
            <a:r>
              <a:rPr lang="vi-VN" altLang="zh-CN" sz="2000" dirty="0"/>
              <a:t>stormy </a:t>
            </a:r>
            <a:r>
              <a:rPr lang="en-US" altLang="zh-CN" sz="2000" dirty="0"/>
              <a:t> </a:t>
            </a:r>
            <a:r>
              <a:rPr lang="vi-VN" altLang="zh-CN" sz="2000" dirty="0"/>
              <a:t>mixed    //</a:t>
            </a:r>
            <a:r>
              <a:rPr lang="zh-CN" altLang="en-US" sz="2000" dirty="0"/>
              <a:t>供给方程：</a:t>
            </a:r>
            <a:r>
              <a:rPr lang="zh-CN" altLang="en-US" sz="2000" b="1" dirty="0">
                <a:solidFill>
                  <a:srgbClr val="FF0000"/>
                </a:solidFill>
              </a:rPr>
              <a:t>供给价格弹性应为正</a:t>
            </a:r>
            <a:endParaRPr lang="en-US" altLang="zh-CN" sz="2000" b="1" dirty="0">
              <a:solidFill>
                <a:srgbClr val="FF0000"/>
              </a:solidFill>
            </a:endParaRPr>
          </a:p>
        </p:txBody>
      </p:sp>
      <p:sp>
        <p:nvSpPr>
          <p:cNvPr id="10" name="矩形 9"/>
          <p:cNvSpPr/>
          <p:nvPr/>
        </p:nvSpPr>
        <p:spPr>
          <a:xfrm>
            <a:off x="354253" y="4140679"/>
            <a:ext cx="8652294" cy="5262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5"/>
          <p:cNvCxnSpPr/>
          <p:nvPr/>
        </p:nvCxnSpPr>
        <p:spPr>
          <a:xfrm flipH="1">
            <a:off x="2139351" y="1984075"/>
            <a:ext cx="3933645" cy="2156604"/>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页脚占位符 2"/>
          <p:cNvSpPr>
            <a:spLocks noGrp="1"/>
          </p:cNvSpPr>
          <p:nvPr>
            <p:ph type="ftr" sz="quarter" idx="11"/>
          </p:nvPr>
        </p:nvSpPr>
        <p:spPr/>
        <p:txBody>
          <a:bodyPr/>
          <a:lstStyle/>
          <a:p>
            <a:r>
              <a:rPr lang="zh-CN" altLang="en-US"/>
              <a:t>中国人民大学，陈传波</a:t>
            </a:r>
          </a:p>
        </p:txBody>
      </p:sp>
      <p:sp>
        <p:nvSpPr>
          <p:cNvPr id="4" name="日期占位符 3"/>
          <p:cNvSpPr>
            <a:spLocks noGrp="1"/>
          </p:cNvSpPr>
          <p:nvPr>
            <p:ph type="dt" sz="half" idx="10"/>
          </p:nvPr>
        </p:nvSpPr>
        <p:spPr/>
        <p:txBody>
          <a:bodyPr/>
          <a:lstStyle/>
          <a:p>
            <a:fld id="{8DE8F069-5A43-4C37-B0F6-FB8D71F5E6E2}" type="datetime1">
              <a:rPr lang="zh-CN" altLang="en-US" smtClean="0"/>
              <a:t>2021/3/2</a:t>
            </a:fld>
            <a:endParaRPr lang="zh-CN" altLang="en-US"/>
          </a:p>
        </p:txBody>
      </p:sp>
      <p:sp>
        <p:nvSpPr>
          <p:cNvPr id="5" name="灯片编号占位符 4"/>
          <p:cNvSpPr>
            <a:spLocks noGrp="1"/>
          </p:cNvSpPr>
          <p:nvPr>
            <p:ph type="sldNum" sz="quarter" idx="12"/>
          </p:nvPr>
        </p:nvSpPr>
        <p:spPr/>
        <p:txBody>
          <a:bodyPr/>
          <a:lstStyle/>
          <a:p>
            <a:fld id="{56EE4887-718C-4F6C-B633-5C6D1B02979E}" type="slidenum">
              <a:rPr lang="zh-CN" altLang="en-US" smtClean="0"/>
              <a:t>64</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4358"/>
                                        </p:tgtEl>
                                        <p:attrNameLst>
                                          <p:attrName>style.visibility</p:attrName>
                                        </p:attrNameLst>
                                      </p:cBhvr>
                                      <p:to>
                                        <p:strVal val="visible"/>
                                      </p:to>
                                    </p:set>
                                    <p:animEffect transition="in" filter="fade">
                                      <p:cBhvr>
                                        <p:cTn id="12" dur="500"/>
                                        <p:tgtEl>
                                          <p:spTgt spid="48435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0"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28650" y="5041115"/>
            <a:ext cx="7871552" cy="1200329"/>
          </a:xfrm>
          <a:prstGeom prst="rect">
            <a:avLst/>
          </a:prstGeom>
        </p:spPr>
        <p:txBody>
          <a:bodyPr wrap="square">
            <a:spAutoFit/>
          </a:bodyPr>
          <a:lstStyle/>
          <a:p>
            <a:pPr>
              <a:lnSpc>
                <a:spcPct val="150000"/>
              </a:lnSpc>
            </a:pPr>
            <a:r>
              <a:rPr lang="zh-CN" altLang="zh-CN" sz="2400" dirty="0">
                <a:latin typeface="Times New Roman" panose="02020603050405020304" pitchFamily="18" charset="0"/>
                <a:cs typeface="Times New Roman" panose="02020603050405020304" pitchFamily="18" charset="0"/>
              </a:rPr>
              <a:t>下标</a:t>
            </a:r>
            <a:r>
              <a:rPr lang="en-US" altLang="zh-CN" sz="2400" dirty="0" err="1">
                <a:latin typeface="Times New Roman" panose="02020603050405020304" pitchFamily="18" charset="0"/>
              </a:rPr>
              <a:t>i</a:t>
            </a:r>
            <a:r>
              <a:rPr lang="zh-CN" altLang="zh-CN" sz="2400" dirty="0">
                <a:latin typeface="Times New Roman" panose="02020603050405020304" pitchFamily="18" charset="0"/>
                <a:cs typeface="Times New Roman" panose="02020603050405020304" pitchFamily="18" charset="0"/>
              </a:rPr>
              <a:t>和</a:t>
            </a:r>
            <a:r>
              <a:rPr lang="en-US" altLang="zh-CN" sz="2400" dirty="0">
                <a:latin typeface="Times New Roman" panose="02020603050405020304" pitchFamily="18" charset="0"/>
              </a:rPr>
              <a:t>j</a:t>
            </a:r>
            <a:r>
              <a:rPr lang="zh-CN" altLang="zh-CN" sz="2400" dirty="0">
                <a:latin typeface="Times New Roman" panose="02020603050405020304" pitchFamily="18" charset="0"/>
                <a:cs typeface="Times New Roman" panose="02020603050405020304" pitchFamily="18" charset="0"/>
              </a:rPr>
              <a:t>区别是对不同人的测量，用</a:t>
            </a:r>
            <a:r>
              <a:rPr lang="en-US" altLang="zh-CN" sz="2400" dirty="0">
                <a:latin typeface="Times New Roman" panose="02020603050405020304" pitchFamily="18" charset="0"/>
              </a:rPr>
              <a:t>1</a:t>
            </a:r>
            <a:r>
              <a:rPr lang="zh-CN" altLang="zh-CN" sz="2400" dirty="0">
                <a:latin typeface="Times New Roman" panose="02020603050405020304" pitchFamily="18" charset="0"/>
                <a:cs typeface="Times New Roman" panose="02020603050405020304" pitchFamily="18" charset="0"/>
              </a:rPr>
              <a:t>和</a:t>
            </a:r>
            <a:r>
              <a:rPr lang="en-US" altLang="zh-CN" sz="2400" dirty="0">
                <a:latin typeface="Times New Roman" panose="02020603050405020304" pitchFamily="18" charset="0"/>
              </a:rPr>
              <a:t>0</a:t>
            </a:r>
            <a:r>
              <a:rPr lang="zh-CN" altLang="zh-CN" sz="2400" dirty="0">
                <a:latin typeface="Times New Roman" panose="02020603050405020304" pitchFamily="18" charset="0"/>
                <a:cs typeface="Times New Roman" panose="02020603050405020304" pitchFamily="18" charset="0"/>
              </a:rPr>
              <a:t>分别表示穿鞋和光脚两种情形。</a:t>
            </a:r>
            <a:endParaRPr lang="zh-CN" altLang="en-US" sz="2400" dirty="0"/>
          </a:p>
        </p:txBody>
      </p:sp>
      <p:sp>
        <p:nvSpPr>
          <p:cNvPr id="4" name="矩形 3"/>
          <p:cNvSpPr/>
          <p:nvPr/>
        </p:nvSpPr>
        <p:spPr>
          <a:xfrm>
            <a:off x="9705" y="88530"/>
            <a:ext cx="9144000" cy="584775"/>
          </a:xfrm>
          <a:prstGeom prst="rect">
            <a:avLst/>
          </a:prstGeom>
        </p:spPr>
        <p:txBody>
          <a:bodyPr wrap="square">
            <a:spAutoFit/>
          </a:bodyPr>
          <a:lstStyle/>
          <a:p>
            <a:pPr algn="ctr"/>
            <a:r>
              <a:rPr lang="en-US" altLang="zh-CN" sz="3200" b="1" dirty="0">
                <a:latin typeface="微软雅黑" panose="020B0503020204020204" pitchFamily="34" charset="-122"/>
                <a:ea typeface="微软雅黑" panose="020B0503020204020204" pitchFamily="34" charset="-122"/>
              </a:rPr>
              <a:t>4.</a:t>
            </a:r>
            <a:r>
              <a:rPr lang="zh-CN" altLang="en-US" sz="3200" b="1" dirty="0">
                <a:latin typeface="微软雅黑" panose="020B0503020204020204" pitchFamily="34" charset="-122"/>
                <a:ea typeface="微软雅黑" panose="020B0503020204020204" pitchFamily="34" charset="-122"/>
              </a:rPr>
              <a:t>内生处理：不同的人，与同一个人的多种状态</a:t>
            </a:r>
            <a:endParaRPr lang="en-US" altLang="zh-CN" sz="3200" b="1" dirty="0">
              <a:latin typeface="微软雅黑" panose="020B0503020204020204" pitchFamily="34" charset="-122"/>
              <a:ea typeface="微软雅黑" panose="020B0503020204020204" pitchFamily="34" charset="-122"/>
            </a:endParaRPr>
          </a:p>
        </p:txBody>
      </p:sp>
      <p:sp>
        <p:nvSpPr>
          <p:cNvPr id="6" name="矩形 5"/>
          <p:cNvSpPr/>
          <p:nvPr/>
        </p:nvSpPr>
        <p:spPr>
          <a:xfrm>
            <a:off x="1454917" y="4109338"/>
            <a:ext cx="616944" cy="72711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162</a:t>
            </a:r>
            <a:endParaRPr lang="zh-CN" altLang="en-US" dirty="0"/>
          </a:p>
        </p:txBody>
      </p:sp>
      <p:cxnSp>
        <p:nvCxnSpPr>
          <p:cNvPr id="8" name="直接箭头连接符 7"/>
          <p:cNvCxnSpPr/>
          <p:nvPr/>
        </p:nvCxnSpPr>
        <p:spPr>
          <a:xfrm>
            <a:off x="1657350" y="3325249"/>
            <a:ext cx="7512" cy="716637"/>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274419" y="4095250"/>
            <a:ext cx="616944" cy="72711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170</a:t>
            </a:r>
            <a:endParaRPr lang="zh-CN" altLang="en-US" dirty="0"/>
          </a:p>
        </p:txBody>
      </p:sp>
      <p:cxnSp>
        <p:nvCxnSpPr>
          <p:cNvPr id="10" name="直接箭头连接符 9"/>
          <p:cNvCxnSpPr/>
          <p:nvPr/>
        </p:nvCxnSpPr>
        <p:spPr>
          <a:xfrm>
            <a:off x="2411256" y="3424640"/>
            <a:ext cx="64525" cy="617246"/>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689246" y="4109338"/>
            <a:ext cx="616944" cy="72711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cxnSp>
        <p:nvCxnSpPr>
          <p:cNvPr id="12" name="直接箭头连接符 11"/>
          <p:cNvCxnSpPr>
            <a:endCxn id="11" idx="0"/>
          </p:cNvCxnSpPr>
          <p:nvPr/>
        </p:nvCxnSpPr>
        <p:spPr>
          <a:xfrm flipH="1">
            <a:off x="997718" y="3392701"/>
            <a:ext cx="68855" cy="716637"/>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5755519" y="4161299"/>
            <a:ext cx="616944" cy="72711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cxnSp>
        <p:nvCxnSpPr>
          <p:cNvPr id="14" name="直接箭头连接符 13"/>
          <p:cNvCxnSpPr/>
          <p:nvPr/>
        </p:nvCxnSpPr>
        <p:spPr>
          <a:xfrm>
            <a:off x="6052974" y="3702031"/>
            <a:ext cx="11017" cy="451691"/>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7205454" y="4050238"/>
            <a:ext cx="616944" cy="72711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-10</a:t>
            </a:r>
            <a:endParaRPr lang="zh-CN" altLang="en-US" dirty="0"/>
          </a:p>
        </p:txBody>
      </p:sp>
      <p:cxnSp>
        <p:nvCxnSpPr>
          <p:cNvPr id="16" name="直接箭头连接符 15"/>
          <p:cNvCxnSpPr/>
          <p:nvPr/>
        </p:nvCxnSpPr>
        <p:spPr>
          <a:xfrm>
            <a:off x="7513926" y="3582084"/>
            <a:ext cx="11017" cy="451691"/>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 name="日期占位符 4"/>
          <p:cNvSpPr>
            <a:spLocks noGrp="1"/>
          </p:cNvSpPr>
          <p:nvPr>
            <p:ph type="dt" sz="half" idx="10"/>
          </p:nvPr>
        </p:nvSpPr>
        <p:spPr/>
        <p:txBody>
          <a:bodyPr/>
          <a:lstStyle/>
          <a:p>
            <a:fld id="{3B598004-B47B-43DD-B399-ADC55DEBAEF9}" type="datetime1">
              <a:rPr lang="zh-CN" altLang="en-US" smtClean="0"/>
              <a:t>2021/3/2</a:t>
            </a:fld>
            <a:endParaRPr lang="zh-CN" altLang="en-US"/>
          </a:p>
        </p:txBody>
      </p:sp>
      <p:sp>
        <p:nvSpPr>
          <p:cNvPr id="7" name="页脚占位符 6"/>
          <p:cNvSpPr>
            <a:spLocks noGrp="1"/>
          </p:cNvSpPr>
          <p:nvPr>
            <p:ph type="ftr" sz="quarter" idx="11"/>
          </p:nvPr>
        </p:nvSpPr>
        <p:spPr/>
        <p:txBody>
          <a:bodyPr/>
          <a:lstStyle/>
          <a:p>
            <a:r>
              <a:rPr lang="zh-CN" altLang="en-US"/>
              <a:t>中国人民大学，陈传波</a:t>
            </a:r>
          </a:p>
        </p:txBody>
      </p:sp>
      <p:pic>
        <p:nvPicPr>
          <p:cNvPr id="17" name="图片 16"/>
          <p:cNvPicPr>
            <a:picLocks noChangeAspect="1"/>
          </p:cNvPicPr>
          <p:nvPr/>
        </p:nvPicPr>
        <p:blipFill>
          <a:blip r:embed="rId3"/>
          <a:stretch>
            <a:fillRect/>
          </a:stretch>
        </p:blipFill>
        <p:spPr>
          <a:xfrm>
            <a:off x="341796" y="845907"/>
            <a:ext cx="8445260" cy="1926503"/>
          </a:xfrm>
          <a:prstGeom prst="rect">
            <a:avLst/>
          </a:prstGeom>
        </p:spPr>
      </p:pic>
      <p:graphicFrame>
        <p:nvGraphicFramePr>
          <p:cNvPr id="18" name="对象 17"/>
          <p:cNvGraphicFramePr>
            <a:graphicFrameLocks noChangeAspect="1"/>
          </p:cNvGraphicFramePr>
          <p:nvPr/>
        </p:nvGraphicFramePr>
        <p:xfrm>
          <a:off x="766763" y="2814638"/>
          <a:ext cx="7632700" cy="1006475"/>
        </p:xfrm>
        <a:graphic>
          <a:graphicData uri="http://schemas.openxmlformats.org/presentationml/2006/ole">
            <mc:AlternateContent xmlns:mc="http://schemas.openxmlformats.org/markup-compatibility/2006">
              <mc:Choice xmlns:v="urn:schemas-microsoft-com:vml" Requires="v">
                <p:oleObj spid="_x0000_s730781" name="公式" r:id="rId4" imgW="80772000" imgH="10668000" progId="Equation.3">
                  <p:embed/>
                </p:oleObj>
              </mc:Choice>
              <mc:Fallback>
                <p:oleObj name="公式" r:id="rId4" imgW="80772000" imgH="10668000" progId="Equation.3">
                  <p:embed/>
                  <p:pic>
                    <p:nvPicPr>
                      <p:cNvPr id="0" name="图片 730774"/>
                      <p:cNvPicPr>
                        <a:picLocks noChangeAspect="1" noChangeArrowheads="1"/>
                      </p:cNvPicPr>
                      <p:nvPr/>
                    </p:nvPicPr>
                    <p:blipFill>
                      <a:blip r:embed="rId5"/>
                      <a:srcRect/>
                      <a:stretch>
                        <a:fillRect/>
                      </a:stretch>
                    </p:blipFill>
                    <p:spPr bwMode="auto">
                      <a:xfrm>
                        <a:off x="766763" y="2814638"/>
                        <a:ext cx="7632700" cy="1006475"/>
                      </a:xfrm>
                      <a:prstGeom prst="rect">
                        <a:avLst/>
                      </a:prstGeom>
                      <a:noFill/>
                    </p:spPr>
                  </p:pic>
                </p:oleObj>
              </mc:Fallback>
            </mc:AlternateContent>
          </a:graphicData>
        </a:graphic>
      </p:graphicFrame>
      <p:sp>
        <p:nvSpPr>
          <p:cNvPr id="20" name="矩形 19"/>
          <p:cNvSpPr/>
          <p:nvPr/>
        </p:nvSpPr>
        <p:spPr>
          <a:xfrm>
            <a:off x="3588179" y="4095250"/>
            <a:ext cx="616944" cy="72711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160</a:t>
            </a:r>
            <a:endParaRPr lang="zh-CN" altLang="en-US" dirty="0"/>
          </a:p>
        </p:txBody>
      </p:sp>
      <p:cxnSp>
        <p:nvCxnSpPr>
          <p:cNvPr id="21" name="直接箭头连接符 20"/>
          <p:cNvCxnSpPr/>
          <p:nvPr/>
        </p:nvCxnSpPr>
        <p:spPr>
          <a:xfrm flipH="1">
            <a:off x="4025856" y="3325249"/>
            <a:ext cx="97571" cy="716637"/>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500"/>
                                        <p:tgtEl>
                                          <p:spTgt spid="15"/>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
                                        </p:tgtEl>
                                        <p:attrNameLst>
                                          <p:attrName>style.visibility</p:attrName>
                                        </p:attrNameLst>
                                      </p:cBhvr>
                                      <p:to>
                                        <p:strVal val="visible"/>
                                      </p:to>
                                    </p:set>
                                    <p:animEffect transition="in" filter="fade">
                                      <p:cBhvr>
                                        <p:cTn id="7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9" grpId="0" animBg="1"/>
      <p:bldP spid="11" grpId="0" animBg="1"/>
      <p:bldP spid="13" grpId="0" animBg="1"/>
      <p:bldP spid="15" grpId="0" animBg="1"/>
      <p:bldP spid="2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4733924" y="5681592"/>
            <a:ext cx="4545581" cy="1176407"/>
          </a:xfrm>
          <a:prstGeom prst="rect">
            <a:avLst/>
          </a:prstGeom>
        </p:spPr>
      </p:pic>
      <p:sp>
        <p:nvSpPr>
          <p:cNvPr id="6" name="矩形 5"/>
          <p:cNvSpPr/>
          <p:nvPr/>
        </p:nvSpPr>
        <p:spPr>
          <a:xfrm>
            <a:off x="0" y="192041"/>
            <a:ext cx="9144000" cy="584775"/>
          </a:xfrm>
          <a:prstGeom prst="rect">
            <a:avLst/>
          </a:prstGeom>
        </p:spPr>
        <p:txBody>
          <a:bodyPr wrap="square">
            <a:spAutoFit/>
          </a:bodyPr>
          <a:lstStyle/>
          <a:p>
            <a:pPr algn="ctr"/>
            <a:r>
              <a:rPr lang="en-US" altLang="zh-CN" sz="3200" b="1" dirty="0">
                <a:latin typeface="微软雅黑" panose="020B0503020204020204" pitchFamily="34" charset="-122"/>
                <a:ea typeface="微软雅黑" panose="020B0503020204020204" pitchFamily="34" charset="-122"/>
              </a:rPr>
              <a:t>4.</a:t>
            </a:r>
            <a:r>
              <a:rPr lang="zh-CN" altLang="en-US" sz="3200" b="1" dirty="0">
                <a:latin typeface="微软雅黑" panose="020B0503020204020204" pitchFamily="34" charset="-122"/>
                <a:ea typeface="微软雅黑" panose="020B0503020204020204" pitchFamily="34" charset="-122"/>
              </a:rPr>
              <a:t>内生处理（自选择）</a:t>
            </a:r>
            <a:endParaRPr lang="en-US" altLang="zh-CN" sz="3200" b="1" dirty="0">
              <a:latin typeface="微软雅黑" panose="020B0503020204020204" pitchFamily="34" charset="-122"/>
              <a:ea typeface="微软雅黑" panose="020B0503020204020204" pitchFamily="34" charset="-122"/>
            </a:endParaRPr>
          </a:p>
        </p:txBody>
      </p:sp>
      <p:graphicFrame>
        <p:nvGraphicFramePr>
          <p:cNvPr id="17" name="对象 16"/>
          <p:cNvGraphicFramePr>
            <a:graphicFrameLocks noChangeAspect="1"/>
          </p:cNvGraphicFramePr>
          <p:nvPr/>
        </p:nvGraphicFramePr>
        <p:xfrm>
          <a:off x="452438" y="1851025"/>
          <a:ext cx="4281487" cy="3063875"/>
        </p:xfrm>
        <a:graphic>
          <a:graphicData uri="http://schemas.openxmlformats.org/presentationml/2006/ole">
            <mc:AlternateContent xmlns:mc="http://schemas.openxmlformats.org/markup-compatibility/2006">
              <mc:Choice xmlns:v="urn:schemas-microsoft-com:vml" Requires="v">
                <p:oleObj spid="_x0000_s633629" name="公式" r:id="rId4" imgW="46329600" imgH="33223200" progId="Equation.3">
                  <p:embed/>
                </p:oleObj>
              </mc:Choice>
              <mc:Fallback>
                <p:oleObj name="公式" r:id="rId4" imgW="46329600" imgH="33223200" progId="Equation.3">
                  <p:embed/>
                  <p:pic>
                    <p:nvPicPr>
                      <p:cNvPr id="0" name="图片 633622"/>
                      <p:cNvPicPr/>
                      <p:nvPr/>
                    </p:nvPicPr>
                    <p:blipFill>
                      <a:blip r:embed="rId5"/>
                      <a:stretch>
                        <a:fillRect/>
                      </a:stretch>
                    </p:blipFill>
                    <p:spPr>
                      <a:xfrm>
                        <a:off x="452438" y="1851025"/>
                        <a:ext cx="4281487" cy="3063875"/>
                      </a:xfrm>
                      <a:prstGeom prst="rect">
                        <a:avLst/>
                      </a:prstGeom>
                      <a:solidFill>
                        <a:srgbClr val="FFC000"/>
                      </a:solidFill>
                    </p:spPr>
                  </p:pic>
                </p:oleObj>
              </mc:Fallback>
            </mc:AlternateContent>
          </a:graphicData>
        </a:graphic>
      </p:graphicFrame>
      <p:sp>
        <p:nvSpPr>
          <p:cNvPr id="18" name="矩形 17"/>
          <p:cNvSpPr/>
          <p:nvPr/>
        </p:nvSpPr>
        <p:spPr>
          <a:xfrm>
            <a:off x="370396" y="701583"/>
            <a:ext cx="8178920" cy="1200329"/>
          </a:xfrm>
          <a:prstGeom prst="rect">
            <a:avLst/>
          </a:prstGeom>
        </p:spPr>
        <p:txBody>
          <a:bodyPr wrap="square">
            <a:spAutoFit/>
          </a:bodyPr>
          <a:lstStyle/>
          <a:p>
            <a:pPr>
              <a:lnSpc>
                <a:spcPct val="150000"/>
              </a:lnSpc>
            </a:pPr>
            <a:r>
              <a:rPr lang="zh-CN" altLang="en-US" sz="2400" dirty="0">
                <a:latin typeface="黑体" panose="02010609060101010101" pitchFamily="49" charset="-122"/>
                <a:ea typeface="黑体" panose="02010609060101010101" pitchFamily="49" charset="-122"/>
              </a:rPr>
              <a:t>对于处理</a:t>
            </a:r>
            <a:r>
              <a:rPr lang="en-US" altLang="zh-CN" sz="2400" dirty="0">
                <a:latin typeface="黑体" panose="02010609060101010101" pitchFamily="49" charset="-122"/>
                <a:ea typeface="黑体" panose="02010609060101010101" pitchFamily="49" charset="-122"/>
              </a:rPr>
              <a:t>d</a:t>
            </a:r>
            <a:r>
              <a:rPr lang="zh-CN" altLang="en-US" sz="2400" dirty="0">
                <a:latin typeface="黑体" panose="02010609060101010101" pitchFamily="49" charset="-122"/>
                <a:ea typeface="黑体" panose="02010609060101010101" pitchFamily="49" charset="-122"/>
              </a:rPr>
              <a:t>，只能观察到一个潜在结果，但观察到哪个结果不是随机的，而是自选择的</a:t>
            </a:r>
          </a:p>
        </p:txBody>
      </p:sp>
      <p:sp>
        <p:nvSpPr>
          <p:cNvPr id="7" name="矩形 6"/>
          <p:cNvSpPr/>
          <p:nvPr/>
        </p:nvSpPr>
        <p:spPr>
          <a:xfrm>
            <a:off x="232254" y="5085163"/>
            <a:ext cx="4377846" cy="1200329"/>
          </a:xfrm>
          <a:prstGeom prst="rect">
            <a:avLst/>
          </a:prstGeom>
        </p:spPr>
        <p:txBody>
          <a:bodyPr wrap="square">
            <a:spAutoFit/>
          </a:bodyPr>
          <a:lstStyle/>
          <a:p>
            <a:r>
              <a:rPr lang="zh-CN" altLang="en-US" sz="2400" dirty="0">
                <a:latin typeface="黑体" panose="02010609060101010101" pitchFamily="49" charset="-122"/>
                <a:ea typeface="黑体" panose="02010609060101010101" pitchFamily="49" charset="-122"/>
              </a:rPr>
              <a:t>若</a:t>
            </a:r>
            <a:r>
              <a:rPr lang="en-US" altLang="zh-CN" sz="2400" dirty="0">
                <a:latin typeface="黑体" panose="02010609060101010101" pitchFamily="49" charset="-122"/>
                <a:ea typeface="黑体" panose="02010609060101010101" pitchFamily="49" charset="-122"/>
              </a:rPr>
              <a:t>E(</a:t>
            </a:r>
            <a:r>
              <a:rPr lang="en-US" altLang="zh-CN" sz="2400" dirty="0" err="1">
                <a:latin typeface="黑体" panose="02010609060101010101" pitchFamily="49" charset="-122"/>
                <a:ea typeface="黑体" panose="02010609060101010101" pitchFamily="49" charset="-122"/>
              </a:rPr>
              <a:t>uv</a:t>
            </a:r>
            <a:r>
              <a:rPr lang="en-US" altLang="zh-CN" sz="2400" dirty="0">
                <a:latin typeface="黑体" panose="02010609060101010101" pitchFamily="49" charset="-122"/>
                <a:ea typeface="黑体" panose="02010609060101010101" pitchFamily="49" charset="-122"/>
              </a:rPr>
              <a:t>)</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&lt;</a:t>
            </a:r>
            <a:r>
              <a:rPr lang="en-US" altLang="zh-CN" sz="2400" dirty="0">
                <a:latin typeface="黑体" panose="02010609060101010101" pitchFamily="49" charset="-122"/>
                <a:ea typeface="黑体" panose="02010609060101010101" pitchFamily="49" charset="-122"/>
              </a:rPr>
              <a:t>0,</a:t>
            </a:r>
            <a:r>
              <a:rPr lang="zh-CN" altLang="en-US" sz="2400" dirty="0">
                <a:latin typeface="黑体" panose="02010609060101010101" pitchFamily="49" charset="-122"/>
                <a:ea typeface="黑体" panose="02010609060101010101" pitchFamily="49" charset="-122"/>
              </a:rPr>
              <a:t>则</a:t>
            </a:r>
            <a:r>
              <a:rPr lang="en-US" altLang="zh-CN" sz="2400" dirty="0">
                <a:latin typeface="黑体" panose="02010609060101010101" pitchFamily="49" charset="-122"/>
                <a:ea typeface="黑体" panose="02010609060101010101" pitchFamily="49" charset="-122"/>
              </a:rPr>
              <a:t>u</a:t>
            </a:r>
            <a:r>
              <a:rPr lang="zh-CN" altLang="en-US" sz="2400" dirty="0">
                <a:latin typeface="黑体" panose="02010609060101010101" pitchFamily="49" charset="-122"/>
                <a:ea typeface="黑体" panose="02010609060101010101" pitchFamily="49" charset="-122"/>
              </a:rPr>
              <a:t>越小（光脚时身高越矮）</a:t>
            </a:r>
            <a:r>
              <a:rPr lang="en-US" altLang="zh-CN" sz="2400" dirty="0">
                <a:latin typeface="黑体" panose="02010609060101010101" pitchFamily="49" charset="-122"/>
                <a:ea typeface="黑体" panose="02010609060101010101" pitchFamily="49" charset="-122"/>
              </a:rPr>
              <a:t>v</a:t>
            </a:r>
            <a:r>
              <a:rPr lang="zh-CN" altLang="en-US" sz="2400" dirty="0">
                <a:latin typeface="黑体" panose="02010609060101010101" pitchFamily="49" charset="-122"/>
                <a:ea typeface="黑体" panose="02010609060101010101" pitchFamily="49" charset="-122"/>
              </a:rPr>
              <a:t>越大，</a:t>
            </a:r>
            <a:r>
              <a:rPr lang="en-US" altLang="zh-CN" sz="2400" dirty="0">
                <a:latin typeface="黑体" panose="02010609060101010101" pitchFamily="49" charset="-122"/>
                <a:ea typeface="黑体" panose="02010609060101010101" pitchFamily="49" charset="-122"/>
              </a:rPr>
              <a:t>v</a:t>
            </a:r>
            <a:r>
              <a:rPr lang="zh-CN" altLang="en-US" sz="2400" dirty="0">
                <a:latin typeface="黑体" panose="02010609060101010101" pitchFamily="49" charset="-122"/>
                <a:ea typeface="黑体" panose="02010609060101010101" pitchFamily="49" charset="-122"/>
              </a:rPr>
              <a:t>越大，</a:t>
            </a:r>
            <a:r>
              <a:rPr lang="en-US" altLang="zh-CN" sz="2400" dirty="0">
                <a:latin typeface="黑体" panose="02010609060101010101" pitchFamily="49" charset="-122"/>
                <a:ea typeface="黑体" panose="02010609060101010101" pitchFamily="49" charset="-122"/>
              </a:rPr>
              <a:t>d=1</a:t>
            </a:r>
            <a:r>
              <a:rPr lang="zh-CN" altLang="en-US" sz="2400" dirty="0">
                <a:latin typeface="黑体" panose="02010609060101010101" pitchFamily="49" charset="-122"/>
                <a:ea typeface="黑体" panose="02010609060101010101" pitchFamily="49" charset="-122"/>
              </a:rPr>
              <a:t>的概率越高（即穿鞋的越多）</a:t>
            </a:r>
          </a:p>
        </p:txBody>
      </p:sp>
      <p:sp>
        <p:nvSpPr>
          <p:cNvPr id="9" name="矩形 8"/>
          <p:cNvSpPr/>
          <p:nvPr/>
        </p:nvSpPr>
        <p:spPr>
          <a:xfrm>
            <a:off x="4965640" y="1511200"/>
            <a:ext cx="4201064" cy="3539430"/>
          </a:xfrm>
          <a:prstGeom prst="rect">
            <a:avLst/>
          </a:prstGeom>
          <a:solidFill>
            <a:schemeClr val="accent6">
              <a:lumMod val="60000"/>
              <a:lumOff val="40000"/>
            </a:schemeClr>
          </a:solidFill>
        </p:spPr>
        <p:txBody>
          <a:bodyPr wrap="square">
            <a:spAutoFit/>
          </a:bodyPr>
          <a:lstStyle/>
          <a:p>
            <a:r>
              <a:rPr lang="zh-CN" altLang="en-US" sz="1600" b="1" dirty="0">
                <a:latin typeface="Times New Roman" panose="02020603050405020304" pitchFamily="18" charset="0"/>
                <a:cs typeface="Times New Roman" panose="02020603050405020304" pitchFamily="18" charset="0"/>
              </a:rPr>
              <a:t>*内生处理</a:t>
            </a:r>
            <a:endParaRPr lang="en-US" altLang="zh-CN" sz="1600" b="1" dirty="0">
              <a:latin typeface="Times New Roman" panose="02020603050405020304" pitchFamily="18" charset="0"/>
              <a:cs typeface="Times New Roman" panose="02020603050405020304" pitchFamily="18" charset="0"/>
            </a:endParaRPr>
          </a:p>
          <a:p>
            <a:r>
              <a:rPr lang="pl-PL" altLang="zh-CN" sz="1600" b="1" dirty="0">
                <a:latin typeface="Times New Roman" panose="02020603050405020304" pitchFamily="18" charset="0"/>
                <a:cs typeface="Times New Roman" panose="02020603050405020304" pitchFamily="18" charset="0"/>
              </a:rPr>
              <a:t>mat V=(1,</a:t>
            </a:r>
            <a:r>
              <a:rPr lang="en-US" altLang="zh-CN" sz="1600" b="1" dirty="0">
                <a:latin typeface="Times New Roman" panose="02020603050405020304" pitchFamily="18" charset="0"/>
                <a:cs typeface="Times New Roman" panose="02020603050405020304" pitchFamily="18" charset="0"/>
              </a:rPr>
              <a:t>-</a:t>
            </a:r>
            <a:r>
              <a:rPr lang="pl-PL" altLang="zh-CN" sz="1600" b="1" dirty="0">
                <a:latin typeface="Times New Roman" panose="02020603050405020304" pitchFamily="18" charset="0"/>
                <a:cs typeface="Times New Roman" panose="02020603050405020304" pitchFamily="18" charset="0"/>
              </a:rPr>
              <a:t>0.8 \ </a:t>
            </a:r>
            <a:r>
              <a:rPr lang="en-US" altLang="zh-CN" sz="1600" b="1" dirty="0">
                <a:latin typeface="Times New Roman" panose="02020603050405020304" pitchFamily="18" charset="0"/>
                <a:cs typeface="Times New Roman" panose="02020603050405020304" pitchFamily="18" charset="0"/>
              </a:rPr>
              <a:t>-</a:t>
            </a:r>
            <a:r>
              <a:rPr lang="pl-PL" altLang="zh-CN" sz="1600" b="1" dirty="0">
                <a:latin typeface="Times New Roman" panose="02020603050405020304" pitchFamily="18" charset="0"/>
                <a:cs typeface="Times New Roman" panose="02020603050405020304" pitchFamily="18" charset="0"/>
              </a:rPr>
              <a:t>0.8 ,1)</a:t>
            </a:r>
          </a:p>
          <a:p>
            <a:r>
              <a:rPr lang="pl-PL" altLang="zh-CN" sz="1600" b="1" dirty="0">
                <a:latin typeface="Times New Roman" panose="02020603050405020304" pitchFamily="18" charset="0"/>
                <a:cs typeface="Times New Roman" panose="02020603050405020304" pitchFamily="18" charset="0"/>
              </a:rPr>
              <a:t>drawnorm u v,n(100000) cov(V) seed(1) clear</a:t>
            </a:r>
          </a:p>
          <a:p>
            <a:r>
              <a:rPr lang="pl-PL" altLang="zh-CN" sz="1600" b="1" dirty="0">
                <a:latin typeface="Times New Roman" panose="02020603050405020304" pitchFamily="18" charset="0"/>
                <a:cs typeface="Times New Roman" panose="02020603050405020304" pitchFamily="18" charset="0"/>
              </a:rPr>
              <a:t>g  y0=u</a:t>
            </a:r>
          </a:p>
          <a:p>
            <a:r>
              <a:rPr lang="pl-PL" altLang="zh-CN" sz="1600" b="1" dirty="0">
                <a:latin typeface="Times New Roman" panose="02020603050405020304" pitchFamily="18" charset="0"/>
                <a:cs typeface="Times New Roman" panose="02020603050405020304" pitchFamily="18" charset="0"/>
              </a:rPr>
              <a:t>g  y1=</a:t>
            </a:r>
            <a:r>
              <a:rPr lang="en-US" altLang="zh-CN" sz="1600" b="1" dirty="0">
                <a:solidFill>
                  <a:srgbClr val="FF0000"/>
                </a:solidFill>
                <a:latin typeface="Times New Roman" panose="02020603050405020304" pitchFamily="18" charset="0"/>
                <a:cs typeface="Times New Roman" panose="02020603050405020304" pitchFamily="18" charset="0"/>
              </a:rPr>
              <a:t>0.5</a:t>
            </a:r>
            <a:r>
              <a:rPr lang="pl-PL" altLang="zh-CN" sz="1600" b="1" dirty="0">
                <a:latin typeface="Times New Roman" panose="02020603050405020304" pitchFamily="18" charset="0"/>
                <a:cs typeface="Times New Roman" panose="02020603050405020304" pitchFamily="18" charset="0"/>
              </a:rPr>
              <a:t>+u</a:t>
            </a:r>
            <a:r>
              <a:rPr lang="en-US" altLang="zh-CN" sz="1600" b="1" dirty="0">
                <a:latin typeface="Times New Roman" panose="02020603050405020304" pitchFamily="18" charset="0"/>
                <a:cs typeface="Times New Roman" panose="02020603050405020304" pitchFamily="18" charset="0"/>
              </a:rPr>
              <a:t>    //</a:t>
            </a:r>
            <a:r>
              <a:rPr lang="el-GR" altLang="zh-CN" sz="1600" b="1" dirty="0">
                <a:latin typeface="Times New Roman" panose="02020603050405020304" pitchFamily="18" charset="0"/>
                <a:cs typeface="Times New Roman" panose="02020603050405020304" pitchFamily="18" charset="0"/>
              </a:rPr>
              <a:t>α</a:t>
            </a:r>
            <a:r>
              <a:rPr lang="en-US" altLang="zh-CN" sz="1600" b="1" dirty="0">
                <a:latin typeface="Times New Roman" panose="02020603050405020304" pitchFamily="18" charset="0"/>
                <a:cs typeface="Times New Roman" panose="02020603050405020304" pitchFamily="18" charset="0"/>
              </a:rPr>
              <a:t>=0,</a:t>
            </a:r>
            <a:r>
              <a:rPr lang="el-GR" altLang="zh-CN" sz="1600" b="1" dirty="0">
                <a:latin typeface="Times New Roman" panose="02020603050405020304" pitchFamily="18" charset="0"/>
                <a:cs typeface="Times New Roman" panose="02020603050405020304" pitchFamily="18" charset="0"/>
              </a:rPr>
              <a:t> </a:t>
            </a:r>
            <a:r>
              <a:rPr lang="el-GR" altLang="zh-CN" sz="1600" b="1" dirty="0">
                <a:solidFill>
                  <a:srgbClr val="FF0000"/>
                </a:solidFill>
                <a:latin typeface="Times New Roman" panose="02020603050405020304" pitchFamily="18" charset="0"/>
                <a:cs typeface="Times New Roman" panose="02020603050405020304" pitchFamily="18" charset="0"/>
              </a:rPr>
              <a:t>β</a:t>
            </a:r>
            <a:r>
              <a:rPr lang="en-US" altLang="zh-CN" sz="1600" b="1" dirty="0">
                <a:solidFill>
                  <a:srgbClr val="FF0000"/>
                </a:solidFill>
                <a:latin typeface="Times New Roman" panose="02020603050405020304" pitchFamily="18" charset="0"/>
                <a:cs typeface="Times New Roman" panose="02020603050405020304" pitchFamily="18" charset="0"/>
              </a:rPr>
              <a:t>= + 0.5</a:t>
            </a:r>
            <a:endParaRPr lang="pl-PL" altLang="zh-CN" sz="1600" b="1" dirty="0">
              <a:solidFill>
                <a:srgbClr val="FF0000"/>
              </a:solidFill>
              <a:latin typeface="Times New Roman" panose="02020603050405020304" pitchFamily="18" charset="0"/>
              <a:cs typeface="Times New Roman" panose="02020603050405020304" pitchFamily="18" charset="0"/>
            </a:endParaRPr>
          </a:p>
          <a:p>
            <a:r>
              <a:rPr lang="pl-PL" altLang="zh-CN" sz="1600" b="1" dirty="0">
                <a:latin typeface="Times New Roman" panose="02020603050405020304" pitchFamily="18" charset="0"/>
                <a:cs typeface="Times New Roman" panose="02020603050405020304" pitchFamily="18" charset="0"/>
              </a:rPr>
              <a:t>g  </a:t>
            </a:r>
            <a:r>
              <a:rPr lang="en-US" altLang="zh-CN" sz="1600" b="1" dirty="0">
                <a:latin typeface="Times New Roman" panose="02020603050405020304" pitchFamily="18" charset="0"/>
                <a:cs typeface="Times New Roman" panose="02020603050405020304" pitchFamily="18" charset="0"/>
              </a:rPr>
              <a:t>d</a:t>
            </a:r>
            <a:r>
              <a:rPr lang="pl-PL" altLang="zh-CN" sz="1600" b="1" dirty="0">
                <a:latin typeface="Times New Roman" panose="02020603050405020304" pitchFamily="18" charset="0"/>
                <a:cs typeface="Times New Roman" panose="02020603050405020304" pitchFamily="18" charset="0"/>
              </a:rPr>
              <a:t>=v&gt;0</a:t>
            </a:r>
          </a:p>
          <a:p>
            <a:r>
              <a:rPr lang="pl-PL" altLang="zh-CN" sz="1600" b="1" dirty="0">
                <a:latin typeface="Times New Roman" panose="02020603050405020304" pitchFamily="18" charset="0"/>
                <a:cs typeface="Times New Roman" panose="02020603050405020304" pitchFamily="18" charset="0"/>
              </a:rPr>
              <a:t>g  y=y1   if </a:t>
            </a:r>
            <a:r>
              <a:rPr lang="en-US" altLang="zh-CN" sz="1600" b="1" dirty="0">
                <a:latin typeface="Times New Roman" panose="02020603050405020304" pitchFamily="18" charset="0"/>
                <a:cs typeface="Times New Roman" panose="02020603050405020304" pitchFamily="18" charset="0"/>
              </a:rPr>
              <a:t>  d</a:t>
            </a:r>
            <a:r>
              <a:rPr lang="pl-PL" altLang="zh-CN" sz="1600" b="1" dirty="0">
                <a:latin typeface="Times New Roman" panose="02020603050405020304" pitchFamily="18" charset="0"/>
                <a:cs typeface="Times New Roman" panose="02020603050405020304" pitchFamily="18" charset="0"/>
              </a:rPr>
              <a:t>==1</a:t>
            </a:r>
          </a:p>
          <a:p>
            <a:r>
              <a:rPr lang="pl-PL" altLang="zh-CN" sz="1600" b="1" dirty="0">
                <a:latin typeface="Times New Roman" panose="02020603050405020304" pitchFamily="18" charset="0"/>
                <a:cs typeface="Times New Roman" panose="02020603050405020304" pitchFamily="18" charset="0"/>
              </a:rPr>
              <a:t>replace  y=y0  if </a:t>
            </a:r>
            <a:r>
              <a:rPr lang="en-US" altLang="zh-CN" sz="1600" b="1" dirty="0">
                <a:latin typeface="Times New Roman" panose="02020603050405020304" pitchFamily="18" charset="0"/>
                <a:cs typeface="Times New Roman" panose="02020603050405020304" pitchFamily="18" charset="0"/>
              </a:rPr>
              <a:t>  d</a:t>
            </a:r>
            <a:r>
              <a:rPr lang="pl-PL" altLang="zh-CN" sz="1600" b="1" dirty="0">
                <a:latin typeface="Times New Roman" panose="02020603050405020304" pitchFamily="18" charset="0"/>
                <a:cs typeface="Times New Roman" panose="02020603050405020304" pitchFamily="18" charset="0"/>
              </a:rPr>
              <a:t>==0</a:t>
            </a:r>
          </a:p>
          <a:p>
            <a:r>
              <a:rPr lang="pl-PL" altLang="zh-CN" sz="1600" b="1" dirty="0">
                <a:latin typeface="Times New Roman" panose="02020603050405020304" pitchFamily="18" charset="0"/>
                <a:cs typeface="Times New Roman" panose="02020603050405020304" pitchFamily="18" charset="0"/>
              </a:rPr>
              <a:t>g  uv=u*v</a:t>
            </a:r>
          </a:p>
          <a:p>
            <a:r>
              <a:rPr lang="pl-PL" altLang="zh-CN" sz="1600" b="1" dirty="0">
                <a:latin typeface="Times New Roman" panose="02020603050405020304" pitchFamily="18" charset="0"/>
                <a:cs typeface="Times New Roman" panose="02020603050405020304" pitchFamily="18" charset="0"/>
              </a:rPr>
              <a:t>g  </a:t>
            </a:r>
            <a:r>
              <a:rPr lang="en-US" altLang="zh-CN" sz="1600" b="1" dirty="0">
                <a:latin typeface="Times New Roman" panose="02020603050405020304" pitchFamily="18" charset="0"/>
                <a:cs typeface="Times New Roman" panose="02020603050405020304" pitchFamily="18" charset="0"/>
              </a:rPr>
              <a:t>d</a:t>
            </a:r>
            <a:r>
              <a:rPr lang="pl-PL" altLang="zh-CN" sz="1600" b="1" dirty="0">
                <a:latin typeface="Times New Roman" panose="02020603050405020304" pitchFamily="18" charset="0"/>
                <a:cs typeface="Times New Roman" panose="02020603050405020304" pitchFamily="18" charset="0"/>
              </a:rPr>
              <a:t>u=</a:t>
            </a:r>
            <a:r>
              <a:rPr lang="en-US" altLang="zh-CN" sz="1600" b="1" dirty="0">
                <a:latin typeface="Times New Roman" panose="02020603050405020304" pitchFamily="18" charset="0"/>
                <a:cs typeface="Times New Roman" panose="02020603050405020304" pitchFamily="18" charset="0"/>
              </a:rPr>
              <a:t>d</a:t>
            </a:r>
            <a:r>
              <a:rPr lang="pl-PL" altLang="zh-CN" sz="1600" b="1" dirty="0">
                <a:latin typeface="Times New Roman" panose="02020603050405020304" pitchFamily="18" charset="0"/>
                <a:cs typeface="Times New Roman" panose="02020603050405020304" pitchFamily="18" charset="0"/>
              </a:rPr>
              <a:t>*u</a:t>
            </a:r>
          </a:p>
          <a:p>
            <a:r>
              <a:rPr lang="pl-PL" altLang="zh-CN" sz="1600" b="1" dirty="0">
                <a:latin typeface="Times New Roman" panose="02020603050405020304" pitchFamily="18" charset="0"/>
                <a:cs typeface="Times New Roman" panose="02020603050405020304" pitchFamily="18" charset="0"/>
              </a:rPr>
              <a:t>sum    uv  </a:t>
            </a:r>
            <a:r>
              <a:rPr lang="en-US" altLang="zh-CN" sz="1600" b="1" dirty="0">
                <a:latin typeface="Times New Roman" panose="02020603050405020304" pitchFamily="18" charset="0"/>
                <a:cs typeface="Times New Roman" panose="02020603050405020304" pitchFamily="18" charset="0"/>
              </a:rPr>
              <a:t>d</a:t>
            </a:r>
            <a:r>
              <a:rPr lang="pl-PL" altLang="zh-CN" sz="1600" b="1" dirty="0">
                <a:latin typeface="Times New Roman" panose="02020603050405020304" pitchFamily="18" charset="0"/>
                <a:cs typeface="Times New Roman" panose="02020603050405020304" pitchFamily="18" charset="0"/>
              </a:rPr>
              <a:t>u</a:t>
            </a:r>
            <a:endParaRPr lang="en-US" altLang="zh-CN" sz="1600" b="1" dirty="0">
              <a:latin typeface="Times New Roman" panose="02020603050405020304" pitchFamily="18" charset="0"/>
              <a:cs typeface="Times New Roman" panose="02020603050405020304" pitchFamily="18" charset="0"/>
            </a:endParaRPr>
          </a:p>
          <a:p>
            <a:endParaRPr lang="en-US" altLang="zh-CN" sz="1600" b="1" dirty="0">
              <a:latin typeface="Times New Roman" panose="02020603050405020304" pitchFamily="18" charset="0"/>
              <a:cs typeface="Times New Roman" panose="02020603050405020304" pitchFamily="18" charset="0"/>
            </a:endParaRPr>
          </a:p>
          <a:p>
            <a:endParaRPr lang="en-US" altLang="zh-CN" sz="1600" b="1" dirty="0">
              <a:latin typeface="Times New Roman" panose="02020603050405020304" pitchFamily="18" charset="0"/>
              <a:cs typeface="Times New Roman" panose="02020603050405020304" pitchFamily="18" charset="0"/>
            </a:endParaRPr>
          </a:p>
          <a:p>
            <a:endParaRPr lang="en-US" altLang="zh-CN" sz="1600" b="1" dirty="0">
              <a:latin typeface="Times New Roman" panose="02020603050405020304" pitchFamily="18" charset="0"/>
              <a:cs typeface="Times New Roman" panose="02020603050405020304" pitchFamily="18" charset="0"/>
            </a:endParaRPr>
          </a:p>
        </p:txBody>
      </p:sp>
      <p:sp>
        <p:nvSpPr>
          <p:cNvPr id="11" name="矩形 10"/>
          <p:cNvSpPr/>
          <p:nvPr/>
        </p:nvSpPr>
        <p:spPr>
          <a:xfrm>
            <a:off x="4912644" y="5198268"/>
            <a:ext cx="4231356" cy="369332"/>
          </a:xfrm>
          <a:prstGeom prst="rect">
            <a:avLst/>
          </a:prstGeom>
          <a:solidFill>
            <a:srgbClr val="92D050"/>
          </a:solidFill>
        </p:spPr>
        <p:txBody>
          <a:bodyPr wrap="square">
            <a:spAutoFit/>
          </a:bodyPr>
          <a:lstStyle/>
          <a:p>
            <a:r>
              <a:rPr lang="en-US" altLang="zh-CN" b="1" dirty="0" err="1">
                <a:latin typeface="Times New Roman" panose="02020603050405020304" pitchFamily="18" charset="0"/>
                <a:cs typeface="Times New Roman" panose="02020603050405020304" pitchFamily="18" charset="0"/>
              </a:rPr>
              <a:t>reg</a:t>
            </a:r>
            <a:r>
              <a:rPr lang="en-US" altLang="zh-CN" b="1" dirty="0">
                <a:latin typeface="Times New Roman" panose="02020603050405020304" pitchFamily="18" charset="0"/>
                <a:cs typeface="Times New Roman" panose="02020603050405020304" pitchFamily="18" charset="0"/>
              </a:rPr>
              <a:t>   y  d      //</a:t>
            </a:r>
            <a:r>
              <a:rPr lang="zh-CN" altLang="en-US" b="1" dirty="0">
                <a:latin typeface="Times New Roman" panose="02020603050405020304" pitchFamily="18" charset="0"/>
                <a:cs typeface="Times New Roman" panose="02020603050405020304" pitchFamily="18" charset="0"/>
              </a:rPr>
              <a:t>估计出的</a:t>
            </a:r>
            <a:r>
              <a:rPr lang="en-US" altLang="zh-CN" b="1" dirty="0">
                <a:solidFill>
                  <a:srgbClr val="FF0000"/>
                </a:solidFill>
                <a:latin typeface="Times New Roman" panose="02020603050405020304" pitchFamily="18" charset="0"/>
                <a:cs typeface="Times New Roman" panose="02020603050405020304" pitchFamily="18" charset="0"/>
              </a:rPr>
              <a:t>^</a:t>
            </a:r>
            <a:r>
              <a:rPr lang="el-GR" altLang="zh-CN" b="1" dirty="0">
                <a:solidFill>
                  <a:srgbClr val="FF0000"/>
                </a:solidFill>
                <a:latin typeface="Times New Roman" panose="02020603050405020304" pitchFamily="18" charset="0"/>
                <a:cs typeface="Times New Roman" panose="02020603050405020304" pitchFamily="18" charset="0"/>
              </a:rPr>
              <a:t>β</a:t>
            </a:r>
            <a:r>
              <a:rPr lang="en-US" altLang="zh-CN" b="1" dirty="0">
                <a:solidFill>
                  <a:srgbClr val="FF0000"/>
                </a:solidFill>
                <a:latin typeface="Times New Roman" panose="02020603050405020304" pitchFamily="18" charset="0"/>
                <a:cs typeface="Times New Roman" panose="02020603050405020304" pitchFamily="18" charset="0"/>
              </a:rPr>
              <a:t>= - 0.78</a:t>
            </a:r>
          </a:p>
        </p:txBody>
      </p:sp>
      <p:sp>
        <p:nvSpPr>
          <p:cNvPr id="14" name="矩形 13"/>
          <p:cNvSpPr/>
          <p:nvPr/>
        </p:nvSpPr>
        <p:spPr>
          <a:xfrm>
            <a:off x="4723142" y="6212650"/>
            <a:ext cx="4556363" cy="3204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6"/>
          <a:stretch>
            <a:fillRect/>
          </a:stretch>
        </p:blipFill>
        <p:spPr>
          <a:xfrm>
            <a:off x="4965640" y="4304113"/>
            <a:ext cx="2419350" cy="7810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7" grpId="0"/>
      <p:bldP spid="9" grpId="0" animBg="1"/>
      <p:bldP spid="11" grpId="0" animBg="1"/>
      <p:bldP spid="1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188E5CE-F230-4BD1-940F-85FCBCA58052}" type="datetime1">
              <a:rPr lang="zh-CN" altLang="en-US" smtClean="0"/>
              <a:t>2021/3/2</a:t>
            </a:fld>
            <a:endParaRPr lang="zh-CN" altLang="en-US"/>
          </a:p>
        </p:txBody>
      </p:sp>
      <p:sp>
        <p:nvSpPr>
          <p:cNvPr id="3" name="页脚占位符 2"/>
          <p:cNvSpPr>
            <a:spLocks noGrp="1"/>
          </p:cNvSpPr>
          <p:nvPr>
            <p:ph type="ftr" sz="quarter" idx="11"/>
          </p:nvPr>
        </p:nvSpPr>
        <p:spPr/>
        <p:txBody>
          <a:bodyPr/>
          <a:lstStyle/>
          <a:p>
            <a:r>
              <a:rPr lang="zh-CN" altLang="en-US"/>
              <a:t>中国人民大学，陈传波</a:t>
            </a:r>
          </a:p>
        </p:txBody>
      </p:sp>
      <p:graphicFrame>
        <p:nvGraphicFramePr>
          <p:cNvPr id="4" name="对象 3"/>
          <p:cNvGraphicFramePr>
            <a:graphicFrameLocks noChangeAspect="1"/>
          </p:cNvGraphicFramePr>
          <p:nvPr/>
        </p:nvGraphicFramePr>
        <p:xfrm>
          <a:off x="628650" y="1195595"/>
          <a:ext cx="3789362" cy="1484312"/>
        </p:xfrm>
        <a:graphic>
          <a:graphicData uri="http://schemas.openxmlformats.org/presentationml/2006/ole">
            <mc:AlternateContent xmlns:mc="http://schemas.openxmlformats.org/markup-compatibility/2006">
              <mc:Choice xmlns:v="urn:schemas-microsoft-com:vml" Requires="v">
                <p:oleObj spid="_x0000_s861688" name="公式" r:id="rId3" imgW="37185600" imgH="15849600" progId="Equation.3">
                  <p:embed/>
                </p:oleObj>
              </mc:Choice>
              <mc:Fallback>
                <p:oleObj name="公式" r:id="rId3" imgW="37185600" imgH="15849600" progId="Equation.3">
                  <p:embed/>
                  <p:pic>
                    <p:nvPicPr>
                      <p:cNvPr id="0" name="图片 861677"/>
                      <p:cNvPicPr>
                        <a:picLocks noChangeAspect="1" noChangeArrowheads="1"/>
                      </p:cNvPicPr>
                      <p:nvPr/>
                    </p:nvPicPr>
                    <p:blipFill>
                      <a:blip r:embed="rId4"/>
                      <a:srcRect/>
                      <a:stretch>
                        <a:fillRect/>
                      </a:stretch>
                    </p:blipFill>
                    <p:spPr bwMode="auto">
                      <a:xfrm>
                        <a:off x="628650" y="1195595"/>
                        <a:ext cx="3789362" cy="1484312"/>
                      </a:xfrm>
                      <a:prstGeom prst="rect">
                        <a:avLst/>
                      </a:prstGeom>
                      <a:solidFill>
                        <a:srgbClr val="FFC000"/>
                      </a:solidFill>
                    </p:spPr>
                  </p:pic>
                </p:oleObj>
              </mc:Fallback>
            </mc:AlternateContent>
          </a:graphicData>
        </a:graphic>
      </p:graphicFrame>
      <p:sp>
        <p:nvSpPr>
          <p:cNvPr id="9" name="Rectangle 6"/>
          <p:cNvSpPr>
            <a:spLocks noChangeArrowheads="1"/>
          </p:cNvSpPr>
          <p:nvPr/>
        </p:nvSpPr>
        <p:spPr bwMode="auto">
          <a:xfrm>
            <a:off x="405441" y="1414732"/>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7"/>
          <p:cNvSpPr>
            <a:spLocks noChangeArrowheads="1"/>
          </p:cNvSpPr>
          <p:nvPr/>
        </p:nvSpPr>
        <p:spPr bwMode="auto">
          <a:xfrm>
            <a:off x="4581705" y="1252656"/>
            <a:ext cx="4140679"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139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15240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rPr>
              <a:t>  若</a:t>
            </a:r>
            <a:r>
              <a:rPr kumimoji="0" lang="es-ES" altLang="zh-CN" sz="2000" b="1" i="0" u="none" strike="noStrike" cap="none" normalizeH="0" baseline="0" dirty="0">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rPr>
              <a:t>s=0</a:t>
            </a:r>
            <a:r>
              <a:rPr kumimoji="0" lang="zh-CN" altLang="es-ES" sz="2000" b="1" i="0" u="none" strike="noStrike" cap="none" normalizeH="0" baseline="0" dirty="0">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rPr>
              <a:t>的那一部分样本不可得， 此时一致性条件不仅要求误差</a:t>
            </a:r>
            <a:r>
              <a:rPr kumimoji="0" lang="es-ES" altLang="zh-CN" sz="2000" b="1" i="0" u="none" strike="noStrike" cap="none" normalizeH="0" baseline="0" dirty="0">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rPr>
              <a:t>u</a:t>
            </a:r>
            <a:r>
              <a:rPr kumimoji="0" lang="zh-CN" altLang="es-ES" sz="2000" b="1" i="0" u="none" strike="noStrike" cap="none" normalizeH="0" baseline="0" dirty="0">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rPr>
              <a:t>与自变量</a:t>
            </a:r>
            <a:r>
              <a:rPr kumimoji="0" lang="es-ES" altLang="zh-CN" sz="2000" b="1" i="0" u="none" strike="noStrike" cap="none" normalizeH="0" baseline="0" dirty="0">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rPr>
              <a:t>x</a:t>
            </a:r>
            <a:r>
              <a:rPr kumimoji="0" lang="zh-CN" altLang="es-ES" sz="2000" b="1" i="0" u="none" strike="noStrike" cap="none" normalizeH="0" baseline="0" dirty="0">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rPr>
              <a:t>不相关，</a:t>
            </a:r>
            <a:r>
              <a:rPr kumimoji="0" lang="zh-CN" altLang="en-US" sz="2000" b="1" i="0" u="none" strike="noStrike" cap="none" normalizeH="0" baseline="0" dirty="0">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rPr>
              <a:t>还要求</a:t>
            </a:r>
            <a:r>
              <a:rPr kumimoji="0" lang="zh-CN" altLang="es-ES" sz="2000" b="1" i="0" u="none" strike="noStrike" cap="none" normalizeH="0" baseline="0" dirty="0">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rPr>
              <a:t>误差</a:t>
            </a:r>
            <a:r>
              <a:rPr kumimoji="0" lang="es-ES" altLang="zh-CN" sz="2000" b="1" i="0" u="none" strike="noStrike" cap="none" normalizeH="0" baseline="0" dirty="0">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rPr>
              <a:t>u</a:t>
            </a:r>
            <a:r>
              <a:rPr kumimoji="0" lang="zh-CN" altLang="es-ES" sz="2000" b="1" i="0" u="none" strike="noStrike" cap="none" normalizeH="0" baseline="0" dirty="0">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rPr>
              <a:t>与</a:t>
            </a:r>
            <a:r>
              <a:rPr kumimoji="0" lang="es-ES" altLang="zh-CN" sz="2000" b="1" i="0" u="none" strike="noStrike" cap="none" normalizeH="0" baseline="0" dirty="0">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rPr>
              <a:t>s</a:t>
            </a:r>
            <a:r>
              <a:rPr kumimoji="0" lang="zh-CN" altLang="es-ES" sz="2000" b="1" i="0" u="none" strike="noStrike" cap="none" normalizeH="0" baseline="0" dirty="0">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rPr>
              <a:t>之间也必须不相关。</a:t>
            </a:r>
            <a:endParaRPr kumimoji="0" lang="zh-CN" altLang="es-ES" sz="2000" b="0" i="0" u="none" strike="noStrike" cap="none" normalizeH="0" baseline="0" dirty="0">
              <a:ln>
                <a:noFill/>
              </a:ln>
              <a:solidFill>
                <a:schemeClr val="tx1"/>
              </a:solidFill>
              <a:effectLst/>
            </a:endParaRPr>
          </a:p>
        </p:txBody>
      </p:sp>
      <p:sp>
        <p:nvSpPr>
          <p:cNvPr id="12" name="Rectangle 9"/>
          <p:cNvSpPr>
            <a:spLocks noChangeArrowheads="1"/>
          </p:cNvSpPr>
          <p:nvPr/>
        </p:nvSpPr>
        <p:spPr bwMode="auto">
          <a:xfrm>
            <a:off x="508958" y="2933318"/>
            <a:ext cx="8298612"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139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152400" algn="l" defTabSz="914400" rtl="0" eaLnBrk="0" fontAlgn="base" latinLnBrk="0" hangingPunct="0">
              <a:lnSpc>
                <a:spcPct val="100000"/>
              </a:lnSpc>
              <a:spcBef>
                <a:spcPct val="0"/>
              </a:spcBef>
              <a:spcAft>
                <a:spcPct val="0"/>
              </a:spcAft>
              <a:buClrTx/>
              <a:buSzTx/>
              <a:buFontTx/>
              <a:buNone/>
            </a:pPr>
            <a:r>
              <a:rPr kumimoji="0" lang="zh-CN" altLang="es-ES" sz="2000" b="1" i="0" u="none" strike="noStrike" cap="none" normalizeH="0" baseline="0" dirty="0">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rPr>
              <a:t> 如果不是随机选择样本，而是依据某个规则对</a:t>
            </a:r>
            <a:r>
              <a:rPr kumimoji="0" lang="es-ES" altLang="zh-CN" sz="2000" b="1" i="0" u="none" strike="noStrike" cap="none" normalizeH="0" baseline="0" dirty="0">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rPr>
              <a:t>s</a:t>
            </a:r>
            <a:r>
              <a:rPr kumimoji="0" lang="zh-CN" altLang="es-ES" sz="2000" b="1" i="0" u="none" strike="noStrike" cap="none" normalizeH="0" baseline="0" dirty="0">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rPr>
              <a:t>加以选择，</a:t>
            </a:r>
            <a:r>
              <a:rPr kumimoji="0" lang="zh-CN" altLang="en-US" sz="2000" b="1" i="0" u="none" strike="noStrike" cap="none" normalizeH="0" baseline="0" dirty="0">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rPr>
              <a:t>比</a:t>
            </a:r>
            <a:r>
              <a:rPr kumimoji="0" lang="zh-CN" altLang="es-ES" sz="2000" b="1" i="0" u="none" strike="noStrike" cap="none" normalizeH="0" baseline="0" dirty="0">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rPr>
              <a:t>如</a:t>
            </a:r>
            <a:r>
              <a:rPr kumimoji="0" lang="zh-CN" altLang="en-US" sz="2000" b="1" i="0" u="none" strike="noStrike" cap="none" normalizeH="0" baseline="0" dirty="0">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rPr>
              <a:t>当</a:t>
            </a:r>
            <a:r>
              <a:rPr kumimoji="0" lang="es-ES" altLang="zh-CN" sz="2000" b="1" i="0" u="none" strike="noStrike" cap="none" normalizeH="0" baseline="0" dirty="0">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rPr>
              <a:t>y&lt;c</a:t>
            </a:r>
            <a:r>
              <a:rPr kumimoji="0" lang="zh-CN" altLang="es-ES" sz="2000" b="1" i="0" u="none" strike="noStrike" cap="none" normalizeH="0" baseline="0" dirty="0">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rPr>
              <a:t>时</a:t>
            </a:r>
            <a:r>
              <a:rPr lang="zh-CN" altLang="en-US" sz="2000" b="1" dirty="0">
                <a:latin typeface="Cambria" panose="02040503050406030204" pitchFamily="18" charset="0"/>
                <a:ea typeface="宋体" panose="02010600030101010101" pitchFamily="2" charset="-122"/>
                <a:cs typeface="Times New Roman" panose="02020603050405020304" pitchFamily="18" charset="0"/>
              </a:rPr>
              <a:t>进入样本</a:t>
            </a:r>
            <a:r>
              <a:rPr kumimoji="0" lang="es-ES" altLang="zh-CN" sz="2000" b="1" i="0" u="none" strike="noStrike" cap="none" normalizeH="0" baseline="0" dirty="0">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rPr>
              <a:t>s=1</a:t>
            </a:r>
            <a:r>
              <a:rPr kumimoji="0" lang="zh-CN" altLang="es-ES" sz="2000" b="1" i="0" u="none" strike="noStrike" cap="none" normalizeH="0" baseline="0" dirty="0">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rPr>
              <a:t>，将导致</a:t>
            </a:r>
            <a:r>
              <a:rPr kumimoji="0" lang="es-ES" altLang="zh-CN" sz="2000" b="1" i="0" u="none" strike="noStrike" cap="none" normalizeH="0" baseline="0" dirty="0">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rPr>
              <a:t>s</a:t>
            </a:r>
            <a:r>
              <a:rPr kumimoji="0" lang="zh-CN" altLang="es-ES" sz="2000" b="1" i="0" u="none" strike="noStrike" cap="none" normalizeH="0" baseline="0" dirty="0">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rPr>
              <a:t>与</a:t>
            </a:r>
            <a:r>
              <a:rPr kumimoji="0" lang="es-ES" altLang="zh-CN" sz="2000" b="1" i="0" u="none" strike="noStrike" cap="none" normalizeH="0" baseline="0" dirty="0">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rPr>
              <a:t>u</a:t>
            </a:r>
            <a:r>
              <a:rPr kumimoji="0" lang="zh-CN" altLang="es-ES" sz="2000" b="1" i="0" u="none" strike="noStrike" cap="none" normalizeH="0" baseline="0" dirty="0">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rPr>
              <a:t>相关</a:t>
            </a:r>
            <a:r>
              <a:rPr lang="zh-CN" altLang="en-US" sz="2000" b="1" dirty="0">
                <a:latin typeface="Cambria" panose="02040503050406030204" pitchFamily="18" charset="0"/>
                <a:ea typeface="宋体" panose="02010600030101010101" pitchFamily="2" charset="-122"/>
                <a:cs typeface="Times New Roman" panose="02020603050405020304" pitchFamily="18" charset="0"/>
              </a:rPr>
              <a:t>（因</a:t>
            </a:r>
            <a:r>
              <a:rPr lang="en-US" altLang="zh-CN" sz="2000" b="1" dirty="0">
                <a:latin typeface="Cambria" panose="02040503050406030204" pitchFamily="18" charset="0"/>
                <a:ea typeface="宋体" panose="02010600030101010101" pitchFamily="2" charset="-122"/>
                <a:cs typeface="Times New Roman" panose="02020603050405020304" pitchFamily="18" charset="0"/>
              </a:rPr>
              <a:t>s</a:t>
            </a:r>
            <a:r>
              <a:rPr lang="zh-CN" altLang="en-US" sz="2000" b="1" dirty="0">
                <a:latin typeface="Cambria" panose="02040503050406030204" pitchFamily="18" charset="0"/>
                <a:ea typeface="宋体" panose="02010600030101010101" pitchFamily="2" charset="-122"/>
                <a:cs typeface="Times New Roman" panose="02020603050405020304" pitchFamily="18" charset="0"/>
              </a:rPr>
              <a:t>是</a:t>
            </a:r>
            <a:r>
              <a:rPr lang="en-US" altLang="zh-CN" sz="2000" b="1" dirty="0">
                <a:latin typeface="Cambria" panose="02040503050406030204" pitchFamily="18" charset="0"/>
                <a:ea typeface="宋体" panose="02010600030101010101" pitchFamily="2" charset="-122"/>
                <a:cs typeface="Times New Roman" panose="02020603050405020304" pitchFamily="18" charset="0"/>
              </a:rPr>
              <a:t>u</a:t>
            </a:r>
            <a:r>
              <a:rPr lang="zh-CN" altLang="en-US" sz="2000" b="1" dirty="0">
                <a:latin typeface="Cambria" panose="02040503050406030204" pitchFamily="18" charset="0"/>
                <a:ea typeface="宋体" panose="02010600030101010101" pitchFamily="2" charset="-122"/>
                <a:cs typeface="Times New Roman" panose="02020603050405020304" pitchFamily="18" charset="0"/>
              </a:rPr>
              <a:t>的函数），</a:t>
            </a:r>
            <a:r>
              <a:rPr kumimoji="0" lang="zh-CN" altLang="es-ES" sz="2000" b="1" i="0" u="none" strike="noStrike" cap="none" normalizeH="0" baseline="0" dirty="0">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rPr>
              <a:t>从而估计</a:t>
            </a:r>
            <a:r>
              <a:rPr kumimoji="0" lang="zh-CN" altLang="en-US" sz="2000" b="1" i="0" u="none" strike="noStrike" cap="none" normalizeH="0" baseline="0" dirty="0">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rPr>
              <a:t>不</a:t>
            </a:r>
            <a:r>
              <a:rPr kumimoji="0" lang="zh-CN" altLang="es-ES" sz="2000" b="1" i="0" u="none" strike="noStrike" cap="none" normalizeH="0" baseline="0" dirty="0">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rPr>
              <a:t>一致。</a:t>
            </a:r>
            <a:r>
              <a:rPr kumimoji="0" lang="zh-CN" altLang="en-US" sz="2000" b="1" i="0" u="none" strike="noStrike" cap="none" normalizeH="0" baseline="0" dirty="0">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rPr>
              <a:t>此即</a:t>
            </a:r>
            <a:r>
              <a:rPr kumimoji="0" lang="en-US" altLang="zh-CN" sz="2000" b="1" i="0" u="none" strike="noStrike" cap="none" normalizeH="0" baseline="0" dirty="0" err="1">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rPr>
              <a:t>tobit</a:t>
            </a:r>
            <a:r>
              <a:rPr kumimoji="0" lang="zh-CN" altLang="en-US" sz="2000" b="1" i="0" u="none" strike="noStrike" cap="none" normalizeH="0" baseline="0" dirty="0">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rPr>
              <a:t>模型处理的问题。</a:t>
            </a:r>
            <a:endParaRPr kumimoji="0" lang="zh-CN" altLang="es-ES" sz="2000" b="0" i="0" u="none" strike="noStrike" cap="none" normalizeH="0" baseline="0" dirty="0">
              <a:ln>
                <a:noFill/>
              </a:ln>
              <a:solidFill>
                <a:schemeClr val="tx1"/>
              </a:solidFill>
              <a:effectLst/>
            </a:endParaRPr>
          </a:p>
        </p:txBody>
      </p:sp>
      <p:sp>
        <p:nvSpPr>
          <p:cNvPr id="13" name="Rectangle 10"/>
          <p:cNvSpPr>
            <a:spLocks noChangeArrowheads="1"/>
          </p:cNvSpPr>
          <p:nvPr/>
        </p:nvSpPr>
        <p:spPr bwMode="auto">
          <a:xfrm>
            <a:off x="628650" y="5395242"/>
            <a:ext cx="63145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15240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rPr>
              <a:t>更</a:t>
            </a:r>
            <a:r>
              <a:rPr kumimoji="0" lang="zh-CN" altLang="es-ES" sz="2000" b="1" i="0" u="none" strike="noStrike" cap="none" normalizeH="0" baseline="0" dirty="0">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rPr>
              <a:t>一般情形可表达为，</a:t>
            </a:r>
            <a:r>
              <a:rPr kumimoji="0" lang="es-ES" altLang="zh-CN" sz="2000" b="1" i="0" u="none" strike="noStrike" cap="none" normalizeH="0" baseline="0" dirty="0">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rPr>
              <a:t>s=1,</a:t>
            </a:r>
            <a:r>
              <a:rPr kumimoji="0" lang="zh-CN" altLang="es-ES" sz="2000" b="1" i="0" u="none" strike="noStrike" cap="none" normalizeH="0" baseline="0" dirty="0">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rPr>
              <a:t>是否进入样本取决于变量</a:t>
            </a:r>
            <a:r>
              <a:rPr kumimoji="0" lang="es-ES" altLang="zh-CN" sz="2000" b="1" i="0" u="none" strike="noStrike" cap="none" normalizeH="0" baseline="0" dirty="0">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rPr>
              <a:t>z</a:t>
            </a:r>
            <a:endParaRPr kumimoji="0" lang="es-ES" altLang="zh-CN" sz="2000" b="0" i="0" u="none" strike="noStrike" cap="none" normalizeH="0" baseline="0" dirty="0">
              <a:ln>
                <a:noFill/>
              </a:ln>
              <a:solidFill>
                <a:schemeClr val="tx1"/>
              </a:solidFill>
              <a:effectLst/>
              <a:latin typeface="Arial" panose="020B0604020202020204" pitchFamily="34" charset="0"/>
            </a:endParaRPr>
          </a:p>
        </p:txBody>
      </p:sp>
      <p:graphicFrame>
        <p:nvGraphicFramePr>
          <p:cNvPr id="15" name="对象 14"/>
          <p:cNvGraphicFramePr>
            <a:graphicFrameLocks noChangeAspect="1"/>
          </p:cNvGraphicFramePr>
          <p:nvPr/>
        </p:nvGraphicFramePr>
        <p:xfrm>
          <a:off x="747620" y="4129969"/>
          <a:ext cx="6842125" cy="908050"/>
        </p:xfrm>
        <a:graphic>
          <a:graphicData uri="http://schemas.openxmlformats.org/presentationml/2006/ole">
            <mc:AlternateContent xmlns:mc="http://schemas.openxmlformats.org/markup-compatibility/2006">
              <mc:Choice xmlns:v="urn:schemas-microsoft-com:vml" Requires="v">
                <p:oleObj spid="_x0000_s861689" name="公式" r:id="rId5" imgW="78333600" imgH="10363200" progId="Equation.3">
                  <p:embed/>
                </p:oleObj>
              </mc:Choice>
              <mc:Fallback>
                <p:oleObj name="公式" r:id="rId5" imgW="78333600" imgH="10363200" progId="Equation.3">
                  <p:embed/>
                  <p:pic>
                    <p:nvPicPr>
                      <p:cNvPr id="0" name="图片 861678"/>
                      <p:cNvPicPr/>
                      <p:nvPr/>
                    </p:nvPicPr>
                    <p:blipFill>
                      <a:blip r:embed="rId6"/>
                      <a:stretch>
                        <a:fillRect/>
                      </a:stretch>
                    </p:blipFill>
                    <p:spPr>
                      <a:xfrm>
                        <a:off x="747620" y="4129969"/>
                        <a:ext cx="6842125" cy="908050"/>
                      </a:xfrm>
                      <a:prstGeom prst="rect">
                        <a:avLst/>
                      </a:prstGeom>
                      <a:solidFill>
                        <a:srgbClr val="FFC000"/>
                      </a:solidFill>
                    </p:spPr>
                  </p:pic>
                </p:oleObj>
              </mc:Fallback>
            </mc:AlternateContent>
          </a:graphicData>
        </a:graphic>
      </p:graphicFrame>
      <p:sp>
        <p:nvSpPr>
          <p:cNvPr id="16" name="矩形 15"/>
          <p:cNvSpPr/>
          <p:nvPr/>
        </p:nvSpPr>
        <p:spPr>
          <a:xfrm>
            <a:off x="0" y="192041"/>
            <a:ext cx="9144000" cy="646331"/>
          </a:xfrm>
          <a:prstGeom prst="rect">
            <a:avLst/>
          </a:prstGeom>
        </p:spPr>
        <p:txBody>
          <a:bodyPr wrap="square">
            <a:spAutoFit/>
          </a:bodyPr>
          <a:lstStyle/>
          <a:p>
            <a:pPr algn="ctr"/>
            <a:r>
              <a:rPr lang="en-US" altLang="zh-CN" sz="3600" b="1" dirty="0">
                <a:latin typeface="微软雅黑" panose="020B0503020204020204" pitchFamily="34" charset="-122"/>
                <a:ea typeface="微软雅黑" panose="020B0503020204020204" pitchFamily="34" charset="-122"/>
              </a:rPr>
              <a:t>5.</a:t>
            </a:r>
            <a:r>
              <a:rPr lang="zh-CN" altLang="en-US" sz="3600" b="1" dirty="0">
                <a:latin typeface="微软雅黑" panose="020B0503020204020204" pitchFamily="34" charset="-122"/>
                <a:ea typeface="微软雅黑" panose="020B0503020204020204" pitchFamily="34" charset="-122"/>
              </a:rPr>
              <a:t>内生样本选择</a:t>
            </a:r>
            <a:endParaRPr lang="en-US" altLang="zh-CN" sz="36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25234D3-FA2C-457A-B7DA-A7A33498E534}" type="datetime1">
              <a:rPr lang="zh-CN" altLang="en-US" smtClean="0"/>
              <a:t>2021/3/2</a:t>
            </a:fld>
            <a:endParaRPr lang="zh-CN" altLang="en-US"/>
          </a:p>
        </p:txBody>
      </p:sp>
      <p:sp>
        <p:nvSpPr>
          <p:cNvPr id="3" name="页脚占位符 2"/>
          <p:cNvSpPr>
            <a:spLocks noGrp="1"/>
          </p:cNvSpPr>
          <p:nvPr>
            <p:ph type="ftr" sz="quarter" idx="11"/>
          </p:nvPr>
        </p:nvSpPr>
        <p:spPr/>
        <p:txBody>
          <a:bodyPr/>
          <a:lstStyle/>
          <a:p>
            <a:r>
              <a:rPr lang="zh-CN" altLang="en-US"/>
              <a:t>中国人民大学，陈传波</a:t>
            </a:r>
          </a:p>
        </p:txBody>
      </p:sp>
      <p:sp>
        <p:nvSpPr>
          <p:cNvPr id="6" name="矩形 5"/>
          <p:cNvSpPr/>
          <p:nvPr/>
        </p:nvSpPr>
        <p:spPr>
          <a:xfrm>
            <a:off x="0" y="192041"/>
            <a:ext cx="9144000" cy="646331"/>
          </a:xfrm>
          <a:prstGeom prst="rect">
            <a:avLst/>
          </a:prstGeom>
        </p:spPr>
        <p:txBody>
          <a:bodyPr wrap="square">
            <a:spAutoFit/>
          </a:bodyPr>
          <a:lstStyle/>
          <a:p>
            <a:pPr algn="ctr"/>
            <a:r>
              <a:rPr lang="en-US" altLang="zh-CN" sz="3600" b="1" dirty="0">
                <a:latin typeface="微软雅黑" panose="020B0503020204020204" pitchFamily="34" charset="-122"/>
                <a:ea typeface="微软雅黑" panose="020B0503020204020204" pitchFamily="34" charset="-122"/>
              </a:rPr>
              <a:t>5.</a:t>
            </a:r>
            <a:r>
              <a:rPr lang="zh-CN" altLang="en-US" sz="3600" b="1" dirty="0">
                <a:latin typeface="微软雅黑" panose="020B0503020204020204" pitchFamily="34" charset="-122"/>
                <a:ea typeface="微软雅黑" panose="020B0503020204020204" pitchFamily="34" charset="-122"/>
              </a:rPr>
              <a:t>内生样本选择</a:t>
            </a:r>
            <a:endParaRPr lang="en-US" altLang="zh-CN" sz="3600" b="1" dirty="0">
              <a:latin typeface="微软雅黑" panose="020B0503020204020204" pitchFamily="34" charset="-122"/>
              <a:ea typeface="微软雅黑" panose="020B0503020204020204" pitchFamily="34" charset="-122"/>
            </a:endParaRPr>
          </a:p>
        </p:txBody>
      </p:sp>
      <p:graphicFrame>
        <p:nvGraphicFramePr>
          <p:cNvPr id="17" name="对象 16"/>
          <p:cNvGraphicFramePr>
            <a:graphicFrameLocks noChangeAspect="1"/>
          </p:cNvGraphicFramePr>
          <p:nvPr/>
        </p:nvGraphicFramePr>
        <p:xfrm>
          <a:off x="338685" y="2289262"/>
          <a:ext cx="4428485" cy="2381226"/>
        </p:xfrm>
        <a:graphic>
          <a:graphicData uri="http://schemas.openxmlformats.org/presentationml/2006/ole">
            <mc:AlternateContent xmlns:mc="http://schemas.openxmlformats.org/markup-compatibility/2006">
              <mc:Choice xmlns:v="urn:schemas-microsoft-com:vml" Requires="v">
                <p:oleObj spid="_x0000_s632604" name="公式" r:id="rId3" imgW="51511200" imgH="27736800" progId="Equation.3">
                  <p:embed/>
                </p:oleObj>
              </mc:Choice>
              <mc:Fallback>
                <p:oleObj name="公式" r:id="rId3" imgW="51511200" imgH="27736800" progId="Equation.3">
                  <p:embed/>
                  <p:pic>
                    <p:nvPicPr>
                      <p:cNvPr id="0" name="图片 632597"/>
                      <p:cNvPicPr/>
                      <p:nvPr/>
                    </p:nvPicPr>
                    <p:blipFill>
                      <a:blip r:embed="rId4"/>
                      <a:stretch>
                        <a:fillRect/>
                      </a:stretch>
                    </p:blipFill>
                    <p:spPr>
                      <a:xfrm>
                        <a:off x="338685" y="2289262"/>
                        <a:ext cx="4428485" cy="2381226"/>
                      </a:xfrm>
                      <a:prstGeom prst="rect">
                        <a:avLst/>
                      </a:prstGeom>
                      <a:solidFill>
                        <a:srgbClr val="FFC000"/>
                      </a:solidFill>
                    </p:spPr>
                  </p:pic>
                </p:oleObj>
              </mc:Fallback>
            </mc:AlternateContent>
          </a:graphicData>
        </a:graphic>
      </p:graphicFrame>
      <p:sp>
        <p:nvSpPr>
          <p:cNvPr id="7" name="矩形 6"/>
          <p:cNvSpPr/>
          <p:nvPr/>
        </p:nvSpPr>
        <p:spPr>
          <a:xfrm>
            <a:off x="335119" y="4799782"/>
            <a:ext cx="4236881" cy="1405193"/>
          </a:xfrm>
          <a:prstGeom prst="rect">
            <a:avLst/>
          </a:prstGeom>
        </p:spPr>
        <p:txBody>
          <a:bodyPr wrap="square">
            <a:spAutoFit/>
          </a:bodyPr>
          <a:lstStyle/>
          <a:p>
            <a:pPr>
              <a:lnSpc>
                <a:spcPct val="150000"/>
              </a:lnSpc>
            </a:pPr>
            <a:r>
              <a:rPr lang="zh-CN" altLang="en-US" sz="2000" dirty="0">
                <a:latin typeface="黑体" panose="02010609060101010101" pitchFamily="49" charset="-122"/>
                <a:ea typeface="黑体" panose="02010609060101010101" pitchFamily="49" charset="-122"/>
              </a:rPr>
              <a:t>例：假设</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E(</a:t>
            </a:r>
            <a:r>
              <a:rPr lang="en-US" altLang="zh-CN" sz="2000" dirty="0" err="1">
                <a:latin typeface="Times New Roman" panose="02020603050405020304" pitchFamily="18" charset="0"/>
                <a:ea typeface="黑体" panose="02010609060101010101" pitchFamily="49" charset="-122"/>
                <a:cs typeface="Times New Roman" panose="02020603050405020304" pitchFamily="18" charset="0"/>
              </a:rPr>
              <a:t>uv</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)&lt;0</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则</a:t>
            </a:r>
            <a:r>
              <a:rPr lang="en-US" altLang="zh-CN" sz="2000" dirty="0">
                <a:latin typeface="黑体" panose="02010609060101010101" pitchFamily="49" charset="-122"/>
                <a:ea typeface="黑体" panose="02010609060101010101" pitchFamily="49" charset="-122"/>
              </a:rPr>
              <a:t>v</a:t>
            </a:r>
            <a:r>
              <a:rPr lang="zh-CN" altLang="en-US" sz="2000" dirty="0">
                <a:latin typeface="黑体" panose="02010609060101010101" pitchFamily="49" charset="-122"/>
                <a:ea typeface="黑体" panose="02010609060101010101" pitchFamily="49" charset="-122"/>
              </a:rPr>
              <a:t>增大，既使得</a:t>
            </a:r>
            <a:r>
              <a:rPr lang="en-US" altLang="zh-CN" sz="2000" dirty="0">
                <a:latin typeface="黑体" panose="02010609060101010101" pitchFamily="49" charset="-122"/>
                <a:ea typeface="黑体" panose="02010609060101010101" pitchFamily="49" charset="-122"/>
              </a:rPr>
              <a:t>s</a:t>
            </a:r>
            <a:r>
              <a:rPr lang="zh-CN" altLang="en-US" sz="2000" dirty="0">
                <a:latin typeface="黑体" panose="02010609060101010101" pitchFamily="49" charset="-122"/>
                <a:ea typeface="黑体" panose="02010609060101010101" pitchFamily="49" charset="-122"/>
              </a:rPr>
              <a:t>取</a:t>
            </a:r>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的概率增加也使得</a:t>
            </a:r>
            <a:r>
              <a:rPr lang="en-US" altLang="zh-CN" sz="2000" dirty="0">
                <a:latin typeface="黑体" panose="02010609060101010101" pitchFamily="49" charset="-122"/>
                <a:ea typeface="黑体" panose="02010609060101010101" pitchFamily="49" charset="-122"/>
              </a:rPr>
              <a:t>u</a:t>
            </a:r>
            <a:r>
              <a:rPr lang="zh-CN" altLang="en-US" sz="2000" dirty="0">
                <a:latin typeface="黑体" panose="02010609060101010101" pitchFamily="49" charset="-122"/>
                <a:ea typeface="黑体" panose="02010609060101010101" pitchFamily="49" charset="-122"/>
              </a:rPr>
              <a:t>变小，即</a:t>
            </a:r>
            <a:r>
              <a:rPr lang="en-US" altLang="zh-CN" sz="2000" dirty="0" err="1">
                <a:latin typeface="黑体" panose="02010609060101010101" pitchFamily="49" charset="-122"/>
                <a:ea typeface="黑体" panose="02010609060101010101" pitchFamily="49" charset="-122"/>
              </a:rPr>
              <a:t>sx</a:t>
            </a:r>
            <a:r>
              <a:rPr lang="zh-CN" altLang="en-US" sz="2000" dirty="0">
                <a:latin typeface="黑体" panose="02010609060101010101" pitchFamily="49" charset="-122"/>
                <a:ea typeface="黑体" panose="02010609060101010101" pitchFamily="49" charset="-122"/>
              </a:rPr>
              <a:t>与</a:t>
            </a:r>
            <a:r>
              <a:rPr lang="en-US" altLang="zh-CN" sz="2000" dirty="0">
                <a:latin typeface="黑体" panose="02010609060101010101" pitchFamily="49" charset="-122"/>
                <a:ea typeface="黑体" panose="02010609060101010101" pitchFamily="49" charset="-122"/>
              </a:rPr>
              <a:t>u</a:t>
            </a:r>
            <a:r>
              <a:rPr lang="zh-CN" altLang="en-US" sz="2000" dirty="0">
                <a:latin typeface="黑体" panose="02010609060101010101" pitchFamily="49" charset="-122"/>
                <a:ea typeface="黑体" panose="02010609060101010101" pitchFamily="49" charset="-122"/>
              </a:rPr>
              <a:t>负相关，出现内生性</a:t>
            </a:r>
          </a:p>
        </p:txBody>
      </p:sp>
      <p:sp>
        <p:nvSpPr>
          <p:cNvPr id="9" name="矩形 8"/>
          <p:cNvSpPr/>
          <p:nvPr/>
        </p:nvSpPr>
        <p:spPr>
          <a:xfrm>
            <a:off x="4942936" y="838372"/>
            <a:ext cx="4201064" cy="3046988"/>
          </a:xfrm>
          <a:prstGeom prst="rect">
            <a:avLst/>
          </a:prstGeom>
          <a:solidFill>
            <a:schemeClr val="accent6">
              <a:lumMod val="60000"/>
              <a:lumOff val="40000"/>
            </a:schemeClr>
          </a:solidFill>
        </p:spPr>
        <p:txBody>
          <a:bodyPr wrap="square">
            <a:spAutoFit/>
          </a:bodyPr>
          <a:lstStyle/>
          <a:p>
            <a:r>
              <a:rPr lang="zh-CN" altLang="en-US" sz="1600" b="1" dirty="0">
                <a:latin typeface="Times New Roman" panose="02020603050405020304" pitchFamily="18" charset="0"/>
                <a:cs typeface="Times New Roman" panose="02020603050405020304" pitchFamily="18" charset="0"/>
              </a:rPr>
              <a:t>*内生样本选择</a:t>
            </a:r>
            <a:endParaRPr lang="en-US" altLang="zh-CN" sz="1600" b="1" dirty="0">
              <a:latin typeface="Times New Roman" panose="02020603050405020304" pitchFamily="18" charset="0"/>
              <a:cs typeface="Times New Roman" panose="02020603050405020304" pitchFamily="18" charset="0"/>
            </a:endParaRPr>
          </a:p>
          <a:p>
            <a:r>
              <a:rPr lang="pl-PL" altLang="zh-CN" sz="1600" b="1" dirty="0">
                <a:latin typeface="Times New Roman" panose="02020603050405020304" pitchFamily="18" charset="0"/>
                <a:cs typeface="Times New Roman" panose="02020603050405020304" pitchFamily="18" charset="0"/>
              </a:rPr>
              <a:t>mat V=(1,</a:t>
            </a:r>
            <a:r>
              <a:rPr lang="en-US" altLang="zh-CN" sz="1600" b="1" dirty="0">
                <a:latin typeface="Times New Roman" panose="02020603050405020304" pitchFamily="18" charset="0"/>
                <a:cs typeface="Times New Roman" panose="02020603050405020304" pitchFamily="18" charset="0"/>
              </a:rPr>
              <a:t>-</a:t>
            </a:r>
            <a:r>
              <a:rPr lang="pl-PL" altLang="zh-CN" sz="1600" b="1" dirty="0">
                <a:latin typeface="Times New Roman" panose="02020603050405020304" pitchFamily="18" charset="0"/>
                <a:cs typeface="Times New Roman" panose="02020603050405020304" pitchFamily="18" charset="0"/>
              </a:rPr>
              <a:t>0.8 \ </a:t>
            </a:r>
            <a:r>
              <a:rPr lang="en-US" altLang="zh-CN" sz="1600" b="1" dirty="0">
                <a:latin typeface="Times New Roman" panose="02020603050405020304" pitchFamily="18" charset="0"/>
                <a:cs typeface="Times New Roman" panose="02020603050405020304" pitchFamily="18" charset="0"/>
              </a:rPr>
              <a:t>-</a:t>
            </a:r>
            <a:r>
              <a:rPr lang="pl-PL" altLang="zh-CN" sz="1600" b="1" dirty="0">
                <a:latin typeface="Times New Roman" panose="02020603050405020304" pitchFamily="18" charset="0"/>
                <a:cs typeface="Times New Roman" panose="02020603050405020304" pitchFamily="18" charset="0"/>
              </a:rPr>
              <a:t>0.8 ,1)</a:t>
            </a:r>
          </a:p>
          <a:p>
            <a:r>
              <a:rPr lang="pl-PL" altLang="zh-CN" sz="1600" b="1" dirty="0">
                <a:latin typeface="Times New Roman" panose="02020603050405020304" pitchFamily="18" charset="0"/>
                <a:cs typeface="Times New Roman" panose="02020603050405020304" pitchFamily="18" charset="0"/>
              </a:rPr>
              <a:t>drawnorm u v,n(100000) cov(V) seed(1) clear</a:t>
            </a:r>
          </a:p>
          <a:p>
            <a:r>
              <a:rPr lang="pl-PL" altLang="zh-CN" sz="1600" b="1" dirty="0">
                <a:latin typeface="Times New Roman" panose="02020603050405020304" pitchFamily="18" charset="0"/>
                <a:cs typeface="Times New Roman" panose="02020603050405020304" pitchFamily="18" charset="0"/>
              </a:rPr>
              <a:t>drawnorm x,m(1)</a:t>
            </a:r>
          </a:p>
          <a:p>
            <a:r>
              <a:rPr lang="pl-PL" altLang="zh-CN" sz="1600" b="1" dirty="0">
                <a:latin typeface="Times New Roman" panose="02020603050405020304" pitchFamily="18" charset="0"/>
                <a:cs typeface="Times New Roman" panose="02020603050405020304" pitchFamily="18" charset="0"/>
              </a:rPr>
              <a:t>g  </a:t>
            </a:r>
            <a:r>
              <a:rPr lang="en-US" altLang="zh-CN" sz="1600" b="1" dirty="0">
                <a:latin typeface="Times New Roman" panose="02020603050405020304" pitchFamily="18" charset="0"/>
                <a:cs typeface="Times New Roman" panose="02020603050405020304" pitchFamily="18" charset="0"/>
              </a:rPr>
              <a:t>T</a:t>
            </a:r>
            <a:r>
              <a:rPr lang="pl-PL" altLang="zh-CN" sz="1600" b="1" dirty="0">
                <a:latin typeface="Times New Roman" panose="02020603050405020304" pitchFamily="18" charset="0"/>
                <a:cs typeface="Times New Roman" panose="02020603050405020304" pitchFamily="18" charset="0"/>
              </a:rPr>
              <a:t>y=x+u</a:t>
            </a:r>
          </a:p>
          <a:p>
            <a:r>
              <a:rPr lang="pl-PL" altLang="zh-CN" sz="1600" b="1" dirty="0">
                <a:latin typeface="Times New Roman" panose="02020603050405020304" pitchFamily="18" charset="0"/>
                <a:cs typeface="Times New Roman" panose="02020603050405020304" pitchFamily="18" charset="0"/>
              </a:rPr>
              <a:t>g  s=v&gt;0</a:t>
            </a:r>
            <a:endParaRPr lang="en-US" altLang="zh-CN" sz="1600" b="1" dirty="0">
              <a:latin typeface="Times New Roman" panose="02020603050405020304" pitchFamily="18" charset="0"/>
              <a:cs typeface="Times New Roman" panose="02020603050405020304" pitchFamily="18" charset="0"/>
            </a:endParaRPr>
          </a:p>
          <a:p>
            <a:r>
              <a:rPr lang="en-US" altLang="zh-CN" sz="1600" b="1" dirty="0">
                <a:latin typeface="Times New Roman" panose="02020603050405020304" pitchFamily="18" charset="0"/>
                <a:cs typeface="Times New Roman" panose="02020603050405020304" pitchFamily="18" charset="0"/>
              </a:rPr>
              <a:t>g   y=Ty</a:t>
            </a:r>
            <a:endParaRPr lang="pl-PL" altLang="zh-CN" sz="1600" b="1" dirty="0">
              <a:latin typeface="Times New Roman" panose="02020603050405020304" pitchFamily="18" charset="0"/>
              <a:cs typeface="Times New Roman" panose="02020603050405020304" pitchFamily="18" charset="0"/>
            </a:endParaRPr>
          </a:p>
          <a:p>
            <a:r>
              <a:rPr lang="pl-PL" altLang="zh-CN" sz="1600" b="1" dirty="0">
                <a:latin typeface="Times New Roman" panose="02020603050405020304" pitchFamily="18" charset="0"/>
                <a:cs typeface="Times New Roman" panose="02020603050405020304" pitchFamily="18" charset="0"/>
              </a:rPr>
              <a:t>replace  y=.  if s==0</a:t>
            </a:r>
          </a:p>
          <a:p>
            <a:r>
              <a:rPr lang="pl-PL" altLang="zh-CN" sz="1600" b="1" dirty="0">
                <a:latin typeface="Times New Roman" panose="02020603050405020304" pitchFamily="18" charset="0"/>
                <a:cs typeface="Times New Roman" panose="02020603050405020304" pitchFamily="18" charset="0"/>
              </a:rPr>
              <a:t>g  uv=u*v</a:t>
            </a:r>
            <a:endParaRPr lang="en-US" altLang="zh-CN" sz="1600" b="1" dirty="0">
              <a:latin typeface="Times New Roman" panose="02020603050405020304" pitchFamily="18" charset="0"/>
              <a:cs typeface="Times New Roman" panose="02020603050405020304" pitchFamily="18" charset="0"/>
            </a:endParaRPr>
          </a:p>
          <a:p>
            <a:r>
              <a:rPr lang="en-US" altLang="zh-CN" sz="1600" b="1" dirty="0">
                <a:latin typeface="Times New Roman" panose="02020603050405020304" pitchFamily="18" charset="0"/>
                <a:cs typeface="Times New Roman" panose="02020603050405020304" pitchFamily="18" charset="0"/>
              </a:rPr>
              <a:t>g  </a:t>
            </a:r>
            <a:r>
              <a:rPr lang="en-US" altLang="zh-CN" sz="1600" b="1" dirty="0" err="1">
                <a:latin typeface="Times New Roman" panose="02020603050405020304" pitchFamily="18" charset="0"/>
                <a:cs typeface="Times New Roman" panose="02020603050405020304" pitchFamily="18" charset="0"/>
              </a:rPr>
              <a:t>xu</a:t>
            </a:r>
            <a:r>
              <a:rPr lang="en-US" altLang="zh-CN" sz="1600" b="1" dirty="0">
                <a:latin typeface="Times New Roman" panose="02020603050405020304" pitchFamily="18" charset="0"/>
                <a:cs typeface="Times New Roman" panose="02020603050405020304" pitchFamily="18" charset="0"/>
              </a:rPr>
              <a:t>=x*u</a:t>
            </a:r>
            <a:endParaRPr lang="pl-PL" altLang="zh-CN" sz="1600" b="1" dirty="0">
              <a:latin typeface="Times New Roman" panose="02020603050405020304" pitchFamily="18" charset="0"/>
              <a:cs typeface="Times New Roman" panose="02020603050405020304" pitchFamily="18" charset="0"/>
            </a:endParaRPr>
          </a:p>
          <a:p>
            <a:r>
              <a:rPr lang="pl-PL" altLang="zh-CN" sz="1600" b="1" dirty="0">
                <a:latin typeface="Times New Roman" panose="02020603050405020304" pitchFamily="18" charset="0"/>
                <a:cs typeface="Times New Roman" panose="02020603050405020304" pitchFamily="18" charset="0"/>
              </a:rPr>
              <a:t>g  </a:t>
            </a:r>
            <a:r>
              <a:rPr lang="en-US" altLang="zh-CN" sz="1600" b="1" dirty="0">
                <a:latin typeface="Times New Roman" panose="02020603050405020304" pitchFamily="18" charset="0"/>
                <a:cs typeface="Times New Roman" panose="02020603050405020304" pitchFamily="18" charset="0"/>
              </a:rPr>
              <a:t>s</a:t>
            </a:r>
            <a:r>
              <a:rPr lang="pl-PL" altLang="zh-CN" sz="1600" b="1" dirty="0">
                <a:latin typeface="Times New Roman" panose="02020603050405020304" pitchFamily="18" charset="0"/>
                <a:cs typeface="Times New Roman" panose="02020603050405020304" pitchFamily="18" charset="0"/>
              </a:rPr>
              <a:t>xu=</a:t>
            </a:r>
            <a:r>
              <a:rPr lang="en-US" altLang="zh-CN" sz="1600" b="1" dirty="0">
                <a:latin typeface="Times New Roman" panose="02020603050405020304" pitchFamily="18" charset="0"/>
                <a:cs typeface="Times New Roman" panose="02020603050405020304" pitchFamily="18" charset="0"/>
              </a:rPr>
              <a:t>s*</a:t>
            </a:r>
            <a:r>
              <a:rPr lang="pl-PL" altLang="zh-CN" sz="1600" b="1" dirty="0">
                <a:latin typeface="Times New Roman" panose="02020603050405020304" pitchFamily="18" charset="0"/>
                <a:cs typeface="Times New Roman" panose="02020603050405020304" pitchFamily="18" charset="0"/>
              </a:rPr>
              <a:t>x*u  </a:t>
            </a:r>
            <a:endParaRPr lang="en-US" altLang="zh-CN" sz="1600" b="1" dirty="0">
              <a:latin typeface="Times New Roman" panose="02020603050405020304" pitchFamily="18" charset="0"/>
              <a:cs typeface="Times New Roman" panose="02020603050405020304" pitchFamily="18" charset="0"/>
            </a:endParaRPr>
          </a:p>
          <a:p>
            <a:r>
              <a:rPr lang="pl-PL" altLang="zh-CN" sz="1600" b="1" dirty="0">
                <a:latin typeface="Times New Roman" panose="02020603050405020304" pitchFamily="18" charset="0"/>
                <a:cs typeface="Times New Roman" panose="02020603050405020304" pitchFamily="18" charset="0"/>
              </a:rPr>
              <a:t>sum  uv  xu</a:t>
            </a:r>
            <a:endParaRPr lang="en-US" altLang="zh-CN" sz="1600" b="1" dirty="0">
              <a:latin typeface="Times New Roman" panose="02020603050405020304" pitchFamily="18" charset="0"/>
              <a:cs typeface="Times New Roman" panose="02020603050405020304" pitchFamily="18" charset="0"/>
            </a:endParaRPr>
          </a:p>
        </p:txBody>
      </p:sp>
      <p:sp>
        <p:nvSpPr>
          <p:cNvPr id="10" name="矩形 9"/>
          <p:cNvSpPr/>
          <p:nvPr/>
        </p:nvSpPr>
        <p:spPr>
          <a:xfrm>
            <a:off x="392934" y="819646"/>
            <a:ext cx="4425891" cy="1405193"/>
          </a:xfrm>
          <a:prstGeom prst="rect">
            <a:avLst/>
          </a:prstGeom>
        </p:spPr>
        <p:txBody>
          <a:bodyPr wrap="square">
            <a:spAutoFit/>
          </a:bodyPr>
          <a:lstStyle/>
          <a:p>
            <a:pPr>
              <a:lnSpc>
                <a:spcPct val="150000"/>
              </a:lnSpc>
            </a:pPr>
            <a:r>
              <a:rPr lang="zh-CN" altLang="en-US" sz="2000" dirty="0">
                <a:latin typeface="黑体" panose="02010609060101010101" pitchFamily="49" charset="-122"/>
                <a:ea typeface="黑体" panose="02010609060101010101" pitchFamily="49" charset="-122"/>
              </a:rPr>
              <a:t>例：估计培训就业效果，掌握技能后就失联了，留下的都是难以找到工作的人</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仅用剩下的样本估计就业效果。</a:t>
            </a:r>
          </a:p>
        </p:txBody>
      </p:sp>
      <p:pic>
        <p:nvPicPr>
          <p:cNvPr id="11" name="图片 10"/>
          <p:cNvPicPr>
            <a:picLocks noChangeAspect="1"/>
          </p:cNvPicPr>
          <p:nvPr/>
        </p:nvPicPr>
        <p:blipFill>
          <a:blip r:embed="rId5"/>
          <a:stretch>
            <a:fillRect/>
          </a:stretch>
        </p:blipFill>
        <p:spPr>
          <a:xfrm>
            <a:off x="4931072" y="5743322"/>
            <a:ext cx="3998078" cy="1000125"/>
          </a:xfrm>
          <a:prstGeom prst="rect">
            <a:avLst/>
          </a:prstGeom>
        </p:spPr>
      </p:pic>
      <p:pic>
        <p:nvPicPr>
          <p:cNvPr id="12" name="图片 11"/>
          <p:cNvPicPr>
            <a:picLocks noChangeAspect="1"/>
          </p:cNvPicPr>
          <p:nvPr/>
        </p:nvPicPr>
        <p:blipFill>
          <a:blip r:embed="rId6"/>
          <a:stretch>
            <a:fillRect/>
          </a:stretch>
        </p:blipFill>
        <p:spPr>
          <a:xfrm>
            <a:off x="5006105" y="3873791"/>
            <a:ext cx="3275253" cy="895350"/>
          </a:xfrm>
          <a:prstGeom prst="rect">
            <a:avLst/>
          </a:prstGeom>
        </p:spPr>
      </p:pic>
      <p:sp>
        <p:nvSpPr>
          <p:cNvPr id="13" name="矩形 12"/>
          <p:cNvSpPr/>
          <p:nvPr/>
        </p:nvSpPr>
        <p:spPr>
          <a:xfrm>
            <a:off x="4931072" y="4759971"/>
            <a:ext cx="4137895" cy="923330"/>
          </a:xfrm>
          <a:prstGeom prst="rect">
            <a:avLst/>
          </a:prstGeom>
          <a:solidFill>
            <a:schemeClr val="accent6"/>
          </a:solidFill>
        </p:spPr>
        <p:txBody>
          <a:bodyPr wrap="square">
            <a:spAutoFit/>
          </a:bodyPr>
          <a:lstStyle/>
          <a:p>
            <a:r>
              <a:rPr lang="en-US" altLang="zh-CN" b="1" dirty="0" err="1">
                <a:latin typeface="Times New Roman" panose="02020603050405020304" pitchFamily="18" charset="0"/>
                <a:cs typeface="Times New Roman" panose="02020603050405020304" pitchFamily="18" charset="0"/>
              </a:rPr>
              <a:t>reg</a:t>
            </a:r>
            <a:r>
              <a:rPr lang="en-US" altLang="zh-CN" b="1" dirty="0">
                <a:latin typeface="Times New Roman" panose="02020603050405020304" pitchFamily="18" charset="0"/>
                <a:cs typeface="Times New Roman" panose="02020603050405020304" pitchFamily="18" charset="0"/>
              </a:rPr>
              <a:t>  y x</a:t>
            </a:r>
          </a:p>
          <a:p>
            <a:r>
              <a:rPr lang="en-US" altLang="zh-CN" b="1" dirty="0">
                <a:latin typeface="Times New Roman" panose="02020603050405020304" pitchFamily="18" charset="0"/>
                <a:cs typeface="Times New Roman" panose="02020603050405020304" pitchFamily="18" charset="0"/>
              </a:rPr>
              <a:t>predict  </a:t>
            </a:r>
            <a:r>
              <a:rPr lang="en-US" altLang="zh-CN" b="1" dirty="0" err="1">
                <a:latin typeface="Times New Roman" panose="02020603050405020304" pitchFamily="18" charset="0"/>
                <a:cs typeface="Times New Roman" panose="02020603050405020304" pitchFamily="18" charset="0"/>
              </a:rPr>
              <a:t>hy</a:t>
            </a:r>
            <a:endParaRPr lang="en-US" altLang="zh-CN" b="1" dirty="0">
              <a:latin typeface="Times New Roman" panose="02020603050405020304" pitchFamily="18" charset="0"/>
              <a:cs typeface="Times New Roman" panose="02020603050405020304" pitchFamily="18" charset="0"/>
            </a:endParaRPr>
          </a:p>
          <a:p>
            <a:r>
              <a:rPr lang="en-US" altLang="zh-CN" b="1" dirty="0" err="1">
                <a:latin typeface="Times New Roman" panose="02020603050405020304" pitchFamily="18" charset="0"/>
                <a:cs typeface="Times New Roman" panose="02020603050405020304" pitchFamily="18" charset="0"/>
              </a:rPr>
              <a:t>su</a:t>
            </a:r>
            <a:r>
              <a:rPr lang="en-US" altLang="zh-CN" b="1" dirty="0">
                <a:latin typeface="Times New Roman" panose="02020603050405020304" pitchFamily="18" charset="0"/>
                <a:cs typeface="Times New Roman" panose="02020603050405020304" pitchFamily="18" charset="0"/>
              </a:rPr>
              <a:t>  Ty  y  </a:t>
            </a:r>
            <a:r>
              <a:rPr lang="en-US" altLang="zh-CN" b="1" dirty="0" err="1">
                <a:latin typeface="Times New Roman" panose="02020603050405020304" pitchFamily="18" charset="0"/>
                <a:cs typeface="Times New Roman" panose="02020603050405020304" pitchFamily="18" charset="0"/>
              </a:rPr>
              <a:t>hy</a:t>
            </a:r>
            <a:endParaRPr lang="en-US" altLang="zh-CN"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p:bldP spid="1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2041"/>
            <a:ext cx="9144000" cy="646331"/>
          </a:xfrm>
          <a:prstGeom prst="rect">
            <a:avLst/>
          </a:prstGeom>
        </p:spPr>
        <p:txBody>
          <a:bodyPr wrap="square">
            <a:spAutoFit/>
          </a:bodyPr>
          <a:lstStyle/>
          <a:p>
            <a:pPr algn="ctr"/>
            <a:r>
              <a:rPr lang="zh-CN" altLang="en-US" sz="3600" b="1" dirty="0">
                <a:latin typeface="微软雅黑" panose="020B0503020204020204" pitchFamily="34" charset="-122"/>
                <a:ea typeface="微软雅黑" panose="020B0503020204020204" pitchFamily="34" charset="-122"/>
              </a:rPr>
              <a:t>内生处理与内生样本选择</a:t>
            </a:r>
            <a:endParaRPr lang="en-US" altLang="zh-CN" sz="3600" b="1" dirty="0">
              <a:latin typeface="微软雅黑" panose="020B0503020204020204" pitchFamily="34" charset="-122"/>
              <a:ea typeface="微软雅黑" panose="020B0503020204020204" pitchFamily="34" charset="-122"/>
            </a:endParaRPr>
          </a:p>
        </p:txBody>
      </p:sp>
      <p:sp>
        <p:nvSpPr>
          <p:cNvPr id="7" name="矩形 6"/>
          <p:cNvSpPr/>
          <p:nvPr/>
        </p:nvSpPr>
        <p:spPr>
          <a:xfrm>
            <a:off x="1879661" y="6032404"/>
            <a:ext cx="5452791" cy="738664"/>
          </a:xfrm>
          <a:prstGeom prst="rect">
            <a:avLst/>
          </a:prstGeom>
          <a:solidFill>
            <a:srgbClr val="FFFF00"/>
          </a:solidFill>
        </p:spPr>
        <p:txBody>
          <a:bodyPr wrap="square">
            <a:spAutoFit/>
          </a:bodyPr>
          <a:lstStyle/>
          <a:p>
            <a:pPr>
              <a:lnSpc>
                <a:spcPct val="150000"/>
              </a:lnSpc>
            </a:pPr>
            <a:r>
              <a:rPr lang="zh-CN" altLang="en-US" sz="2800" b="1" dirty="0">
                <a:solidFill>
                  <a:srgbClr val="FF0000"/>
                </a:solidFill>
                <a:latin typeface="黑体" panose="02010609060101010101" pitchFamily="49" charset="-122"/>
                <a:ea typeface="黑体" panose="02010609060101010101" pitchFamily="49" charset="-122"/>
              </a:rPr>
              <a:t>内生样本选择</a:t>
            </a:r>
            <a:r>
              <a:rPr lang="en-US" altLang="zh-CN" sz="2800" b="1" dirty="0">
                <a:solidFill>
                  <a:srgbClr val="FF0000"/>
                </a:solidFill>
                <a:latin typeface="黑体" panose="02010609060101010101" pitchFamily="49" charset="-122"/>
                <a:ea typeface="黑体" panose="02010609060101010101" pitchFamily="49" charset="-122"/>
              </a:rPr>
              <a:t>:</a:t>
            </a:r>
            <a:r>
              <a:rPr lang="zh-CN" altLang="en-US" sz="2800" b="1" dirty="0">
                <a:solidFill>
                  <a:srgbClr val="FF0000"/>
                </a:solidFill>
                <a:latin typeface="黑体" panose="02010609060101010101" pitchFamily="49" charset="-122"/>
                <a:ea typeface="黑体" panose="02010609060101010101" pitchFamily="49" charset="-122"/>
              </a:rPr>
              <a:t>离开的都是穿鞋的</a:t>
            </a:r>
          </a:p>
        </p:txBody>
      </p:sp>
      <p:sp>
        <p:nvSpPr>
          <p:cNvPr id="12" name="矩形 11"/>
          <p:cNvSpPr/>
          <p:nvPr/>
        </p:nvSpPr>
        <p:spPr>
          <a:xfrm>
            <a:off x="3227806" y="815617"/>
            <a:ext cx="3248203" cy="646331"/>
          </a:xfrm>
          <a:prstGeom prst="rect">
            <a:avLst/>
          </a:prstGeom>
          <a:solidFill>
            <a:srgbClr val="00B050"/>
          </a:solidFill>
        </p:spPr>
        <p:txBody>
          <a:bodyPr wrap="square">
            <a:spAutoFit/>
          </a:bodyPr>
          <a:lstStyle/>
          <a:p>
            <a:pPr>
              <a:lnSpc>
                <a:spcPct val="150000"/>
              </a:lnSpc>
            </a:pPr>
            <a:r>
              <a:rPr lang="zh-CN" altLang="en-US" sz="2400" b="1" dirty="0">
                <a:solidFill>
                  <a:srgbClr val="FF0000"/>
                </a:solidFill>
                <a:latin typeface="黑体" panose="02010609060101010101" pitchFamily="49" charset="-122"/>
                <a:ea typeface="黑体" panose="02010609060101010101" pitchFamily="49" charset="-122"/>
              </a:rPr>
              <a:t>内生处理、自选择</a:t>
            </a:r>
          </a:p>
        </p:txBody>
      </p:sp>
      <p:sp>
        <p:nvSpPr>
          <p:cNvPr id="4" name="页脚占位符 3"/>
          <p:cNvSpPr>
            <a:spLocks noGrp="1"/>
          </p:cNvSpPr>
          <p:nvPr>
            <p:ph type="ftr" sz="quarter" idx="11"/>
          </p:nvPr>
        </p:nvSpPr>
        <p:spPr/>
        <p:txBody>
          <a:bodyPr/>
          <a:lstStyle/>
          <a:p>
            <a:r>
              <a:rPr lang="zh-CN" altLang="en-US" dirty="0"/>
              <a:t>中国人民大学，陈传波</a:t>
            </a:r>
          </a:p>
        </p:txBody>
      </p:sp>
      <p:sp>
        <p:nvSpPr>
          <p:cNvPr id="6" name="日期占位符 5"/>
          <p:cNvSpPr>
            <a:spLocks noGrp="1"/>
          </p:cNvSpPr>
          <p:nvPr>
            <p:ph type="dt" sz="half" idx="10"/>
          </p:nvPr>
        </p:nvSpPr>
        <p:spPr/>
        <p:txBody>
          <a:bodyPr/>
          <a:lstStyle/>
          <a:p>
            <a:fld id="{7BA5747A-0855-4B45-8EAA-7A14F4B55FE0}" type="datetime1">
              <a:rPr lang="zh-CN" altLang="en-US" smtClean="0"/>
              <a:t>2021/3/2</a:t>
            </a:fld>
            <a:endParaRPr lang="zh-CN" altLang="en-US"/>
          </a:p>
        </p:txBody>
      </p:sp>
      <p:graphicFrame>
        <p:nvGraphicFramePr>
          <p:cNvPr id="3" name="表格 2"/>
          <p:cNvGraphicFramePr>
            <a:graphicFrameLocks noGrp="1"/>
          </p:cNvGraphicFramePr>
          <p:nvPr/>
        </p:nvGraphicFramePr>
        <p:xfrm>
          <a:off x="628650" y="1551791"/>
          <a:ext cx="8236254" cy="4425355"/>
        </p:xfrm>
        <a:graphic>
          <a:graphicData uri="http://schemas.openxmlformats.org/drawingml/2006/table">
            <a:tbl>
              <a:tblPr firstRow="1" bandRow="1">
                <a:tableStyleId>{5940675A-B579-460E-94D1-54222C63F5DA}</a:tableStyleId>
              </a:tblPr>
              <a:tblGrid>
                <a:gridCol w="1372709">
                  <a:extLst>
                    <a:ext uri="{9D8B030D-6E8A-4147-A177-3AD203B41FA5}">
                      <a16:colId xmlns:a16="http://schemas.microsoft.com/office/drawing/2014/main" val="20000"/>
                    </a:ext>
                  </a:extLst>
                </a:gridCol>
                <a:gridCol w="1372709">
                  <a:extLst>
                    <a:ext uri="{9D8B030D-6E8A-4147-A177-3AD203B41FA5}">
                      <a16:colId xmlns:a16="http://schemas.microsoft.com/office/drawing/2014/main" val="20001"/>
                    </a:ext>
                  </a:extLst>
                </a:gridCol>
                <a:gridCol w="1372709">
                  <a:extLst>
                    <a:ext uri="{9D8B030D-6E8A-4147-A177-3AD203B41FA5}">
                      <a16:colId xmlns:a16="http://schemas.microsoft.com/office/drawing/2014/main" val="20002"/>
                    </a:ext>
                  </a:extLst>
                </a:gridCol>
                <a:gridCol w="1372709">
                  <a:extLst>
                    <a:ext uri="{9D8B030D-6E8A-4147-A177-3AD203B41FA5}">
                      <a16:colId xmlns:a16="http://schemas.microsoft.com/office/drawing/2014/main" val="20003"/>
                    </a:ext>
                  </a:extLst>
                </a:gridCol>
                <a:gridCol w="1372709">
                  <a:extLst>
                    <a:ext uri="{9D8B030D-6E8A-4147-A177-3AD203B41FA5}">
                      <a16:colId xmlns:a16="http://schemas.microsoft.com/office/drawing/2014/main" val="20004"/>
                    </a:ext>
                  </a:extLst>
                </a:gridCol>
                <a:gridCol w="1372709">
                  <a:extLst>
                    <a:ext uri="{9D8B030D-6E8A-4147-A177-3AD203B41FA5}">
                      <a16:colId xmlns:a16="http://schemas.microsoft.com/office/drawing/2014/main" val="20005"/>
                    </a:ext>
                  </a:extLst>
                </a:gridCol>
              </a:tblGrid>
              <a:tr h="549703">
                <a:tc>
                  <a:txBody>
                    <a:bodyPr/>
                    <a:lstStyle/>
                    <a:p>
                      <a:pPr algn="ctr"/>
                      <a:r>
                        <a:rPr lang="en-US" altLang="zh-CN" sz="2400" b="1" dirty="0"/>
                        <a:t>y</a:t>
                      </a:r>
                      <a:endParaRPr lang="zh-CN" altLang="en-US" sz="2400" b="1" dirty="0"/>
                    </a:p>
                  </a:txBody>
                  <a:tcPr/>
                </a:tc>
                <a:tc>
                  <a:txBody>
                    <a:bodyPr/>
                    <a:lstStyle/>
                    <a:p>
                      <a:pPr algn="ctr"/>
                      <a:r>
                        <a:rPr lang="en-US" altLang="zh-CN" sz="2400" b="1" dirty="0"/>
                        <a:t>d</a:t>
                      </a:r>
                      <a:endParaRPr lang="zh-CN" altLang="en-US" sz="2400" b="1" dirty="0"/>
                    </a:p>
                  </a:txBody>
                  <a:tcPr/>
                </a:tc>
                <a:tc>
                  <a:txBody>
                    <a:bodyPr/>
                    <a:lstStyle/>
                    <a:p>
                      <a:pPr algn="ctr"/>
                      <a:r>
                        <a:rPr lang="en-US" altLang="zh-CN" sz="2400" b="1" dirty="0"/>
                        <a:t>x</a:t>
                      </a:r>
                      <a:endParaRPr lang="zh-CN" altLang="en-US" sz="2400" b="1" dirty="0"/>
                    </a:p>
                  </a:txBody>
                  <a:tcPr/>
                </a:tc>
                <a:tc>
                  <a:txBody>
                    <a:bodyPr/>
                    <a:lstStyle/>
                    <a:p>
                      <a:pPr algn="ctr"/>
                      <a:r>
                        <a:rPr lang="en-US" altLang="zh-CN" sz="2400" b="1" dirty="0"/>
                        <a:t>s</a:t>
                      </a:r>
                      <a:endParaRPr lang="zh-CN" altLang="en-US" sz="2400" b="1" dirty="0"/>
                    </a:p>
                  </a:txBody>
                  <a:tcPr/>
                </a:tc>
                <a:tc>
                  <a:txBody>
                    <a:bodyPr/>
                    <a:lstStyle/>
                    <a:p>
                      <a:pPr algn="ctr"/>
                      <a:r>
                        <a:rPr lang="en-US" altLang="zh-CN" sz="2400" b="1" dirty="0"/>
                        <a:t>y0</a:t>
                      </a:r>
                      <a:endParaRPr lang="zh-CN" altLang="en-US" sz="2400" b="1" dirty="0"/>
                    </a:p>
                  </a:txBody>
                  <a:tcPr/>
                </a:tc>
                <a:tc>
                  <a:txBody>
                    <a:bodyPr/>
                    <a:lstStyle/>
                    <a:p>
                      <a:pPr algn="ctr"/>
                      <a:r>
                        <a:rPr lang="en-US" altLang="zh-CN" sz="2400" b="1" dirty="0"/>
                        <a:t>y1</a:t>
                      </a:r>
                      <a:endParaRPr lang="zh-CN" altLang="en-US" sz="2400" b="1" dirty="0"/>
                    </a:p>
                  </a:txBody>
                  <a:tcPr/>
                </a:tc>
                <a:extLst>
                  <a:ext uri="{0D108BD9-81ED-4DB2-BD59-A6C34878D82A}">
                    <a16:rowId xmlns:a16="http://schemas.microsoft.com/office/drawing/2014/main" val="10000"/>
                  </a:ext>
                </a:extLst>
              </a:tr>
              <a:tr h="645942">
                <a:tc>
                  <a:txBody>
                    <a:bodyPr/>
                    <a:lstStyle/>
                    <a:p>
                      <a:pPr algn="ctr"/>
                      <a:r>
                        <a:rPr lang="en-US" altLang="zh-CN" sz="2400" dirty="0"/>
                        <a:t>164</a:t>
                      </a:r>
                      <a:endParaRPr lang="zh-CN" altLang="en-US" sz="2400" dirty="0"/>
                    </a:p>
                  </a:txBody>
                  <a:tcPr/>
                </a:tc>
                <a:tc>
                  <a:txBody>
                    <a:bodyPr/>
                    <a:lstStyle/>
                    <a:p>
                      <a:pPr algn="ctr"/>
                      <a:r>
                        <a:rPr lang="en-US" altLang="zh-CN" sz="2400" dirty="0"/>
                        <a:t>1</a:t>
                      </a:r>
                      <a:endParaRPr lang="zh-CN" altLang="en-US" sz="2400" dirty="0"/>
                    </a:p>
                  </a:txBody>
                  <a:tcPr/>
                </a:tc>
                <a:tc>
                  <a:txBody>
                    <a:bodyPr/>
                    <a:lstStyle/>
                    <a:p>
                      <a:pPr algn="ctr"/>
                      <a:r>
                        <a:rPr lang="en-US" altLang="zh-CN" sz="2400" dirty="0"/>
                        <a:t>1</a:t>
                      </a:r>
                      <a:endParaRPr lang="zh-CN" altLang="en-US" sz="2400" dirty="0"/>
                    </a:p>
                  </a:txBody>
                  <a:tcPr/>
                </a:tc>
                <a:tc>
                  <a:txBody>
                    <a:bodyPr/>
                    <a:lstStyle/>
                    <a:p>
                      <a:pPr algn="ctr"/>
                      <a:r>
                        <a:rPr lang="en-US" altLang="zh-CN" sz="2400" dirty="0"/>
                        <a:t>1</a:t>
                      </a:r>
                      <a:endParaRPr lang="zh-CN" altLang="en-US" sz="2400" dirty="0"/>
                    </a:p>
                  </a:txBody>
                  <a:tcPr/>
                </a:tc>
                <a:tc>
                  <a:txBody>
                    <a:bodyPr/>
                    <a:lstStyle/>
                    <a:p>
                      <a:pPr algn="ctr"/>
                      <a:r>
                        <a:rPr lang="en-US" altLang="zh-CN" sz="2400" dirty="0"/>
                        <a:t>160</a:t>
                      </a:r>
                      <a:endParaRPr lang="zh-CN" altLang="en-US" sz="2400" dirty="0"/>
                    </a:p>
                  </a:txBody>
                  <a:tcPr>
                    <a:solidFill>
                      <a:schemeClr val="tx1">
                        <a:lumMod val="85000"/>
                        <a:lumOff val="15000"/>
                      </a:schemeClr>
                    </a:solidFill>
                  </a:tcPr>
                </a:tc>
                <a:tc>
                  <a:txBody>
                    <a:bodyPr/>
                    <a:lstStyle/>
                    <a:p>
                      <a:pPr algn="ctr"/>
                      <a:r>
                        <a:rPr lang="en-US" altLang="zh-CN" sz="2400" dirty="0"/>
                        <a:t>164</a:t>
                      </a:r>
                      <a:endParaRPr lang="zh-CN" altLang="en-US" sz="2400" dirty="0"/>
                    </a:p>
                  </a:txBody>
                  <a:tcPr/>
                </a:tc>
                <a:extLst>
                  <a:ext uri="{0D108BD9-81ED-4DB2-BD59-A6C34878D82A}">
                    <a16:rowId xmlns:a16="http://schemas.microsoft.com/office/drawing/2014/main" val="10001"/>
                  </a:ext>
                </a:extLst>
              </a:tr>
              <a:tr h="645942">
                <a:tc>
                  <a:txBody>
                    <a:bodyPr/>
                    <a:lstStyle/>
                    <a:p>
                      <a:pPr algn="ctr"/>
                      <a:r>
                        <a:rPr lang="en-US" altLang="zh-CN" sz="2400" dirty="0"/>
                        <a:t>162</a:t>
                      </a:r>
                      <a:endParaRPr lang="zh-CN" altLang="en-US" sz="2400" dirty="0"/>
                    </a:p>
                  </a:txBody>
                  <a:tcPr/>
                </a:tc>
                <a:tc>
                  <a:txBody>
                    <a:bodyPr/>
                    <a:lstStyle/>
                    <a:p>
                      <a:pPr algn="ctr"/>
                      <a:r>
                        <a:rPr lang="en-US" altLang="zh-CN" sz="2400" dirty="0"/>
                        <a:t>1</a:t>
                      </a:r>
                      <a:endParaRPr lang="zh-CN" altLang="en-US" sz="2400" dirty="0"/>
                    </a:p>
                  </a:txBody>
                  <a:tcPr/>
                </a:tc>
                <a:tc>
                  <a:txBody>
                    <a:bodyPr/>
                    <a:lstStyle/>
                    <a:p>
                      <a:pPr algn="ctr"/>
                      <a:r>
                        <a:rPr lang="en-US" altLang="zh-CN" sz="2400" dirty="0"/>
                        <a:t>1</a:t>
                      </a:r>
                      <a:endParaRPr lang="zh-CN" altLang="en-US" sz="2400" dirty="0"/>
                    </a:p>
                  </a:txBody>
                  <a:tcPr/>
                </a:tc>
                <a:tc>
                  <a:txBody>
                    <a:bodyPr/>
                    <a:lstStyle/>
                    <a:p>
                      <a:pPr algn="ctr"/>
                      <a:r>
                        <a:rPr lang="en-US" altLang="zh-CN" sz="2400" dirty="0"/>
                        <a:t>1</a:t>
                      </a:r>
                      <a:endParaRPr lang="zh-CN" altLang="en-US" sz="2400" dirty="0"/>
                    </a:p>
                  </a:txBody>
                  <a:tcPr/>
                </a:tc>
                <a:tc>
                  <a:txBody>
                    <a:bodyPr/>
                    <a:lstStyle/>
                    <a:p>
                      <a:pPr algn="ctr"/>
                      <a:r>
                        <a:rPr lang="en-US" altLang="zh-CN" sz="2400" dirty="0"/>
                        <a:t>158</a:t>
                      </a:r>
                      <a:endParaRPr lang="zh-CN" altLang="en-US" sz="2400" dirty="0"/>
                    </a:p>
                  </a:txBody>
                  <a:tcPr>
                    <a:solidFill>
                      <a:schemeClr val="tx1">
                        <a:lumMod val="85000"/>
                        <a:lumOff val="15000"/>
                      </a:schemeClr>
                    </a:solidFill>
                  </a:tcPr>
                </a:tc>
                <a:tc>
                  <a:txBody>
                    <a:bodyPr/>
                    <a:lstStyle/>
                    <a:p>
                      <a:pPr algn="ctr"/>
                      <a:r>
                        <a:rPr lang="en-US" altLang="zh-CN" sz="2400" dirty="0"/>
                        <a:t>162</a:t>
                      </a:r>
                      <a:endParaRPr lang="zh-CN" altLang="en-US" sz="2400" dirty="0"/>
                    </a:p>
                  </a:txBody>
                  <a:tcPr/>
                </a:tc>
                <a:extLst>
                  <a:ext uri="{0D108BD9-81ED-4DB2-BD59-A6C34878D82A}">
                    <a16:rowId xmlns:a16="http://schemas.microsoft.com/office/drawing/2014/main" val="10002"/>
                  </a:ext>
                </a:extLst>
              </a:tr>
              <a:tr h="645942">
                <a:tc>
                  <a:txBody>
                    <a:bodyPr/>
                    <a:lstStyle/>
                    <a:p>
                      <a:pPr algn="ctr"/>
                      <a:r>
                        <a:rPr lang="en-US" altLang="zh-CN" sz="2400" dirty="0"/>
                        <a:t>170</a:t>
                      </a:r>
                      <a:endParaRPr lang="zh-CN" altLang="en-US" sz="2400" dirty="0"/>
                    </a:p>
                  </a:txBody>
                  <a:tcPr/>
                </a:tc>
                <a:tc>
                  <a:txBody>
                    <a:bodyPr/>
                    <a:lstStyle/>
                    <a:p>
                      <a:pPr algn="ctr"/>
                      <a:r>
                        <a:rPr lang="en-US" altLang="zh-CN" sz="2400" dirty="0"/>
                        <a:t>0</a:t>
                      </a:r>
                      <a:endParaRPr lang="zh-CN" altLang="en-US" sz="2400" dirty="0"/>
                    </a:p>
                  </a:txBody>
                  <a:tcPr/>
                </a:tc>
                <a:tc>
                  <a:txBody>
                    <a:bodyPr/>
                    <a:lstStyle/>
                    <a:p>
                      <a:pPr algn="ctr"/>
                      <a:r>
                        <a:rPr lang="en-US" altLang="zh-CN" sz="2400" dirty="0"/>
                        <a:t>0</a:t>
                      </a:r>
                      <a:endParaRPr lang="zh-CN" altLang="en-US" sz="2400" dirty="0"/>
                    </a:p>
                  </a:txBody>
                  <a:tcPr/>
                </a:tc>
                <a:tc>
                  <a:txBody>
                    <a:bodyPr/>
                    <a:lstStyle/>
                    <a:p>
                      <a:pPr algn="ctr"/>
                      <a:r>
                        <a:rPr lang="en-US" altLang="zh-CN" sz="2400" dirty="0"/>
                        <a:t>1</a:t>
                      </a:r>
                      <a:endParaRPr lang="zh-CN" altLang="en-US" sz="2400" dirty="0"/>
                    </a:p>
                  </a:txBody>
                  <a:tcPr/>
                </a:tc>
                <a:tc>
                  <a:txBody>
                    <a:bodyPr/>
                    <a:lstStyle/>
                    <a:p>
                      <a:pPr algn="ctr"/>
                      <a:r>
                        <a:rPr lang="en-US" altLang="zh-CN" sz="2400" dirty="0"/>
                        <a:t>170</a:t>
                      </a:r>
                      <a:endParaRPr lang="zh-CN" altLang="en-US" sz="2400" dirty="0"/>
                    </a:p>
                  </a:txBody>
                  <a:tcPr/>
                </a:tc>
                <a:tc>
                  <a:txBody>
                    <a:bodyPr/>
                    <a:lstStyle/>
                    <a:p>
                      <a:pPr algn="ctr"/>
                      <a:r>
                        <a:rPr lang="en-US" altLang="zh-CN" sz="2400" dirty="0"/>
                        <a:t>172</a:t>
                      </a:r>
                      <a:endParaRPr lang="zh-CN" altLang="en-US" sz="2400" dirty="0"/>
                    </a:p>
                  </a:txBody>
                  <a:tcPr>
                    <a:solidFill>
                      <a:schemeClr val="tx1">
                        <a:lumMod val="85000"/>
                        <a:lumOff val="15000"/>
                      </a:schemeClr>
                    </a:solidFill>
                  </a:tcPr>
                </a:tc>
                <a:extLst>
                  <a:ext uri="{0D108BD9-81ED-4DB2-BD59-A6C34878D82A}">
                    <a16:rowId xmlns:a16="http://schemas.microsoft.com/office/drawing/2014/main" val="10003"/>
                  </a:ext>
                </a:extLst>
              </a:tr>
              <a:tr h="645942">
                <a:tc>
                  <a:txBody>
                    <a:bodyPr/>
                    <a:lstStyle/>
                    <a:p>
                      <a:pPr algn="ctr"/>
                      <a:r>
                        <a:rPr lang="en-US" altLang="zh-CN" sz="2400" dirty="0"/>
                        <a:t>172</a:t>
                      </a:r>
                      <a:endParaRPr lang="zh-CN" altLang="en-US" sz="2400" dirty="0"/>
                    </a:p>
                  </a:txBody>
                  <a:tcPr/>
                </a:tc>
                <a:tc>
                  <a:txBody>
                    <a:bodyPr/>
                    <a:lstStyle/>
                    <a:p>
                      <a:pPr algn="ctr"/>
                      <a:r>
                        <a:rPr lang="en-US" altLang="zh-CN" sz="2400" dirty="0"/>
                        <a:t>0</a:t>
                      </a:r>
                      <a:endParaRPr lang="zh-CN" altLang="en-US" sz="2400" dirty="0"/>
                    </a:p>
                  </a:txBody>
                  <a:tcPr/>
                </a:tc>
                <a:tc>
                  <a:txBody>
                    <a:bodyPr/>
                    <a:lstStyle/>
                    <a:p>
                      <a:pPr algn="ctr"/>
                      <a:r>
                        <a:rPr lang="en-US" altLang="zh-CN" sz="2400" dirty="0"/>
                        <a:t>0</a:t>
                      </a:r>
                      <a:endParaRPr lang="zh-CN" altLang="en-US" sz="2400" dirty="0"/>
                    </a:p>
                  </a:txBody>
                  <a:tcPr/>
                </a:tc>
                <a:tc>
                  <a:txBody>
                    <a:bodyPr/>
                    <a:lstStyle/>
                    <a:p>
                      <a:pPr algn="ctr"/>
                      <a:r>
                        <a:rPr lang="en-US" altLang="zh-CN" sz="2400" dirty="0"/>
                        <a:t>1</a:t>
                      </a:r>
                      <a:endParaRPr lang="zh-CN" altLang="en-US" sz="2400" dirty="0"/>
                    </a:p>
                  </a:txBody>
                  <a:tcPr/>
                </a:tc>
                <a:tc>
                  <a:txBody>
                    <a:bodyPr/>
                    <a:lstStyle/>
                    <a:p>
                      <a:pPr algn="ctr"/>
                      <a:r>
                        <a:rPr lang="en-US" altLang="zh-CN" sz="2400" dirty="0"/>
                        <a:t>172</a:t>
                      </a:r>
                      <a:endParaRPr lang="zh-CN" altLang="en-US" sz="2400" dirty="0"/>
                    </a:p>
                  </a:txBody>
                  <a:tcPr/>
                </a:tc>
                <a:tc>
                  <a:txBody>
                    <a:bodyPr/>
                    <a:lstStyle/>
                    <a:p>
                      <a:pPr algn="ctr"/>
                      <a:r>
                        <a:rPr lang="en-US" altLang="zh-CN" sz="2400" dirty="0"/>
                        <a:t>174</a:t>
                      </a:r>
                      <a:endParaRPr lang="zh-CN" altLang="en-US" sz="2400" dirty="0"/>
                    </a:p>
                  </a:txBody>
                  <a:tcPr>
                    <a:solidFill>
                      <a:schemeClr val="tx1">
                        <a:lumMod val="85000"/>
                        <a:lumOff val="15000"/>
                      </a:schemeClr>
                    </a:solidFill>
                  </a:tcPr>
                </a:tc>
                <a:extLst>
                  <a:ext uri="{0D108BD9-81ED-4DB2-BD59-A6C34878D82A}">
                    <a16:rowId xmlns:a16="http://schemas.microsoft.com/office/drawing/2014/main" val="10004"/>
                  </a:ext>
                </a:extLst>
              </a:tr>
              <a:tr h="645942">
                <a:tc>
                  <a:txBody>
                    <a:bodyPr/>
                    <a:lstStyle/>
                    <a:p>
                      <a:pPr algn="ctr"/>
                      <a:r>
                        <a:rPr lang="en-US" altLang="zh-CN" sz="2400" dirty="0"/>
                        <a:t>.</a:t>
                      </a:r>
                      <a:endParaRPr lang="zh-CN" altLang="en-US" sz="2400" dirty="0"/>
                    </a:p>
                  </a:txBody>
                  <a:tcPr/>
                </a:tc>
                <a:tc>
                  <a:txBody>
                    <a:bodyPr/>
                    <a:lstStyle/>
                    <a:p>
                      <a:pPr algn="ctr"/>
                      <a:r>
                        <a:rPr lang="en-US" altLang="zh-CN" sz="2400" dirty="0"/>
                        <a:t>1</a:t>
                      </a:r>
                      <a:endParaRPr lang="zh-CN" altLang="en-US" sz="2400" dirty="0"/>
                    </a:p>
                  </a:txBody>
                  <a:tcPr/>
                </a:tc>
                <a:tc>
                  <a:txBody>
                    <a:bodyPr/>
                    <a:lstStyle/>
                    <a:p>
                      <a:pPr algn="ctr"/>
                      <a:r>
                        <a:rPr lang="en-US" altLang="zh-CN" sz="2400" dirty="0"/>
                        <a:t>1</a:t>
                      </a:r>
                      <a:endParaRPr lang="zh-CN" altLang="en-US" sz="2400" dirty="0"/>
                    </a:p>
                  </a:txBody>
                  <a:tcPr/>
                </a:tc>
                <a:tc>
                  <a:txBody>
                    <a:bodyPr/>
                    <a:lstStyle/>
                    <a:p>
                      <a:pPr algn="ctr"/>
                      <a:r>
                        <a:rPr lang="en-US" altLang="zh-CN" sz="2400" dirty="0"/>
                        <a:t>0</a:t>
                      </a:r>
                      <a:endParaRPr lang="zh-CN" altLang="en-US" sz="2400" dirty="0"/>
                    </a:p>
                  </a:txBody>
                  <a:tcPr/>
                </a:tc>
                <a:tc>
                  <a:txBody>
                    <a:bodyPr/>
                    <a:lstStyle/>
                    <a:p>
                      <a:pPr algn="ctr"/>
                      <a:endParaRPr lang="zh-CN" altLang="en-US" sz="2400"/>
                    </a:p>
                  </a:txBody>
                  <a:tcPr/>
                </a:tc>
                <a:tc>
                  <a:txBody>
                    <a:bodyPr/>
                    <a:lstStyle/>
                    <a:p>
                      <a:pPr algn="ctr"/>
                      <a:endParaRPr lang="zh-CN" altLang="en-US" sz="2400" dirty="0"/>
                    </a:p>
                  </a:txBody>
                  <a:tcPr/>
                </a:tc>
                <a:extLst>
                  <a:ext uri="{0D108BD9-81ED-4DB2-BD59-A6C34878D82A}">
                    <a16:rowId xmlns:a16="http://schemas.microsoft.com/office/drawing/2014/main" val="10005"/>
                  </a:ext>
                </a:extLst>
              </a:tr>
              <a:tr h="645942">
                <a:tc>
                  <a:txBody>
                    <a:bodyPr/>
                    <a:lstStyle/>
                    <a:p>
                      <a:pPr algn="ctr"/>
                      <a:r>
                        <a:rPr lang="en-US" altLang="zh-CN" sz="2400" dirty="0"/>
                        <a:t>.</a:t>
                      </a:r>
                      <a:endParaRPr lang="zh-CN" altLang="en-US" sz="2400" dirty="0"/>
                    </a:p>
                  </a:txBody>
                  <a:tcPr/>
                </a:tc>
                <a:tc>
                  <a:txBody>
                    <a:bodyPr/>
                    <a:lstStyle/>
                    <a:p>
                      <a:pPr algn="ctr"/>
                      <a:r>
                        <a:rPr lang="en-US" altLang="zh-CN" sz="2400" dirty="0"/>
                        <a:t>1</a:t>
                      </a:r>
                      <a:endParaRPr lang="zh-CN" altLang="en-US" sz="2400" dirty="0"/>
                    </a:p>
                  </a:txBody>
                  <a:tcPr/>
                </a:tc>
                <a:tc>
                  <a:txBody>
                    <a:bodyPr/>
                    <a:lstStyle/>
                    <a:p>
                      <a:pPr algn="ctr"/>
                      <a:r>
                        <a:rPr lang="en-US" altLang="zh-CN" sz="2400" dirty="0"/>
                        <a:t>1</a:t>
                      </a:r>
                      <a:endParaRPr lang="zh-CN" altLang="en-US" sz="2400" dirty="0"/>
                    </a:p>
                  </a:txBody>
                  <a:tcPr/>
                </a:tc>
                <a:tc>
                  <a:txBody>
                    <a:bodyPr/>
                    <a:lstStyle/>
                    <a:p>
                      <a:pPr algn="ctr"/>
                      <a:r>
                        <a:rPr lang="en-US" altLang="zh-CN" sz="2400" dirty="0"/>
                        <a:t>0</a:t>
                      </a:r>
                      <a:endParaRPr lang="zh-CN" altLang="en-US" sz="2400" dirty="0"/>
                    </a:p>
                  </a:txBody>
                  <a:tcPr/>
                </a:tc>
                <a:tc>
                  <a:txBody>
                    <a:bodyPr/>
                    <a:lstStyle/>
                    <a:p>
                      <a:pPr algn="ctr"/>
                      <a:endParaRPr lang="zh-CN" altLang="en-US" sz="2400" dirty="0"/>
                    </a:p>
                  </a:txBody>
                  <a:tcPr/>
                </a:tc>
                <a:tc>
                  <a:txBody>
                    <a:bodyPr/>
                    <a:lstStyle/>
                    <a:p>
                      <a:pPr algn="ctr"/>
                      <a:endParaRPr lang="zh-CN" altLang="en-US" sz="2400" dirty="0"/>
                    </a:p>
                  </a:txBody>
                  <a:tcPr/>
                </a:tc>
                <a:extLst>
                  <a:ext uri="{0D108BD9-81ED-4DB2-BD59-A6C34878D82A}">
                    <a16:rowId xmlns:a16="http://schemas.microsoft.com/office/drawing/2014/main" val="10006"/>
                  </a:ext>
                </a:extLst>
              </a:tr>
            </a:tbl>
          </a:graphicData>
        </a:graphic>
      </p:graphicFrame>
      <p:sp>
        <p:nvSpPr>
          <p:cNvPr id="14" name="矩形 13"/>
          <p:cNvSpPr/>
          <p:nvPr/>
        </p:nvSpPr>
        <p:spPr>
          <a:xfrm>
            <a:off x="770183" y="4645128"/>
            <a:ext cx="921053" cy="11116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927930" y="1598010"/>
            <a:ext cx="863719" cy="42343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p:cNvCxnSpPr/>
          <p:nvPr/>
        </p:nvCxnSpPr>
        <p:spPr>
          <a:xfrm flipV="1">
            <a:off x="4313208" y="5684808"/>
            <a:ext cx="614722" cy="347597"/>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1270661" y="5756761"/>
            <a:ext cx="609000" cy="599590"/>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6032200" y="1523814"/>
            <a:ext cx="2889849" cy="3203462"/>
          </a:xfrm>
          <a:prstGeom prst="rect">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2180961" y="1562108"/>
            <a:ext cx="863719" cy="4234395"/>
          </a:xfrm>
          <a:prstGeom prst="rect">
            <a:avLst/>
          </a:prstGeom>
          <a:noFill/>
          <a:ln w="539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21"/>
          <p:cNvCxnSpPr>
            <a:endCxn id="20" idx="0"/>
          </p:cNvCxnSpPr>
          <p:nvPr/>
        </p:nvCxnSpPr>
        <p:spPr>
          <a:xfrm flipH="1">
            <a:off x="2612821" y="886259"/>
            <a:ext cx="614985" cy="675849"/>
          </a:xfrm>
          <a:prstGeom prst="straightConnector1">
            <a:avLst/>
          </a:prstGeom>
          <a:ln w="412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H="1" flipV="1">
            <a:off x="6476009" y="1033153"/>
            <a:ext cx="1064822" cy="428795"/>
          </a:xfrm>
          <a:prstGeom prst="straightConnector1">
            <a:avLst/>
          </a:prstGeom>
          <a:ln w="412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4" grpId="0" animBg="1"/>
      <p:bldP spid="15" grpId="0" animBg="1"/>
      <p:bldP spid="19" grpId="0" animBg="1"/>
      <p:bldP spid="2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188E5CE-F230-4BD1-940F-85FCBCA58052}" type="datetime1">
              <a:rPr lang="zh-CN" altLang="en-US" smtClean="0"/>
              <a:t>2021/3/2</a:t>
            </a:fld>
            <a:endParaRPr lang="zh-CN" altLang="en-US"/>
          </a:p>
        </p:txBody>
      </p:sp>
      <p:sp>
        <p:nvSpPr>
          <p:cNvPr id="3" name="页脚占位符 2"/>
          <p:cNvSpPr>
            <a:spLocks noGrp="1"/>
          </p:cNvSpPr>
          <p:nvPr>
            <p:ph type="ftr" sz="quarter" idx="11"/>
          </p:nvPr>
        </p:nvSpPr>
        <p:spPr/>
        <p:txBody>
          <a:bodyPr/>
          <a:lstStyle/>
          <a:p>
            <a:r>
              <a:rPr lang="zh-CN" altLang="en-US" dirty="0"/>
              <a:t>中国人民大学，陈传波</a:t>
            </a:r>
          </a:p>
        </p:txBody>
      </p:sp>
      <p:graphicFrame>
        <p:nvGraphicFramePr>
          <p:cNvPr id="4" name="对象 3"/>
          <p:cNvGraphicFramePr>
            <a:graphicFrameLocks noChangeAspect="1"/>
          </p:cNvGraphicFramePr>
          <p:nvPr/>
        </p:nvGraphicFramePr>
        <p:xfrm>
          <a:off x="3341688" y="1201738"/>
          <a:ext cx="3217862" cy="650875"/>
        </p:xfrm>
        <a:graphic>
          <a:graphicData uri="http://schemas.openxmlformats.org/presentationml/2006/ole">
            <mc:AlternateContent xmlns:mc="http://schemas.openxmlformats.org/markup-compatibility/2006">
              <mc:Choice xmlns:v="urn:schemas-microsoft-com:vml" Requires="v">
                <p:oleObj spid="_x0000_s1053819" name="公式" r:id="rId3" imgW="24079200" imgH="4876800" progId="Equation.3">
                  <p:embed/>
                </p:oleObj>
              </mc:Choice>
              <mc:Fallback>
                <p:oleObj name="公式" r:id="rId3" imgW="24079200" imgH="4876800" progId="Equation.3">
                  <p:embed/>
                  <p:pic>
                    <p:nvPicPr>
                      <p:cNvPr id="0" name="对象 3"/>
                      <p:cNvPicPr/>
                      <p:nvPr/>
                    </p:nvPicPr>
                    <p:blipFill>
                      <a:blip r:embed="rId4"/>
                      <a:stretch>
                        <a:fillRect/>
                      </a:stretch>
                    </p:blipFill>
                    <p:spPr>
                      <a:xfrm>
                        <a:off x="3341688" y="1201738"/>
                        <a:ext cx="3217862" cy="650875"/>
                      </a:xfrm>
                      <a:prstGeom prst="rect">
                        <a:avLst/>
                      </a:prstGeom>
                    </p:spPr>
                  </p:pic>
                </p:oleObj>
              </mc:Fallback>
            </mc:AlternateContent>
          </a:graphicData>
        </a:graphic>
      </p:graphicFrame>
      <p:sp>
        <p:nvSpPr>
          <p:cNvPr id="5" name="矩形 4"/>
          <p:cNvSpPr/>
          <p:nvPr/>
        </p:nvSpPr>
        <p:spPr>
          <a:xfrm>
            <a:off x="0" y="140199"/>
            <a:ext cx="9144000" cy="646331"/>
          </a:xfrm>
          <a:prstGeom prst="rect">
            <a:avLst/>
          </a:prstGeom>
        </p:spPr>
        <p:txBody>
          <a:bodyPr wrap="square">
            <a:spAutoFit/>
          </a:bodyPr>
          <a:lstStyle/>
          <a:p>
            <a:pPr algn="ctr"/>
            <a:r>
              <a:rPr lang="en-US" altLang="zh-CN" sz="3600" dirty="0">
                <a:latin typeface="微软雅黑" panose="020B0503020204020204" pitchFamily="34" charset="-122"/>
                <a:ea typeface="微软雅黑" panose="020B0503020204020204" pitchFamily="34" charset="-122"/>
              </a:rPr>
              <a:t>S1</a:t>
            </a:r>
            <a:r>
              <a:rPr lang="zh-CN" altLang="en-US" sz="3600" dirty="0">
                <a:latin typeface="微软雅黑" panose="020B0503020204020204" pitchFamily="34" charset="-122"/>
                <a:ea typeface="微软雅黑" panose="020B0503020204020204" pitchFamily="34" charset="-122"/>
              </a:rPr>
              <a:t>：参数线性假设</a:t>
            </a:r>
          </a:p>
        </p:txBody>
      </p:sp>
      <p:graphicFrame>
        <p:nvGraphicFramePr>
          <p:cNvPr id="6" name="对象 5"/>
          <p:cNvGraphicFramePr>
            <a:graphicFrameLocks noChangeAspect="1"/>
          </p:cNvGraphicFramePr>
          <p:nvPr/>
        </p:nvGraphicFramePr>
        <p:xfrm>
          <a:off x="3554413" y="2103438"/>
          <a:ext cx="3532187" cy="687387"/>
        </p:xfrm>
        <a:graphic>
          <a:graphicData uri="http://schemas.openxmlformats.org/presentationml/2006/ole">
            <mc:AlternateContent xmlns:mc="http://schemas.openxmlformats.org/markup-compatibility/2006">
              <mc:Choice xmlns:v="urn:schemas-microsoft-com:vml" Requires="v">
                <p:oleObj spid="_x0000_s1053820" name="公式" r:id="rId5" imgW="24993600" imgH="4876800" progId="Equation.3">
                  <p:embed/>
                </p:oleObj>
              </mc:Choice>
              <mc:Fallback>
                <p:oleObj name="公式" r:id="rId5" imgW="24993600" imgH="4876800" progId="Equation.3">
                  <p:embed/>
                  <p:pic>
                    <p:nvPicPr>
                      <p:cNvPr id="0" name="对象 5"/>
                      <p:cNvPicPr/>
                      <p:nvPr/>
                    </p:nvPicPr>
                    <p:blipFill>
                      <a:blip r:embed="rId6"/>
                      <a:stretch>
                        <a:fillRect/>
                      </a:stretch>
                    </p:blipFill>
                    <p:spPr>
                      <a:xfrm>
                        <a:off x="3554413" y="2103438"/>
                        <a:ext cx="3532187" cy="687387"/>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3498850" y="3216275"/>
          <a:ext cx="3384550" cy="588963"/>
        </p:xfrm>
        <a:graphic>
          <a:graphicData uri="http://schemas.openxmlformats.org/presentationml/2006/ole">
            <mc:AlternateContent xmlns:mc="http://schemas.openxmlformats.org/markup-compatibility/2006">
              <mc:Choice xmlns:v="urn:schemas-microsoft-com:vml" Requires="v">
                <p:oleObj spid="_x0000_s1053821" name="公式" r:id="rId7" imgW="28041600" imgH="4876800" progId="Equation.3">
                  <p:embed/>
                </p:oleObj>
              </mc:Choice>
              <mc:Fallback>
                <p:oleObj name="公式" r:id="rId7" imgW="28041600" imgH="4876800" progId="Equation.3">
                  <p:embed/>
                  <p:pic>
                    <p:nvPicPr>
                      <p:cNvPr id="0" name="对象 6"/>
                      <p:cNvPicPr/>
                      <p:nvPr/>
                    </p:nvPicPr>
                    <p:blipFill>
                      <a:blip r:embed="rId8"/>
                      <a:stretch>
                        <a:fillRect/>
                      </a:stretch>
                    </p:blipFill>
                    <p:spPr>
                      <a:xfrm>
                        <a:off x="3498850" y="3216275"/>
                        <a:ext cx="3384550" cy="588963"/>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3514725" y="4229100"/>
          <a:ext cx="3559175" cy="633413"/>
        </p:xfrm>
        <a:graphic>
          <a:graphicData uri="http://schemas.openxmlformats.org/presentationml/2006/ole">
            <mc:AlternateContent xmlns:mc="http://schemas.openxmlformats.org/markup-compatibility/2006">
              <mc:Choice xmlns:v="urn:schemas-microsoft-com:vml" Requires="v">
                <p:oleObj spid="_x0000_s1053822" name="公式" r:id="rId9" imgW="27432000" imgH="4876800" progId="Equation.3">
                  <p:embed/>
                </p:oleObj>
              </mc:Choice>
              <mc:Fallback>
                <p:oleObj name="公式" r:id="rId9" imgW="27432000" imgH="4876800" progId="Equation.3">
                  <p:embed/>
                  <p:pic>
                    <p:nvPicPr>
                      <p:cNvPr id="0" name="对象 7"/>
                      <p:cNvPicPr/>
                      <p:nvPr/>
                    </p:nvPicPr>
                    <p:blipFill>
                      <a:blip r:embed="rId10"/>
                      <a:stretch>
                        <a:fillRect/>
                      </a:stretch>
                    </p:blipFill>
                    <p:spPr>
                      <a:xfrm>
                        <a:off x="3514725" y="4229100"/>
                        <a:ext cx="3559175" cy="633413"/>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3553849" y="5123767"/>
          <a:ext cx="3198007" cy="691461"/>
        </p:xfrm>
        <a:graphic>
          <a:graphicData uri="http://schemas.openxmlformats.org/presentationml/2006/ole">
            <mc:AlternateContent xmlns:mc="http://schemas.openxmlformats.org/markup-compatibility/2006">
              <mc:Choice xmlns:v="urn:schemas-microsoft-com:vml" Requires="v">
                <p:oleObj spid="_x0000_s1053823" name="公式" r:id="rId11" imgW="22555200" imgH="4876800" progId="Equation.3">
                  <p:embed/>
                </p:oleObj>
              </mc:Choice>
              <mc:Fallback>
                <p:oleObj name="公式" r:id="rId11" imgW="22555200" imgH="4876800" progId="Equation.3">
                  <p:embed/>
                  <p:pic>
                    <p:nvPicPr>
                      <p:cNvPr id="0" name="对象 8"/>
                      <p:cNvPicPr/>
                      <p:nvPr/>
                    </p:nvPicPr>
                    <p:blipFill>
                      <a:blip r:embed="rId12"/>
                      <a:stretch>
                        <a:fillRect/>
                      </a:stretch>
                    </p:blipFill>
                    <p:spPr>
                      <a:xfrm>
                        <a:off x="3553849" y="5123767"/>
                        <a:ext cx="3198007" cy="691461"/>
                      </a:xfrm>
                      <a:prstGeom prst="rect">
                        <a:avLst/>
                      </a:prstGeom>
                      <a:solidFill>
                        <a:srgbClr val="FFC000"/>
                      </a:solidFill>
                    </p:spPr>
                  </p:pic>
                </p:oleObj>
              </mc:Fallback>
            </mc:AlternateContent>
          </a:graphicData>
        </a:graphic>
      </p:graphicFrame>
      <p:sp>
        <p:nvSpPr>
          <p:cNvPr id="10" name="矩形 9"/>
          <p:cNvSpPr/>
          <p:nvPr/>
        </p:nvSpPr>
        <p:spPr>
          <a:xfrm>
            <a:off x="1329552" y="2216155"/>
            <a:ext cx="2053087" cy="461665"/>
          </a:xfrm>
          <a:prstGeom prst="rect">
            <a:avLst/>
          </a:prstGeom>
        </p:spPr>
        <p:txBody>
          <a:bodyPr wrap="square">
            <a:spAutoFit/>
          </a:bodyPr>
          <a:lstStyle/>
          <a:p>
            <a:r>
              <a:rPr lang="zh-CN" altLang="en-US" sz="2400" dirty="0"/>
              <a:t>若</a:t>
            </a:r>
            <a:r>
              <a:rPr lang="en-US" altLang="zh-CN" sz="2400" i="1" dirty="0"/>
              <a:t>y</a:t>
            </a:r>
            <a:r>
              <a:rPr lang="zh-CN" altLang="en-US" sz="2400" dirty="0"/>
              <a:t>有显示解</a:t>
            </a:r>
          </a:p>
        </p:txBody>
      </p:sp>
      <p:sp>
        <p:nvSpPr>
          <p:cNvPr id="11" name="矩形 10"/>
          <p:cNvSpPr/>
          <p:nvPr/>
        </p:nvSpPr>
        <p:spPr>
          <a:xfrm>
            <a:off x="189782" y="3229917"/>
            <a:ext cx="3192858" cy="461665"/>
          </a:xfrm>
          <a:prstGeom prst="rect">
            <a:avLst/>
          </a:prstGeom>
        </p:spPr>
        <p:txBody>
          <a:bodyPr wrap="square">
            <a:spAutoFit/>
          </a:bodyPr>
          <a:lstStyle/>
          <a:p>
            <a:r>
              <a:rPr lang="zh-CN" altLang="en-US" sz="2400" dirty="0"/>
              <a:t>若</a:t>
            </a:r>
            <a:r>
              <a:rPr lang="en-US" altLang="zh-CN" sz="2400" dirty="0"/>
              <a:t>u</a:t>
            </a:r>
            <a:r>
              <a:rPr lang="zh-CN" altLang="en-US" sz="2400" dirty="0"/>
              <a:t>以可加方式被分离</a:t>
            </a:r>
          </a:p>
        </p:txBody>
      </p:sp>
      <p:sp>
        <p:nvSpPr>
          <p:cNvPr id="12" name="矩形 11"/>
          <p:cNvSpPr/>
          <p:nvPr/>
        </p:nvSpPr>
        <p:spPr>
          <a:xfrm>
            <a:off x="733246" y="4331469"/>
            <a:ext cx="2709778" cy="461665"/>
          </a:xfrm>
          <a:prstGeom prst="rect">
            <a:avLst/>
          </a:prstGeom>
        </p:spPr>
        <p:txBody>
          <a:bodyPr wrap="square">
            <a:spAutoFit/>
          </a:bodyPr>
          <a:lstStyle/>
          <a:p>
            <a:r>
              <a:rPr lang="zh-CN" altLang="en-US" sz="2400" dirty="0"/>
              <a:t>广义线性模型</a:t>
            </a:r>
            <a:r>
              <a:rPr lang="en-US" altLang="zh-CN" sz="2400" dirty="0"/>
              <a:t>GLM</a:t>
            </a:r>
            <a:endParaRPr lang="zh-CN" altLang="en-US" sz="2400" dirty="0"/>
          </a:p>
        </p:txBody>
      </p:sp>
      <p:sp>
        <p:nvSpPr>
          <p:cNvPr id="13" name="矩形 12"/>
          <p:cNvSpPr/>
          <p:nvPr/>
        </p:nvSpPr>
        <p:spPr>
          <a:xfrm>
            <a:off x="1078302" y="5200381"/>
            <a:ext cx="2304337" cy="461665"/>
          </a:xfrm>
          <a:prstGeom prst="rect">
            <a:avLst/>
          </a:prstGeom>
        </p:spPr>
        <p:txBody>
          <a:bodyPr wrap="square">
            <a:spAutoFit/>
          </a:bodyPr>
          <a:lstStyle/>
          <a:p>
            <a:r>
              <a:rPr lang="zh-CN" altLang="en-US" sz="2400" dirty="0"/>
              <a:t>经典线性模型</a:t>
            </a:r>
          </a:p>
        </p:txBody>
      </p:sp>
      <p:sp>
        <p:nvSpPr>
          <p:cNvPr id="14" name="矩形 13"/>
          <p:cNvSpPr/>
          <p:nvPr/>
        </p:nvSpPr>
        <p:spPr>
          <a:xfrm>
            <a:off x="733246" y="1301844"/>
            <a:ext cx="2398144" cy="461665"/>
          </a:xfrm>
          <a:prstGeom prst="rect">
            <a:avLst/>
          </a:prstGeom>
        </p:spPr>
        <p:txBody>
          <a:bodyPr wrap="square">
            <a:spAutoFit/>
          </a:bodyPr>
          <a:lstStyle/>
          <a:p>
            <a:r>
              <a:rPr lang="zh-CN" altLang="en-US" sz="2400" dirty="0"/>
              <a:t>一般单方程模型</a:t>
            </a:r>
          </a:p>
        </p:txBody>
      </p:sp>
      <p:sp>
        <p:nvSpPr>
          <p:cNvPr id="18" name="矩形 17"/>
          <p:cNvSpPr/>
          <p:nvPr/>
        </p:nvSpPr>
        <p:spPr>
          <a:xfrm>
            <a:off x="3131390" y="6164120"/>
            <a:ext cx="4934308" cy="523220"/>
          </a:xfrm>
          <a:prstGeom prst="rect">
            <a:avLst/>
          </a:prstGeom>
          <a:solidFill>
            <a:srgbClr val="FFFF00"/>
          </a:solidFill>
        </p:spPr>
        <p:txBody>
          <a:bodyPr wrap="square">
            <a:spAutoFit/>
          </a:bodyPr>
          <a:lstStyle/>
          <a:p>
            <a:r>
              <a:rPr lang="zh-CN" altLang="en-US" sz="2800" b="1" dirty="0">
                <a:solidFill>
                  <a:srgbClr val="0070C0"/>
                </a:solidFill>
                <a:latin typeface="黑体" panose="02010609060101010101" pitchFamily="49" charset="-122"/>
                <a:ea typeface="黑体" panose="02010609060101010101" pitchFamily="49" charset="-122"/>
              </a:rPr>
              <a:t>其中</a:t>
            </a:r>
            <a:r>
              <a:rPr lang="en-US" altLang="zh-CN" sz="2800" b="1" dirty="0" err="1">
                <a:solidFill>
                  <a:srgbClr val="0070C0"/>
                </a:solidFill>
                <a:latin typeface="黑体" panose="02010609060101010101" pitchFamily="49" charset="-122"/>
                <a:ea typeface="黑体" panose="02010609060101010101" pitchFamily="49" charset="-122"/>
              </a:rPr>
              <a:t>x,y,u</a:t>
            </a:r>
            <a:r>
              <a:rPr lang="zh-CN" altLang="en-US" sz="2800" b="1" dirty="0">
                <a:solidFill>
                  <a:srgbClr val="0070C0"/>
                </a:solidFill>
                <a:latin typeface="黑体" panose="02010609060101010101" pitchFamily="49" charset="-122"/>
                <a:ea typeface="黑体" panose="02010609060101010101" pitchFamily="49" charset="-122"/>
              </a:rPr>
              <a:t>为随机变（向）量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25234D3-FA2C-457A-B7DA-A7A33498E534}" type="datetime1">
              <a:rPr lang="zh-CN" altLang="en-US" smtClean="0"/>
              <a:t>2021/3/2</a:t>
            </a:fld>
            <a:endParaRPr lang="zh-CN" altLang="en-US"/>
          </a:p>
        </p:txBody>
      </p:sp>
      <p:sp>
        <p:nvSpPr>
          <p:cNvPr id="3" name="页脚占位符 2"/>
          <p:cNvSpPr>
            <a:spLocks noGrp="1"/>
          </p:cNvSpPr>
          <p:nvPr>
            <p:ph type="ftr" sz="quarter" idx="11"/>
          </p:nvPr>
        </p:nvSpPr>
        <p:spPr/>
        <p:txBody>
          <a:bodyPr/>
          <a:lstStyle/>
          <a:p>
            <a:r>
              <a:rPr lang="zh-CN" altLang="en-US"/>
              <a:t>中国人民大学，陈传波</a:t>
            </a:r>
          </a:p>
        </p:txBody>
      </p:sp>
      <p:sp>
        <p:nvSpPr>
          <p:cNvPr id="6" name="矩形 5"/>
          <p:cNvSpPr/>
          <p:nvPr/>
        </p:nvSpPr>
        <p:spPr>
          <a:xfrm>
            <a:off x="0" y="192041"/>
            <a:ext cx="9144000" cy="646331"/>
          </a:xfrm>
          <a:prstGeom prst="rect">
            <a:avLst/>
          </a:prstGeom>
        </p:spPr>
        <p:txBody>
          <a:bodyPr wrap="square">
            <a:spAutoFit/>
          </a:bodyPr>
          <a:lstStyle/>
          <a:p>
            <a:pPr algn="ctr"/>
            <a:r>
              <a:rPr lang="en-US" altLang="zh-CN" sz="3600" b="1" dirty="0">
                <a:latin typeface="微软雅黑" panose="020B0503020204020204" pitchFamily="34" charset="-122"/>
                <a:ea typeface="微软雅黑" panose="020B0503020204020204" pitchFamily="34" charset="-122"/>
              </a:rPr>
              <a:t>6.</a:t>
            </a:r>
            <a:r>
              <a:rPr lang="zh-CN" altLang="en-US" sz="3600" b="1" dirty="0">
                <a:latin typeface="微软雅黑" panose="020B0503020204020204" pitchFamily="34" charset="-122"/>
                <a:ea typeface="微软雅黑" panose="020B0503020204020204" pitchFamily="34" charset="-122"/>
              </a:rPr>
              <a:t>随机效应：自变量与随机效应项相关</a:t>
            </a:r>
            <a:endParaRPr lang="en-US" altLang="zh-CN" sz="3600" b="1" dirty="0">
              <a:latin typeface="微软雅黑" panose="020B0503020204020204" pitchFamily="34" charset="-122"/>
              <a:ea typeface="微软雅黑" panose="020B0503020204020204" pitchFamily="34" charset="-122"/>
            </a:endParaRPr>
          </a:p>
        </p:txBody>
      </p:sp>
      <p:graphicFrame>
        <p:nvGraphicFramePr>
          <p:cNvPr id="17" name="对象 16"/>
          <p:cNvGraphicFramePr>
            <a:graphicFrameLocks noChangeAspect="1"/>
          </p:cNvGraphicFramePr>
          <p:nvPr/>
        </p:nvGraphicFramePr>
        <p:xfrm>
          <a:off x="836762" y="2115662"/>
          <a:ext cx="5895975" cy="1806575"/>
        </p:xfrm>
        <a:graphic>
          <a:graphicData uri="http://schemas.openxmlformats.org/presentationml/2006/ole">
            <mc:AlternateContent xmlns:mc="http://schemas.openxmlformats.org/markup-compatibility/2006">
              <mc:Choice xmlns:v="urn:schemas-microsoft-com:vml" Requires="v">
                <p:oleObj spid="_x0000_s634637" name="公式" r:id="rId3" imgW="53644800" imgH="16459200" progId="Equation.3">
                  <p:embed/>
                </p:oleObj>
              </mc:Choice>
              <mc:Fallback>
                <p:oleObj name="公式" r:id="rId3" imgW="53644800" imgH="16459200" progId="Equation.3">
                  <p:embed/>
                  <p:pic>
                    <p:nvPicPr>
                      <p:cNvPr id="0" name="图片 634630"/>
                      <p:cNvPicPr/>
                      <p:nvPr/>
                    </p:nvPicPr>
                    <p:blipFill>
                      <a:blip r:embed="rId4"/>
                      <a:stretch>
                        <a:fillRect/>
                      </a:stretch>
                    </p:blipFill>
                    <p:spPr>
                      <a:xfrm>
                        <a:off x="836762" y="2115662"/>
                        <a:ext cx="5895975" cy="1806575"/>
                      </a:xfrm>
                      <a:prstGeom prst="rect">
                        <a:avLst/>
                      </a:prstGeom>
                      <a:solidFill>
                        <a:srgbClr val="FFC000"/>
                      </a:solidFill>
                    </p:spPr>
                  </p:pic>
                </p:oleObj>
              </mc:Fallback>
            </mc:AlternateContent>
          </a:graphicData>
        </a:graphic>
      </p:graphicFrame>
      <p:sp>
        <p:nvSpPr>
          <p:cNvPr id="18" name="矩形 17"/>
          <p:cNvSpPr/>
          <p:nvPr/>
        </p:nvSpPr>
        <p:spPr>
          <a:xfrm>
            <a:off x="482539" y="872587"/>
            <a:ext cx="8178920" cy="957250"/>
          </a:xfrm>
          <a:prstGeom prst="rect">
            <a:avLst/>
          </a:prstGeom>
        </p:spPr>
        <p:txBody>
          <a:bodyPr wrap="square">
            <a:spAutoFit/>
          </a:bodyPr>
          <a:lstStyle/>
          <a:p>
            <a:pPr>
              <a:lnSpc>
                <a:spcPct val="150000"/>
              </a:lnSpc>
            </a:pPr>
            <a:r>
              <a:rPr lang="zh-CN" altLang="en-US" sz="2000" dirty="0">
                <a:latin typeface="宋体" panose="02010600030101010101" pitchFamily="2" charset="-122"/>
                <a:ea typeface="宋体" panose="02010600030101010101" pitchFamily="2" charset="-122"/>
              </a:rPr>
              <a:t>在面板数据中，若个体不可观察变量</a:t>
            </a:r>
            <a:r>
              <a:rPr lang="en-US" altLang="zh-CN" sz="2000" b="1" i="1" dirty="0">
                <a:latin typeface="Times New Roman" panose="02020603050405020304" pitchFamily="18" charset="0"/>
                <a:cs typeface="Times New Roman" panose="02020603050405020304" pitchFamily="18" charset="0"/>
              </a:rPr>
              <a:t>c</a:t>
            </a:r>
            <a:r>
              <a:rPr lang="zh-CN" altLang="en-US" sz="2000" dirty="0">
                <a:latin typeface="宋体" panose="02010600030101010101" pitchFamily="2" charset="-122"/>
                <a:ea typeface="宋体" panose="02010600030101010101" pitchFamily="2" charset="-122"/>
              </a:rPr>
              <a:t>被视为随机变量，若进入随机误差项，若</a:t>
            </a:r>
            <a:r>
              <a:rPr lang="en-US" altLang="zh-CN" sz="2000" b="1" i="1" dirty="0">
                <a:latin typeface="Times New Roman" panose="02020603050405020304" pitchFamily="18" charset="0"/>
                <a:ea typeface="宋体" panose="02010600030101010101" pitchFamily="2" charset="-122"/>
                <a:cs typeface="Times New Roman" panose="02020603050405020304" pitchFamily="18" charset="0"/>
              </a:rPr>
              <a:t>x</a:t>
            </a:r>
            <a:r>
              <a:rPr lang="zh-CN" altLang="en-US" sz="2000" dirty="0">
                <a:latin typeface="宋体" panose="02010600030101010101" pitchFamily="2" charset="-122"/>
                <a:ea typeface="宋体" panose="02010600030101010101" pitchFamily="2" charset="-122"/>
              </a:rPr>
              <a:t>与</a:t>
            </a:r>
            <a:r>
              <a:rPr lang="en-US" altLang="zh-CN" sz="2000" b="1" i="1" dirty="0">
                <a:latin typeface="Times New Roman" panose="02020603050405020304" pitchFamily="18" charset="0"/>
                <a:ea typeface="宋体" panose="02010600030101010101" pitchFamily="2" charset="-122"/>
                <a:cs typeface="Times New Roman" panose="02020603050405020304" pitchFamily="18" charset="0"/>
              </a:rPr>
              <a:t>c</a:t>
            </a:r>
            <a:r>
              <a:rPr lang="zh-CN" altLang="en-US" sz="2000" dirty="0">
                <a:latin typeface="宋体" panose="02010600030101010101" pitchFamily="2" charset="-122"/>
                <a:ea typeface="宋体" panose="02010600030101010101" pitchFamily="2" charset="-122"/>
              </a:rPr>
              <a:t>相关，将导致内生性，表现为自变量与误差项相关。</a:t>
            </a:r>
          </a:p>
        </p:txBody>
      </p:sp>
      <p:sp>
        <p:nvSpPr>
          <p:cNvPr id="8" name="矩形 7"/>
          <p:cNvSpPr/>
          <p:nvPr/>
        </p:nvSpPr>
        <p:spPr>
          <a:xfrm>
            <a:off x="301924" y="4166931"/>
            <a:ext cx="4201064" cy="2554545"/>
          </a:xfrm>
          <a:prstGeom prst="rect">
            <a:avLst/>
          </a:prstGeom>
          <a:solidFill>
            <a:schemeClr val="accent6">
              <a:lumMod val="60000"/>
              <a:lumOff val="40000"/>
            </a:schemeClr>
          </a:solidFill>
        </p:spPr>
        <p:txBody>
          <a:bodyPr wrap="square">
            <a:spAutoFit/>
          </a:bodyPr>
          <a:lstStyle/>
          <a:p>
            <a:r>
              <a:rPr lang="zh-CN" altLang="en-US" sz="1600" b="1" dirty="0">
                <a:latin typeface="Times New Roman" panose="02020603050405020304" pitchFamily="18" charset="0"/>
                <a:cs typeface="Times New Roman" panose="02020603050405020304" pitchFamily="18" charset="0"/>
              </a:rPr>
              <a:t>*随机效应</a:t>
            </a:r>
            <a:endParaRPr lang="en-US" altLang="zh-CN" sz="1600" b="1" dirty="0">
              <a:latin typeface="Times New Roman" panose="02020603050405020304" pitchFamily="18" charset="0"/>
              <a:cs typeface="Times New Roman" panose="02020603050405020304" pitchFamily="18" charset="0"/>
            </a:endParaRPr>
          </a:p>
          <a:p>
            <a:r>
              <a:rPr lang="pl-PL" altLang="zh-CN" sz="1600" b="1" dirty="0">
                <a:latin typeface="Times New Roman" panose="02020603050405020304" pitchFamily="18" charset="0"/>
                <a:cs typeface="Times New Roman" panose="02020603050405020304" pitchFamily="18" charset="0"/>
              </a:rPr>
              <a:t>mat V=(1,0.8 \ 0.8 ,1)</a:t>
            </a:r>
          </a:p>
          <a:p>
            <a:r>
              <a:rPr lang="pl-PL" altLang="zh-CN" sz="1600" b="1" dirty="0">
                <a:latin typeface="Times New Roman" panose="02020603050405020304" pitchFamily="18" charset="0"/>
                <a:cs typeface="Times New Roman" panose="02020603050405020304" pitchFamily="18" charset="0"/>
              </a:rPr>
              <a:t>drawnorm x c,n(100000) cov(V) seed(1) clear</a:t>
            </a:r>
          </a:p>
          <a:p>
            <a:r>
              <a:rPr lang="pl-PL" altLang="zh-CN" sz="1600" b="1" dirty="0">
                <a:latin typeface="Times New Roman" panose="02020603050405020304" pitchFamily="18" charset="0"/>
                <a:cs typeface="Times New Roman" panose="02020603050405020304" pitchFamily="18" charset="0"/>
              </a:rPr>
              <a:t>drawnorm u</a:t>
            </a:r>
          </a:p>
          <a:p>
            <a:r>
              <a:rPr lang="pl-PL" altLang="zh-CN" sz="1600" b="1" dirty="0">
                <a:latin typeface="Times New Roman" panose="02020603050405020304" pitchFamily="18" charset="0"/>
                <a:cs typeface="Times New Roman" panose="02020603050405020304" pitchFamily="18" charset="0"/>
              </a:rPr>
              <a:t>g v=u+int(c)</a:t>
            </a:r>
          </a:p>
          <a:p>
            <a:r>
              <a:rPr lang="pl-PL" altLang="zh-CN" sz="1600" b="1" dirty="0">
                <a:latin typeface="Times New Roman" panose="02020603050405020304" pitchFamily="18" charset="0"/>
                <a:cs typeface="Times New Roman" panose="02020603050405020304" pitchFamily="18" charset="0"/>
              </a:rPr>
              <a:t>g  xc=x*c</a:t>
            </a:r>
          </a:p>
          <a:p>
            <a:r>
              <a:rPr lang="pl-PL" altLang="zh-CN" sz="1600" b="1" dirty="0">
                <a:latin typeface="Times New Roman" panose="02020603050405020304" pitchFamily="18" charset="0"/>
                <a:cs typeface="Times New Roman" panose="02020603050405020304" pitchFamily="18" charset="0"/>
              </a:rPr>
              <a:t>g  xv=x*v</a:t>
            </a:r>
          </a:p>
          <a:p>
            <a:r>
              <a:rPr lang="pl-PL" altLang="zh-CN" sz="1600" b="1" dirty="0">
                <a:latin typeface="Times New Roman" panose="02020603050405020304" pitchFamily="18" charset="0"/>
                <a:cs typeface="Times New Roman" panose="02020603050405020304" pitchFamily="18" charset="0"/>
              </a:rPr>
              <a:t>su xc xv</a:t>
            </a:r>
            <a:endParaRPr lang="en-US" altLang="zh-CN" sz="1600" b="1" dirty="0">
              <a:latin typeface="Times New Roman" panose="02020603050405020304" pitchFamily="18" charset="0"/>
              <a:cs typeface="Times New Roman" panose="02020603050405020304" pitchFamily="18" charset="0"/>
            </a:endParaRPr>
          </a:p>
          <a:p>
            <a:r>
              <a:rPr lang="es-ES" altLang="zh-CN" sz="1600" b="1" dirty="0">
                <a:latin typeface="Times New Roman" panose="02020603050405020304" pitchFamily="18" charset="0"/>
                <a:cs typeface="Times New Roman" panose="02020603050405020304" pitchFamily="18" charset="0"/>
              </a:rPr>
              <a:t>g </a:t>
            </a:r>
            <a:r>
              <a:rPr lang="es-ES" altLang="zh-CN" sz="1600" b="1" dirty="0">
                <a:solidFill>
                  <a:srgbClr val="FF0000"/>
                </a:solidFill>
                <a:latin typeface="Times New Roman" panose="02020603050405020304" pitchFamily="18" charset="0"/>
                <a:cs typeface="Times New Roman" panose="02020603050405020304" pitchFamily="18" charset="0"/>
              </a:rPr>
              <a:t>y=x+c+u</a:t>
            </a:r>
          </a:p>
          <a:p>
            <a:r>
              <a:rPr lang="es-ES" altLang="zh-CN" sz="1600" b="1" dirty="0">
                <a:latin typeface="Times New Roman" panose="02020603050405020304" pitchFamily="18" charset="0"/>
                <a:cs typeface="Times New Roman" panose="02020603050405020304" pitchFamily="18" charset="0"/>
              </a:rPr>
              <a:t>reg y x</a:t>
            </a:r>
          </a:p>
        </p:txBody>
      </p:sp>
      <p:pic>
        <p:nvPicPr>
          <p:cNvPr id="4" name="图片 3"/>
          <p:cNvPicPr>
            <a:picLocks noChangeAspect="1"/>
          </p:cNvPicPr>
          <p:nvPr/>
        </p:nvPicPr>
        <p:blipFill>
          <a:blip r:embed="rId5"/>
          <a:stretch>
            <a:fillRect/>
          </a:stretch>
        </p:blipFill>
        <p:spPr>
          <a:xfrm>
            <a:off x="4537493" y="4166931"/>
            <a:ext cx="4207529" cy="1472635"/>
          </a:xfrm>
          <a:prstGeom prst="rect">
            <a:avLst/>
          </a:prstGeom>
        </p:spPr>
      </p:pic>
      <p:pic>
        <p:nvPicPr>
          <p:cNvPr id="5" name="图片 4"/>
          <p:cNvPicPr>
            <a:picLocks noChangeAspect="1"/>
          </p:cNvPicPr>
          <p:nvPr/>
        </p:nvPicPr>
        <p:blipFill>
          <a:blip r:embed="rId6"/>
          <a:stretch>
            <a:fillRect/>
          </a:stretch>
        </p:blipFill>
        <p:spPr>
          <a:xfrm>
            <a:off x="3210423" y="5841899"/>
            <a:ext cx="5933577" cy="938645"/>
          </a:xfrm>
          <a:prstGeom prst="rect">
            <a:avLst/>
          </a:prstGeom>
        </p:spPr>
      </p:pic>
      <p:sp>
        <p:nvSpPr>
          <p:cNvPr id="10" name="矩形 9"/>
          <p:cNvSpPr/>
          <p:nvPr/>
        </p:nvSpPr>
        <p:spPr>
          <a:xfrm>
            <a:off x="3249911" y="6228271"/>
            <a:ext cx="5894089" cy="3106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8" grpId="0" animBg="1"/>
      <p:bldP spid="1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92041"/>
            <a:ext cx="9144000" cy="646331"/>
          </a:xfrm>
          <a:prstGeom prst="rect">
            <a:avLst/>
          </a:prstGeom>
        </p:spPr>
        <p:txBody>
          <a:bodyPr wrap="square">
            <a:spAutoFit/>
          </a:bodyPr>
          <a:lstStyle/>
          <a:p>
            <a:pPr algn="ctr"/>
            <a:r>
              <a:rPr lang="en-US" altLang="zh-CN" sz="3600" dirty="0">
                <a:latin typeface="微软雅黑" panose="020B0503020204020204" pitchFamily="34" charset="-122"/>
                <a:ea typeface="微软雅黑" panose="020B0503020204020204" pitchFamily="34" charset="-122"/>
              </a:rPr>
              <a:t>7.</a:t>
            </a:r>
            <a:r>
              <a:rPr lang="zh-CN" altLang="en-US" sz="3600" dirty="0">
                <a:latin typeface="微软雅黑" panose="020B0503020204020204" pitchFamily="34" charset="-122"/>
                <a:ea typeface="微软雅黑" panose="020B0503020204020204" pitchFamily="34" charset="-122"/>
              </a:rPr>
              <a:t>模型函数形式设定偏误导致内生性</a:t>
            </a:r>
            <a:endParaRPr lang="en-US" altLang="zh-CN" sz="3600" b="1" dirty="0">
              <a:latin typeface="微软雅黑" panose="020B0503020204020204" pitchFamily="34" charset="-122"/>
              <a:ea typeface="微软雅黑" panose="020B0503020204020204" pitchFamily="34" charset="-122"/>
            </a:endParaRPr>
          </a:p>
        </p:txBody>
      </p:sp>
      <p:sp>
        <p:nvSpPr>
          <p:cNvPr id="8" name="矩形 7"/>
          <p:cNvSpPr/>
          <p:nvPr/>
        </p:nvSpPr>
        <p:spPr>
          <a:xfrm>
            <a:off x="3513405" y="914498"/>
            <a:ext cx="5630595" cy="5001369"/>
          </a:xfrm>
          <a:prstGeom prst="rect">
            <a:avLst/>
          </a:prstGeom>
          <a:solidFill>
            <a:schemeClr val="accent6">
              <a:lumMod val="40000"/>
              <a:lumOff val="60000"/>
            </a:schemeClr>
          </a:solidFill>
        </p:spPr>
        <p:txBody>
          <a:bodyPr wrap="square">
            <a:spAutoFit/>
          </a:bodyPr>
          <a:lstStyle/>
          <a:p>
            <a:pPr marL="228600" indent="76200">
              <a:spcAft>
                <a:spcPts val="600"/>
              </a:spcAft>
            </a:pPr>
            <a:r>
              <a:rPr lang="en-US" altLang="zh-CN" b="1" kern="100" dirty="0" err="1">
                <a:latin typeface="Cambria" panose="02040503050406030204" pitchFamily="18" charset="0"/>
                <a:cs typeface="Times New Roman" panose="02020603050405020304" pitchFamily="18" charset="0"/>
              </a:rPr>
              <a:t>drawnorm</a:t>
            </a:r>
            <a:r>
              <a:rPr lang="en-US" altLang="zh-CN" b="1" kern="100" dirty="0">
                <a:latin typeface="Cambria" panose="02040503050406030204" pitchFamily="18" charset="0"/>
                <a:cs typeface="Times New Roman" panose="02020603050405020304" pitchFamily="18" charset="0"/>
              </a:rPr>
              <a:t> x </a:t>
            </a:r>
            <a:r>
              <a:rPr lang="en-US" altLang="zh-CN" b="1" kern="100" dirty="0" err="1">
                <a:latin typeface="Cambria" panose="02040503050406030204" pitchFamily="18" charset="0"/>
                <a:cs typeface="Times New Roman" panose="02020603050405020304" pitchFamily="18" charset="0"/>
              </a:rPr>
              <a:t>u,n</a:t>
            </a:r>
            <a:r>
              <a:rPr lang="en-US" altLang="zh-CN" b="1" kern="100" dirty="0">
                <a:latin typeface="Cambria" panose="02040503050406030204" pitchFamily="18" charset="0"/>
                <a:cs typeface="Times New Roman" panose="02020603050405020304" pitchFamily="18" charset="0"/>
              </a:rPr>
              <a:t>(10000) seed(1) clear  </a:t>
            </a:r>
          </a:p>
          <a:p>
            <a:pPr marL="228600" indent="76200">
              <a:spcAft>
                <a:spcPts val="600"/>
              </a:spcAft>
            </a:pPr>
            <a:r>
              <a:rPr lang="en-US" altLang="zh-CN" b="1" kern="100" dirty="0">
                <a:latin typeface="Cambria" panose="02040503050406030204" pitchFamily="18" charset="0"/>
                <a:cs typeface="Times New Roman" panose="02020603050405020304" pitchFamily="18" charset="0"/>
              </a:rPr>
              <a:t>g    y=</a:t>
            </a:r>
            <a:r>
              <a:rPr lang="en-US" altLang="zh-CN" b="1" kern="100" dirty="0" err="1">
                <a:latin typeface="Cambria" panose="02040503050406030204" pitchFamily="18" charset="0"/>
                <a:cs typeface="Times New Roman" panose="02020603050405020304" pitchFamily="18" charset="0"/>
              </a:rPr>
              <a:t>x+x</a:t>
            </a:r>
            <a:r>
              <a:rPr lang="en-US" altLang="zh-CN" b="1" kern="100" dirty="0">
                <a:latin typeface="Cambria" panose="02040503050406030204" pitchFamily="18" charset="0"/>
                <a:cs typeface="Times New Roman" panose="02020603050405020304" pitchFamily="18" charset="0"/>
              </a:rPr>
              <a:t>*</a:t>
            </a:r>
            <a:r>
              <a:rPr lang="en-US" altLang="zh-CN" b="1" kern="100" dirty="0" err="1">
                <a:latin typeface="Cambria" panose="02040503050406030204" pitchFamily="18" charset="0"/>
                <a:cs typeface="Times New Roman" panose="02020603050405020304" pitchFamily="18" charset="0"/>
              </a:rPr>
              <a:t>x+u</a:t>
            </a:r>
            <a:endParaRPr lang="en-US" altLang="zh-CN" b="1" kern="100" dirty="0">
              <a:latin typeface="Cambria" panose="02040503050406030204" pitchFamily="18" charset="0"/>
              <a:cs typeface="Times New Roman" panose="02020603050405020304" pitchFamily="18" charset="0"/>
            </a:endParaRPr>
          </a:p>
          <a:p>
            <a:pPr marL="228600" indent="76200">
              <a:spcAft>
                <a:spcPts val="600"/>
              </a:spcAft>
            </a:pPr>
            <a:r>
              <a:rPr lang="en-US" altLang="zh-CN" b="1" kern="100" dirty="0" err="1">
                <a:latin typeface="Cambria" panose="02040503050406030204" pitchFamily="18" charset="0"/>
                <a:cs typeface="Times New Roman" panose="02020603050405020304" pitchFamily="18" charset="0"/>
              </a:rPr>
              <a:t>reg</a:t>
            </a:r>
            <a:r>
              <a:rPr lang="en-US" altLang="zh-CN" b="1" kern="100" dirty="0">
                <a:latin typeface="Cambria" panose="02040503050406030204" pitchFamily="18" charset="0"/>
                <a:cs typeface="Times New Roman" panose="02020603050405020304" pitchFamily="18" charset="0"/>
              </a:rPr>
              <a:t>   y  x </a:t>
            </a:r>
          </a:p>
          <a:p>
            <a:pPr marL="228600" indent="76200">
              <a:spcAft>
                <a:spcPts val="600"/>
              </a:spcAft>
            </a:pPr>
            <a:r>
              <a:rPr lang="en-US" altLang="zh-CN" b="1" kern="100" dirty="0" err="1">
                <a:latin typeface="Cambria" panose="02040503050406030204" pitchFamily="18" charset="0"/>
                <a:cs typeface="Times New Roman" panose="02020603050405020304" pitchFamily="18" charset="0"/>
              </a:rPr>
              <a:t>estat</a:t>
            </a:r>
            <a:r>
              <a:rPr lang="en-US" altLang="zh-CN" b="1" kern="100" dirty="0">
                <a:latin typeface="Cambria" panose="02040503050406030204" pitchFamily="18" charset="0"/>
                <a:cs typeface="Times New Roman" panose="02020603050405020304" pitchFamily="18" charset="0"/>
              </a:rPr>
              <a:t> </a:t>
            </a:r>
            <a:r>
              <a:rPr lang="en-US" altLang="zh-CN" b="1" kern="100" dirty="0" err="1">
                <a:latin typeface="Cambria" panose="02040503050406030204" pitchFamily="18" charset="0"/>
                <a:cs typeface="Times New Roman" panose="02020603050405020304" pitchFamily="18" charset="0"/>
              </a:rPr>
              <a:t>ovtest</a:t>
            </a:r>
            <a:r>
              <a:rPr lang="en-US" altLang="zh-CN" b="1" kern="100" dirty="0">
                <a:latin typeface="Cambria" panose="02040503050406030204" pitchFamily="18" charset="0"/>
                <a:cs typeface="Times New Roman" panose="02020603050405020304" pitchFamily="18" charset="0"/>
              </a:rPr>
              <a:t>    //</a:t>
            </a:r>
            <a:r>
              <a:rPr lang="zh-CN" altLang="en-US" b="1" kern="100" dirty="0">
                <a:latin typeface="Cambria" panose="02040503050406030204" pitchFamily="18" charset="0"/>
                <a:cs typeface="Times New Roman" panose="02020603050405020304" pitchFamily="18" charset="0"/>
              </a:rPr>
              <a:t>设定检验</a:t>
            </a:r>
            <a:endParaRPr lang="en-US" altLang="zh-CN" b="1" kern="100" dirty="0">
              <a:latin typeface="Cambria" panose="02040503050406030204" pitchFamily="18" charset="0"/>
              <a:cs typeface="Times New Roman" panose="02020603050405020304" pitchFamily="18" charset="0"/>
            </a:endParaRPr>
          </a:p>
          <a:p>
            <a:pPr marL="228600" indent="76200">
              <a:spcAft>
                <a:spcPts val="600"/>
              </a:spcAft>
            </a:pPr>
            <a:endParaRPr lang="en-US" altLang="zh-CN" b="1" kern="100" dirty="0">
              <a:latin typeface="Cambria" panose="02040503050406030204" pitchFamily="18" charset="0"/>
              <a:cs typeface="Times New Roman" panose="02020603050405020304" pitchFamily="18" charset="0"/>
            </a:endParaRPr>
          </a:p>
          <a:p>
            <a:pPr marL="228600" indent="76200">
              <a:spcAft>
                <a:spcPts val="600"/>
              </a:spcAft>
            </a:pPr>
            <a:r>
              <a:rPr lang="en-US" altLang="zh-CN" b="1" kern="100" dirty="0">
                <a:latin typeface="Cambria" panose="02040503050406030204" pitchFamily="18" charset="0"/>
                <a:cs typeface="Times New Roman" panose="02020603050405020304" pitchFamily="18" charset="0"/>
              </a:rPr>
              <a:t>  </a:t>
            </a:r>
          </a:p>
          <a:p>
            <a:pPr marL="228600" indent="76200">
              <a:spcAft>
                <a:spcPts val="600"/>
              </a:spcAft>
            </a:pPr>
            <a:r>
              <a:rPr lang="en-US" altLang="zh-CN" b="1" kern="100" dirty="0">
                <a:latin typeface="Cambria" panose="02040503050406030204" pitchFamily="18" charset="0"/>
                <a:cs typeface="Times New Roman" panose="02020603050405020304" pitchFamily="18" charset="0"/>
              </a:rPr>
              <a:t>margins ,</a:t>
            </a:r>
            <a:r>
              <a:rPr lang="en-US" altLang="zh-CN" b="1" kern="100" dirty="0" err="1">
                <a:latin typeface="Cambria" panose="02040503050406030204" pitchFamily="18" charset="0"/>
                <a:cs typeface="Times New Roman" panose="02020603050405020304" pitchFamily="18" charset="0"/>
              </a:rPr>
              <a:t>dydx</a:t>
            </a:r>
            <a:r>
              <a:rPr lang="en-US" altLang="zh-CN" b="1" kern="100" dirty="0">
                <a:latin typeface="Cambria" panose="02040503050406030204" pitchFamily="18" charset="0"/>
                <a:cs typeface="Times New Roman" panose="02020603050405020304" pitchFamily="18" charset="0"/>
              </a:rPr>
              <a:t>(*) at(x=10)   //x=10</a:t>
            </a:r>
            <a:r>
              <a:rPr lang="zh-CN" altLang="en-US" b="1" kern="100" dirty="0">
                <a:latin typeface="Cambria" panose="02040503050406030204" pitchFamily="18" charset="0"/>
                <a:cs typeface="Times New Roman" panose="02020603050405020304" pitchFamily="18" charset="0"/>
              </a:rPr>
              <a:t>处边际效应</a:t>
            </a:r>
            <a:endParaRPr lang="en-US" altLang="zh-CN" b="1" kern="100" dirty="0">
              <a:latin typeface="Cambria" panose="02040503050406030204" pitchFamily="18" charset="0"/>
              <a:cs typeface="Times New Roman" panose="02020603050405020304" pitchFamily="18" charset="0"/>
            </a:endParaRPr>
          </a:p>
          <a:p>
            <a:pPr marL="228600" indent="76200">
              <a:spcAft>
                <a:spcPts val="600"/>
              </a:spcAft>
            </a:pPr>
            <a:endParaRPr lang="en-US" altLang="zh-CN" b="1" kern="100" dirty="0">
              <a:latin typeface="Cambria" panose="02040503050406030204" pitchFamily="18" charset="0"/>
              <a:cs typeface="Times New Roman" panose="02020603050405020304" pitchFamily="18" charset="0"/>
            </a:endParaRPr>
          </a:p>
          <a:p>
            <a:pPr marL="228600" indent="76200">
              <a:spcAft>
                <a:spcPts val="600"/>
              </a:spcAft>
            </a:pPr>
            <a:endParaRPr lang="en-US" altLang="zh-CN" b="1" kern="100" dirty="0">
              <a:latin typeface="Cambria" panose="02040503050406030204" pitchFamily="18" charset="0"/>
              <a:cs typeface="Times New Roman" panose="02020603050405020304" pitchFamily="18" charset="0"/>
            </a:endParaRPr>
          </a:p>
          <a:p>
            <a:pPr marL="228600" indent="76200">
              <a:spcAft>
                <a:spcPts val="600"/>
              </a:spcAft>
            </a:pPr>
            <a:r>
              <a:rPr lang="en-US" altLang="zh-CN" b="1" kern="100" dirty="0" err="1">
                <a:latin typeface="Cambria" panose="02040503050406030204" pitchFamily="18" charset="0"/>
                <a:cs typeface="Times New Roman" panose="02020603050405020304" pitchFamily="18" charset="0"/>
              </a:rPr>
              <a:t>reg</a:t>
            </a:r>
            <a:r>
              <a:rPr lang="en-US" altLang="zh-CN" b="1" kern="100" dirty="0">
                <a:latin typeface="Cambria" panose="02040503050406030204" pitchFamily="18" charset="0"/>
                <a:cs typeface="Times New Roman" panose="02020603050405020304" pitchFamily="18" charset="0"/>
              </a:rPr>
              <a:t> y </a:t>
            </a:r>
            <a:r>
              <a:rPr lang="en-US" altLang="zh-CN" b="1" kern="100" dirty="0" err="1">
                <a:latin typeface="Cambria" panose="02040503050406030204" pitchFamily="18" charset="0"/>
                <a:cs typeface="Times New Roman" panose="02020603050405020304" pitchFamily="18" charset="0"/>
              </a:rPr>
              <a:t>c.x</a:t>
            </a:r>
            <a:r>
              <a:rPr lang="en-US" altLang="zh-CN" b="1" kern="100" dirty="0">
                <a:latin typeface="Cambria" panose="02040503050406030204" pitchFamily="18" charset="0"/>
                <a:cs typeface="Times New Roman" panose="02020603050405020304" pitchFamily="18" charset="0"/>
              </a:rPr>
              <a:t>##</a:t>
            </a:r>
            <a:r>
              <a:rPr lang="en-US" altLang="zh-CN" b="1" kern="100" dirty="0" err="1">
                <a:latin typeface="Cambria" panose="02040503050406030204" pitchFamily="18" charset="0"/>
                <a:cs typeface="Times New Roman" panose="02020603050405020304" pitchFamily="18" charset="0"/>
              </a:rPr>
              <a:t>c.x</a:t>
            </a:r>
            <a:endParaRPr lang="en-US" altLang="zh-CN" b="1" kern="100" dirty="0">
              <a:latin typeface="Cambria" panose="02040503050406030204" pitchFamily="18" charset="0"/>
              <a:cs typeface="Times New Roman" panose="02020603050405020304" pitchFamily="18" charset="0"/>
            </a:endParaRPr>
          </a:p>
          <a:p>
            <a:pPr marL="228600" indent="76200">
              <a:spcAft>
                <a:spcPts val="600"/>
              </a:spcAft>
            </a:pPr>
            <a:r>
              <a:rPr lang="en-US" altLang="zh-CN" b="1" kern="100" dirty="0" err="1">
                <a:latin typeface="Cambria" panose="02040503050406030204" pitchFamily="18" charset="0"/>
                <a:cs typeface="Times New Roman" panose="02020603050405020304" pitchFamily="18" charset="0"/>
              </a:rPr>
              <a:t>estat</a:t>
            </a:r>
            <a:r>
              <a:rPr lang="en-US" altLang="zh-CN" b="1" kern="100" dirty="0">
                <a:latin typeface="Cambria" panose="02040503050406030204" pitchFamily="18" charset="0"/>
                <a:cs typeface="Times New Roman" panose="02020603050405020304" pitchFamily="18" charset="0"/>
              </a:rPr>
              <a:t> </a:t>
            </a:r>
            <a:r>
              <a:rPr lang="en-US" altLang="zh-CN" b="1" kern="100" dirty="0" err="1">
                <a:latin typeface="Cambria" panose="02040503050406030204" pitchFamily="18" charset="0"/>
                <a:cs typeface="Times New Roman" panose="02020603050405020304" pitchFamily="18" charset="0"/>
              </a:rPr>
              <a:t>ovtest</a:t>
            </a:r>
            <a:r>
              <a:rPr lang="en-US" altLang="zh-CN" b="1" kern="100" dirty="0">
                <a:latin typeface="Cambria" panose="02040503050406030204" pitchFamily="18" charset="0"/>
                <a:cs typeface="Times New Roman" panose="02020603050405020304" pitchFamily="18" charset="0"/>
              </a:rPr>
              <a:t>  //</a:t>
            </a:r>
            <a:r>
              <a:rPr lang="zh-CN" altLang="en-US" b="1" kern="100" dirty="0">
                <a:latin typeface="Cambria" panose="02040503050406030204" pitchFamily="18" charset="0"/>
                <a:cs typeface="Times New Roman" panose="02020603050405020304" pitchFamily="18" charset="0"/>
              </a:rPr>
              <a:t>设定检验</a:t>
            </a:r>
            <a:endParaRPr lang="en-US" altLang="zh-CN" b="1" kern="100" dirty="0">
              <a:latin typeface="Cambria" panose="02040503050406030204" pitchFamily="18" charset="0"/>
              <a:cs typeface="Times New Roman" panose="02020603050405020304" pitchFamily="18" charset="0"/>
            </a:endParaRPr>
          </a:p>
          <a:p>
            <a:pPr marL="228600" indent="76200">
              <a:spcAft>
                <a:spcPts val="600"/>
              </a:spcAft>
            </a:pPr>
            <a:endParaRPr lang="en-US" altLang="zh-CN" b="1" kern="100" dirty="0">
              <a:latin typeface="Cambria" panose="02040503050406030204" pitchFamily="18" charset="0"/>
              <a:cs typeface="Times New Roman" panose="02020603050405020304" pitchFamily="18" charset="0"/>
            </a:endParaRPr>
          </a:p>
          <a:p>
            <a:pPr marL="228600" indent="76200">
              <a:spcAft>
                <a:spcPts val="600"/>
              </a:spcAft>
            </a:pPr>
            <a:endParaRPr lang="en-US" altLang="zh-CN" b="1" kern="100" dirty="0">
              <a:latin typeface="Cambria" panose="02040503050406030204" pitchFamily="18" charset="0"/>
              <a:cs typeface="Times New Roman" panose="02020603050405020304" pitchFamily="18" charset="0"/>
            </a:endParaRPr>
          </a:p>
          <a:p>
            <a:pPr marL="228600" indent="76200">
              <a:spcAft>
                <a:spcPts val="600"/>
              </a:spcAft>
            </a:pPr>
            <a:r>
              <a:rPr lang="en-US" altLang="zh-CN" b="1" kern="100" dirty="0">
                <a:latin typeface="Cambria" panose="02040503050406030204" pitchFamily="18" charset="0"/>
                <a:cs typeface="Times New Roman" panose="02020603050405020304" pitchFamily="18" charset="0"/>
              </a:rPr>
              <a:t>margins ,</a:t>
            </a:r>
            <a:r>
              <a:rPr lang="en-US" altLang="zh-CN" b="1" kern="100" dirty="0" err="1">
                <a:latin typeface="Cambria" panose="02040503050406030204" pitchFamily="18" charset="0"/>
                <a:cs typeface="Times New Roman" panose="02020603050405020304" pitchFamily="18" charset="0"/>
              </a:rPr>
              <a:t>dydx</a:t>
            </a:r>
            <a:r>
              <a:rPr lang="en-US" altLang="zh-CN" sz="2000" b="1" kern="100" dirty="0">
                <a:latin typeface="Cambria" panose="02040503050406030204" pitchFamily="18" charset="0"/>
                <a:cs typeface="Times New Roman" panose="02020603050405020304" pitchFamily="18" charset="0"/>
              </a:rPr>
              <a:t>(*) at(x=10) //x=10</a:t>
            </a:r>
            <a:r>
              <a:rPr lang="zh-CN" altLang="en-US" sz="2000" b="1" kern="100" dirty="0">
                <a:latin typeface="Cambria" panose="02040503050406030204" pitchFamily="18" charset="0"/>
                <a:cs typeface="Times New Roman" panose="02020603050405020304" pitchFamily="18" charset="0"/>
              </a:rPr>
              <a:t>处边际效应</a:t>
            </a:r>
            <a:endParaRPr lang="en-US" altLang="zh-CN" sz="2000" b="1" kern="100" dirty="0">
              <a:latin typeface="Cambria" panose="02040503050406030204" pitchFamily="18" charset="0"/>
              <a:cs typeface="Times New Roman" panose="02020603050405020304" pitchFamily="18" charset="0"/>
            </a:endParaRPr>
          </a:p>
        </p:txBody>
      </p:sp>
      <p:sp>
        <p:nvSpPr>
          <p:cNvPr id="2" name="页脚占位符 1"/>
          <p:cNvSpPr>
            <a:spLocks noGrp="1"/>
          </p:cNvSpPr>
          <p:nvPr>
            <p:ph type="ftr" sz="quarter" idx="11"/>
          </p:nvPr>
        </p:nvSpPr>
        <p:spPr/>
        <p:txBody>
          <a:bodyPr/>
          <a:lstStyle/>
          <a:p>
            <a:r>
              <a:rPr lang="zh-CN" altLang="en-US"/>
              <a:t>中国人民大学，陈传波</a:t>
            </a:r>
          </a:p>
        </p:txBody>
      </p:sp>
      <p:sp>
        <p:nvSpPr>
          <p:cNvPr id="4" name="日期占位符 3"/>
          <p:cNvSpPr>
            <a:spLocks noGrp="1"/>
          </p:cNvSpPr>
          <p:nvPr>
            <p:ph type="dt" sz="half" idx="10"/>
          </p:nvPr>
        </p:nvSpPr>
        <p:spPr/>
        <p:txBody>
          <a:bodyPr/>
          <a:lstStyle/>
          <a:p>
            <a:fld id="{77D38920-180D-4AD4-80D9-D632B332462C}" type="datetime1">
              <a:rPr lang="zh-CN" altLang="en-US" smtClean="0"/>
              <a:t>2021/3/2</a:t>
            </a:fld>
            <a:endParaRPr lang="zh-CN" altLang="en-US"/>
          </a:p>
        </p:txBody>
      </p:sp>
      <p:sp>
        <p:nvSpPr>
          <p:cNvPr id="5" name="灯片编号占位符 4"/>
          <p:cNvSpPr>
            <a:spLocks noGrp="1"/>
          </p:cNvSpPr>
          <p:nvPr>
            <p:ph type="sldNum" sz="quarter" idx="12"/>
          </p:nvPr>
        </p:nvSpPr>
        <p:spPr/>
        <p:txBody>
          <a:bodyPr/>
          <a:lstStyle/>
          <a:p>
            <a:fld id="{56EE4887-718C-4F6C-B633-5C6D1B02979E}" type="slidenum">
              <a:rPr lang="zh-CN" altLang="en-US" smtClean="0"/>
              <a:t>71</a:t>
            </a:fld>
            <a:endParaRPr lang="zh-CN" altLang="en-US" dirty="0"/>
          </a:p>
        </p:txBody>
      </p:sp>
      <p:pic>
        <p:nvPicPr>
          <p:cNvPr id="6" name="图片 5"/>
          <p:cNvPicPr>
            <a:picLocks noChangeAspect="1"/>
          </p:cNvPicPr>
          <p:nvPr/>
        </p:nvPicPr>
        <p:blipFill rotWithShape="1">
          <a:blip r:embed="rId3"/>
          <a:srcRect t="66330" r="25502"/>
          <a:stretch>
            <a:fillRect/>
          </a:stretch>
        </p:blipFill>
        <p:spPr>
          <a:xfrm>
            <a:off x="3846301" y="2352189"/>
            <a:ext cx="3763273" cy="642492"/>
          </a:xfrm>
          <a:prstGeom prst="rect">
            <a:avLst/>
          </a:prstGeom>
        </p:spPr>
      </p:pic>
      <p:pic>
        <p:nvPicPr>
          <p:cNvPr id="7" name="图片 6"/>
          <p:cNvPicPr>
            <a:picLocks noChangeAspect="1"/>
          </p:cNvPicPr>
          <p:nvPr/>
        </p:nvPicPr>
        <p:blipFill rotWithShape="1">
          <a:blip r:embed="rId4"/>
          <a:srcRect l="5660" t="63899"/>
          <a:stretch>
            <a:fillRect/>
          </a:stretch>
        </p:blipFill>
        <p:spPr>
          <a:xfrm>
            <a:off x="3846301" y="5907605"/>
            <a:ext cx="4960189" cy="897492"/>
          </a:xfrm>
          <a:prstGeom prst="rect">
            <a:avLst/>
          </a:prstGeom>
        </p:spPr>
      </p:pic>
      <p:pic>
        <p:nvPicPr>
          <p:cNvPr id="9" name="图片 8"/>
          <p:cNvPicPr>
            <a:picLocks noChangeAspect="1"/>
          </p:cNvPicPr>
          <p:nvPr/>
        </p:nvPicPr>
        <p:blipFill rotWithShape="1">
          <a:blip r:embed="rId5"/>
          <a:srcRect t="62918"/>
          <a:stretch>
            <a:fillRect/>
          </a:stretch>
        </p:blipFill>
        <p:spPr>
          <a:xfrm>
            <a:off x="3814572" y="3369701"/>
            <a:ext cx="4837802" cy="714198"/>
          </a:xfrm>
          <a:prstGeom prst="rect">
            <a:avLst/>
          </a:prstGeom>
        </p:spPr>
      </p:pic>
      <p:pic>
        <p:nvPicPr>
          <p:cNvPr id="10" name="图片 9"/>
          <p:cNvPicPr>
            <a:picLocks noChangeAspect="1"/>
          </p:cNvPicPr>
          <p:nvPr/>
        </p:nvPicPr>
        <p:blipFill rotWithShape="1">
          <a:blip r:embed="rId6"/>
          <a:srcRect t="31556"/>
          <a:stretch>
            <a:fillRect/>
          </a:stretch>
        </p:blipFill>
        <p:spPr>
          <a:xfrm>
            <a:off x="3814572" y="4823888"/>
            <a:ext cx="3867150" cy="675909"/>
          </a:xfrm>
          <a:prstGeom prst="rect">
            <a:avLst/>
          </a:prstGeom>
        </p:spPr>
      </p:pic>
      <p:sp>
        <p:nvSpPr>
          <p:cNvPr id="16" name="矩形 15"/>
          <p:cNvSpPr/>
          <p:nvPr/>
        </p:nvSpPr>
        <p:spPr>
          <a:xfrm>
            <a:off x="3996186" y="6171023"/>
            <a:ext cx="1317685" cy="5504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663803" y="2631846"/>
            <a:ext cx="1736067" cy="3778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4075392" y="3605957"/>
            <a:ext cx="1393755" cy="4726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880113" y="5110294"/>
            <a:ext cx="1736067" cy="3778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2" name="对象 21"/>
          <p:cNvGraphicFramePr>
            <a:graphicFrameLocks noChangeAspect="1"/>
          </p:cNvGraphicFramePr>
          <p:nvPr/>
        </p:nvGraphicFramePr>
        <p:xfrm>
          <a:off x="308155" y="1278856"/>
          <a:ext cx="3014791" cy="3767137"/>
        </p:xfrm>
        <a:graphic>
          <a:graphicData uri="http://schemas.openxmlformats.org/presentationml/2006/ole">
            <mc:AlternateContent xmlns:mc="http://schemas.openxmlformats.org/markup-compatibility/2006">
              <mc:Choice xmlns:v="urn:schemas-microsoft-com:vml" Requires="v">
                <p:oleObj spid="_x0000_s825732" name="公式" r:id="rId7" imgW="32613600" imgH="43281600" progId="Equation.3">
                  <p:embed/>
                </p:oleObj>
              </mc:Choice>
              <mc:Fallback>
                <p:oleObj name="公式" r:id="rId7" imgW="32613600" imgH="43281600" progId="Equation.3">
                  <p:embed/>
                  <p:pic>
                    <p:nvPicPr>
                      <p:cNvPr id="0" name="图片 825725"/>
                      <p:cNvPicPr>
                        <a:picLocks noChangeAspect="1" noChangeArrowheads="1"/>
                      </p:cNvPicPr>
                      <p:nvPr/>
                    </p:nvPicPr>
                    <p:blipFill>
                      <a:blip r:embed="rId8"/>
                      <a:srcRect/>
                      <a:stretch>
                        <a:fillRect/>
                      </a:stretch>
                    </p:blipFill>
                    <p:spPr bwMode="auto">
                      <a:xfrm>
                        <a:off x="308155" y="1278856"/>
                        <a:ext cx="3014791" cy="3767137"/>
                      </a:xfrm>
                      <a:prstGeom prst="rect">
                        <a:avLst/>
                      </a:prstGeom>
                      <a:noFill/>
                    </p:spPr>
                  </p:pic>
                </p:oleObj>
              </mc:Fallback>
            </mc:AlternateContent>
          </a:graphicData>
        </a:graphic>
      </p:graphicFrame>
      <p:sp>
        <p:nvSpPr>
          <p:cNvPr id="26" name="矩形 25"/>
          <p:cNvSpPr/>
          <p:nvPr/>
        </p:nvSpPr>
        <p:spPr>
          <a:xfrm>
            <a:off x="112777" y="5191835"/>
            <a:ext cx="3287452" cy="1613262"/>
          </a:xfrm>
          <a:prstGeom prst="rect">
            <a:avLst/>
          </a:prstGeom>
          <a:solidFill>
            <a:srgbClr val="FFFF00"/>
          </a:solidFill>
        </p:spPr>
        <p:txBody>
          <a:bodyPr wrap="square">
            <a:spAutoFit/>
          </a:bodyPr>
          <a:lstStyle/>
          <a:p>
            <a:pPr indent="304800">
              <a:lnSpc>
                <a:spcPct val="105000"/>
              </a:lnSpc>
              <a:spcAft>
                <a:spcPts val="1000"/>
              </a:spcAft>
            </a:pPr>
            <a:r>
              <a:rPr lang="zh-CN" altLang="en-US" sz="2400" kern="100" dirty="0">
                <a:latin typeface="Cambria" panose="02040503050406030204" pitchFamily="18" charset="0"/>
                <a:cs typeface="Times New Roman" panose="02020603050405020304" pitchFamily="18" charset="0"/>
              </a:rPr>
              <a:t>误将非线性设成线性，将导致内生性，尤其会使得边际效应估计出现巨大偏差。</a:t>
            </a:r>
            <a:endParaRPr lang="en-US" altLang="zh-CN" sz="2400" kern="100" dirty="0">
              <a:latin typeface="Cambria" panose="02040503050406030204" pitchFamily="18" charset="0"/>
              <a:cs typeface="Times New Roman" panose="02020603050405020304" pitchFamily="18"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92041"/>
            <a:ext cx="9144000" cy="646331"/>
          </a:xfrm>
          <a:prstGeom prst="rect">
            <a:avLst/>
          </a:prstGeom>
        </p:spPr>
        <p:txBody>
          <a:bodyPr wrap="square">
            <a:spAutoFit/>
          </a:bodyPr>
          <a:lstStyle/>
          <a:p>
            <a:pPr algn="ctr"/>
            <a:r>
              <a:rPr lang="zh-CN" altLang="en-US" sz="3600" dirty="0">
                <a:latin typeface="微软雅黑" panose="020B0503020204020204" pitchFamily="34" charset="-122"/>
                <a:ea typeface="微软雅黑" panose="020B0503020204020204" pitchFamily="34" charset="-122"/>
              </a:rPr>
              <a:t>第七部分要点小结</a:t>
            </a:r>
          </a:p>
        </p:txBody>
      </p:sp>
      <p:sp>
        <p:nvSpPr>
          <p:cNvPr id="5" name="矩形 4"/>
          <p:cNvSpPr/>
          <p:nvPr/>
        </p:nvSpPr>
        <p:spPr>
          <a:xfrm>
            <a:off x="2527544" y="1056488"/>
            <a:ext cx="5440966" cy="553998"/>
          </a:xfrm>
          <a:prstGeom prst="rect">
            <a:avLst/>
          </a:prstGeom>
        </p:spPr>
        <p:txBody>
          <a:bodyPr wrap="square">
            <a:spAutoFit/>
          </a:bodyPr>
          <a:lstStyle/>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1.</a:t>
            </a:r>
            <a:r>
              <a:rPr lang="zh-CN" altLang="en-US" sz="2000" b="1" dirty="0">
                <a:solidFill>
                  <a:srgbClr val="0070C0"/>
                </a:solidFill>
                <a:latin typeface="微软雅黑" panose="020B0503020204020204" pitchFamily="34" charset="-122"/>
                <a:ea typeface="微软雅黑" panose="020B0503020204020204" pitchFamily="34" charset="-122"/>
              </a:rPr>
              <a:t>遗漏变量</a:t>
            </a:r>
            <a:r>
              <a:rPr lang="en-US" altLang="zh-CN" sz="2000" i="1" dirty="0"/>
              <a:t>—</a:t>
            </a:r>
            <a:r>
              <a:rPr lang="zh-CN" altLang="en-US" sz="2000" dirty="0"/>
              <a:t>难以观测变量</a:t>
            </a:r>
            <a:endParaRPr lang="en-US" altLang="zh-CN" sz="2000" dirty="0"/>
          </a:p>
        </p:txBody>
      </p:sp>
      <p:sp>
        <p:nvSpPr>
          <p:cNvPr id="6" name="矩形 5"/>
          <p:cNvSpPr/>
          <p:nvPr/>
        </p:nvSpPr>
        <p:spPr>
          <a:xfrm>
            <a:off x="2527544" y="1773604"/>
            <a:ext cx="5076573" cy="553998"/>
          </a:xfrm>
          <a:prstGeom prst="rect">
            <a:avLst/>
          </a:prstGeom>
        </p:spPr>
        <p:txBody>
          <a:bodyPr wrap="square">
            <a:spAutoFit/>
          </a:bodyPr>
          <a:lstStyle/>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2.</a:t>
            </a:r>
            <a:r>
              <a:rPr lang="zh-CN" altLang="en-US" sz="2000" b="1" dirty="0">
                <a:solidFill>
                  <a:srgbClr val="0070C0"/>
                </a:solidFill>
                <a:latin typeface="微软雅黑" panose="020B0503020204020204" pitchFamily="34" charset="-122"/>
                <a:ea typeface="微软雅黑" panose="020B0503020204020204" pitchFamily="34" charset="-122"/>
              </a:rPr>
              <a:t>测量误差 </a:t>
            </a:r>
            <a:r>
              <a:rPr lang="en-US" altLang="zh-CN" sz="2000" dirty="0"/>
              <a:t>—</a:t>
            </a:r>
            <a:r>
              <a:rPr lang="zh-CN" altLang="en-US" sz="2000" dirty="0"/>
              <a:t>变量可观测，但测不准</a:t>
            </a:r>
            <a:endParaRPr lang="en-US" altLang="zh-CN" sz="2000" dirty="0"/>
          </a:p>
        </p:txBody>
      </p:sp>
      <p:sp>
        <p:nvSpPr>
          <p:cNvPr id="8" name="矩形 7"/>
          <p:cNvSpPr/>
          <p:nvPr/>
        </p:nvSpPr>
        <p:spPr>
          <a:xfrm>
            <a:off x="2527544" y="2486617"/>
            <a:ext cx="5891837" cy="553998"/>
          </a:xfrm>
          <a:prstGeom prst="rect">
            <a:avLst/>
          </a:prstGeom>
        </p:spPr>
        <p:txBody>
          <a:bodyPr wrap="square">
            <a:spAutoFit/>
          </a:bodyPr>
          <a:lstStyle/>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3.</a:t>
            </a:r>
            <a:r>
              <a:rPr lang="zh-CN" altLang="en-US" sz="2000" b="1" dirty="0">
                <a:solidFill>
                  <a:srgbClr val="0070C0"/>
                </a:solidFill>
                <a:latin typeface="微软雅黑" panose="020B0503020204020204" pitchFamily="34" charset="-122"/>
                <a:ea typeface="微软雅黑" panose="020B0503020204020204" pitchFamily="34" charset="-122"/>
              </a:rPr>
              <a:t>联立因果</a:t>
            </a:r>
            <a:r>
              <a:rPr lang="en-US" altLang="zh-CN" sz="2000" dirty="0"/>
              <a:t>—</a:t>
            </a:r>
            <a:r>
              <a:rPr lang="zh-CN" altLang="en-US" sz="2000" dirty="0"/>
              <a:t>只能观测到均衡值</a:t>
            </a:r>
            <a:endParaRPr lang="en-US" altLang="zh-CN" sz="2000" dirty="0"/>
          </a:p>
        </p:txBody>
      </p:sp>
      <p:sp>
        <p:nvSpPr>
          <p:cNvPr id="9" name="矩形 8"/>
          <p:cNvSpPr/>
          <p:nvPr/>
        </p:nvSpPr>
        <p:spPr>
          <a:xfrm>
            <a:off x="2508847" y="3252337"/>
            <a:ext cx="5799206" cy="553998"/>
          </a:xfrm>
          <a:prstGeom prst="rect">
            <a:avLst/>
          </a:prstGeom>
        </p:spPr>
        <p:txBody>
          <a:bodyPr wrap="square">
            <a:spAutoFit/>
          </a:bodyPr>
          <a:lstStyle/>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4.</a:t>
            </a:r>
            <a:r>
              <a:rPr lang="zh-CN" altLang="en-US" sz="2000" b="1" dirty="0">
                <a:solidFill>
                  <a:srgbClr val="0070C0"/>
                </a:solidFill>
                <a:latin typeface="微软雅黑" panose="020B0503020204020204" pitchFamily="34" charset="-122"/>
                <a:ea typeface="微软雅黑" panose="020B0503020204020204" pitchFamily="34" charset="-122"/>
              </a:rPr>
              <a:t>内生处理指派</a:t>
            </a:r>
            <a:r>
              <a:rPr lang="en-US" altLang="zh-CN" sz="2000" dirty="0"/>
              <a:t>—</a:t>
            </a:r>
            <a:r>
              <a:rPr lang="zh-CN" altLang="en-US" sz="2000" dirty="0"/>
              <a:t>只能观察到一种结果</a:t>
            </a:r>
            <a:endParaRPr lang="en-US" altLang="zh-CN" sz="2000" dirty="0"/>
          </a:p>
        </p:txBody>
      </p:sp>
      <p:sp>
        <p:nvSpPr>
          <p:cNvPr id="10" name="矩形 9"/>
          <p:cNvSpPr/>
          <p:nvPr/>
        </p:nvSpPr>
        <p:spPr>
          <a:xfrm>
            <a:off x="2527544" y="4013944"/>
            <a:ext cx="5659611" cy="553998"/>
          </a:xfrm>
          <a:prstGeom prst="rect">
            <a:avLst/>
          </a:prstGeom>
        </p:spPr>
        <p:txBody>
          <a:bodyPr wrap="square">
            <a:spAutoFit/>
          </a:bodyPr>
          <a:lstStyle/>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5.</a:t>
            </a:r>
            <a:r>
              <a:rPr lang="zh-CN" altLang="en-US" sz="2000" b="1" dirty="0">
                <a:solidFill>
                  <a:srgbClr val="0070C0"/>
                </a:solidFill>
                <a:latin typeface="微软雅黑" panose="020B0503020204020204" pitchFamily="34" charset="-122"/>
                <a:ea typeface="微软雅黑" panose="020B0503020204020204" pitchFamily="34" charset="-122"/>
              </a:rPr>
              <a:t>内生样本选择 </a:t>
            </a:r>
            <a:r>
              <a:rPr lang="en-US" altLang="zh-CN" sz="2000" dirty="0"/>
              <a:t>—</a:t>
            </a:r>
            <a:r>
              <a:rPr lang="zh-CN" altLang="en-US" sz="2000" dirty="0"/>
              <a:t>只能观察到部分结果</a:t>
            </a:r>
            <a:endParaRPr lang="en-US" altLang="zh-CN" sz="2000" dirty="0"/>
          </a:p>
        </p:txBody>
      </p:sp>
      <p:sp>
        <p:nvSpPr>
          <p:cNvPr id="11" name="矩形 10"/>
          <p:cNvSpPr/>
          <p:nvPr/>
        </p:nvSpPr>
        <p:spPr>
          <a:xfrm>
            <a:off x="2508847" y="4731065"/>
            <a:ext cx="5644280" cy="553998"/>
          </a:xfrm>
          <a:prstGeom prst="rect">
            <a:avLst/>
          </a:prstGeom>
        </p:spPr>
        <p:txBody>
          <a:bodyPr wrap="square">
            <a:spAutoFit/>
          </a:bodyPr>
          <a:lstStyle/>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6.</a:t>
            </a:r>
            <a:r>
              <a:rPr lang="zh-CN" altLang="en-US" sz="2000" b="1" dirty="0">
                <a:solidFill>
                  <a:srgbClr val="0070C0"/>
                </a:solidFill>
                <a:latin typeface="微软雅黑" panose="020B0503020204020204" pitchFamily="34" charset="-122"/>
                <a:ea typeface="微软雅黑" panose="020B0503020204020204" pitchFamily="34" charset="-122"/>
              </a:rPr>
              <a:t>随机效应 </a:t>
            </a:r>
            <a:r>
              <a:rPr lang="en-US" altLang="zh-CN" sz="2000" dirty="0"/>
              <a:t>—</a:t>
            </a:r>
            <a:r>
              <a:rPr lang="zh-CN" altLang="en-US" sz="2000" dirty="0"/>
              <a:t>个体不可观察效应</a:t>
            </a:r>
          </a:p>
        </p:txBody>
      </p:sp>
      <p:sp>
        <p:nvSpPr>
          <p:cNvPr id="13" name="矩形 12"/>
          <p:cNvSpPr/>
          <p:nvPr/>
        </p:nvSpPr>
        <p:spPr>
          <a:xfrm>
            <a:off x="2508847" y="5453222"/>
            <a:ext cx="5644280" cy="553998"/>
          </a:xfrm>
          <a:prstGeom prst="rect">
            <a:avLst/>
          </a:prstGeom>
        </p:spPr>
        <p:txBody>
          <a:bodyPr wrap="square">
            <a:spAutoFit/>
          </a:bodyPr>
          <a:lstStyle/>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7.</a:t>
            </a:r>
            <a:r>
              <a:rPr lang="zh-CN" altLang="en-US" sz="2000" b="1" dirty="0">
                <a:solidFill>
                  <a:srgbClr val="0070C0"/>
                </a:solidFill>
                <a:latin typeface="微软雅黑" panose="020B0503020204020204" pitchFamily="34" charset="-122"/>
                <a:ea typeface="微软雅黑" panose="020B0503020204020204" pitchFamily="34" charset="-122"/>
              </a:rPr>
              <a:t>模型设定偏误 </a:t>
            </a:r>
            <a:r>
              <a:rPr lang="en-US" altLang="zh-CN" sz="2000" i="1" dirty="0"/>
              <a:t>–</a:t>
            </a:r>
            <a:r>
              <a:rPr lang="zh-CN" altLang="en-US" sz="2000" dirty="0"/>
              <a:t>函数形式设定错误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10" grpId="0"/>
      <p:bldP spid="11" grpId="0"/>
      <p:bldP spid="1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6655" y="295229"/>
            <a:ext cx="8549088" cy="1200329"/>
          </a:xfrm>
          <a:prstGeom prst="rect">
            <a:avLst/>
          </a:prstGeom>
          <a:noFill/>
        </p:spPr>
        <p:txBody>
          <a:bodyPr wrap="square" rtlCol="0">
            <a:spAutoFit/>
          </a:bodyPr>
          <a:lstStyle/>
          <a:p>
            <a:pPr algn="ctr">
              <a:lnSpc>
                <a:spcPct val="150000"/>
              </a:lnSpc>
            </a:pPr>
            <a:r>
              <a:rPr lang="zh-CN" altLang="en-US" sz="4800" dirty="0">
                <a:solidFill>
                  <a:srgbClr val="C00000"/>
                </a:solidFill>
                <a:latin typeface="微软雅黑" panose="020B0503020204020204" pitchFamily="34" charset="-122"/>
                <a:ea typeface="微软雅黑" panose="020B0503020204020204" pitchFamily="34" charset="-122"/>
                <a:cs typeface="+mj-cs"/>
              </a:rPr>
              <a:t>八、如何应对内生性</a:t>
            </a:r>
            <a:endParaRPr lang="en-US" altLang="zh-CN" sz="4800" dirty="0">
              <a:solidFill>
                <a:srgbClr val="C00000"/>
              </a:solidFill>
              <a:latin typeface="微软雅黑" panose="020B0503020204020204" pitchFamily="34" charset="-122"/>
              <a:ea typeface="微软雅黑" panose="020B0503020204020204" pitchFamily="34" charset="-122"/>
              <a:cs typeface="+mj-cs"/>
            </a:endParaRPr>
          </a:p>
        </p:txBody>
      </p:sp>
      <p:sp>
        <p:nvSpPr>
          <p:cNvPr id="3" name="日期占位符 2"/>
          <p:cNvSpPr>
            <a:spLocks noGrp="1"/>
          </p:cNvSpPr>
          <p:nvPr>
            <p:ph type="dt" sz="half" idx="10"/>
          </p:nvPr>
        </p:nvSpPr>
        <p:spPr/>
        <p:txBody>
          <a:bodyPr/>
          <a:lstStyle/>
          <a:p>
            <a:fld id="{B342C0D3-C455-4E32-96DF-5C5BD6651B61}" type="datetime1">
              <a:rPr lang="zh-CN" altLang="en-US" smtClean="0"/>
              <a:t>2021/3/2</a:t>
            </a:fld>
            <a:endParaRPr lang="zh-CN" altLang="en-US"/>
          </a:p>
        </p:txBody>
      </p:sp>
      <p:sp>
        <p:nvSpPr>
          <p:cNvPr id="4" name="页脚占位符 3"/>
          <p:cNvSpPr>
            <a:spLocks noGrp="1"/>
          </p:cNvSpPr>
          <p:nvPr>
            <p:ph type="ftr" sz="quarter" idx="11"/>
          </p:nvPr>
        </p:nvSpPr>
        <p:spPr/>
        <p:txBody>
          <a:bodyPr/>
          <a:lstStyle/>
          <a:p>
            <a:r>
              <a:rPr lang="zh-CN" altLang="en-US"/>
              <a:t>中国人民大学，陈传波</a:t>
            </a:r>
          </a:p>
        </p:txBody>
      </p:sp>
      <p:sp>
        <p:nvSpPr>
          <p:cNvPr id="5" name="文本框 1"/>
          <p:cNvSpPr txBox="1"/>
          <p:nvPr/>
        </p:nvSpPr>
        <p:spPr>
          <a:xfrm>
            <a:off x="2088672" y="1658679"/>
            <a:ext cx="5399057" cy="4524315"/>
          </a:xfrm>
          <a:prstGeom prst="rect">
            <a:avLst/>
          </a:prstGeom>
          <a:noFill/>
        </p:spPr>
        <p:txBody>
          <a:bodyPr wrap="square" rtlCol="0">
            <a:spAutoFit/>
          </a:bodyPr>
          <a:lstStyle/>
          <a:p>
            <a:pPr>
              <a:lnSpc>
                <a:spcPct val="150000"/>
              </a:lnSpc>
            </a:pPr>
            <a:r>
              <a:rPr lang="en-US" altLang="zh-CN" sz="2400" dirty="0">
                <a:solidFill>
                  <a:srgbClr val="0070C0"/>
                </a:solidFill>
                <a:latin typeface="微软雅黑" panose="020B0503020204020204" pitchFamily="34" charset="-122"/>
                <a:ea typeface="微软雅黑" panose="020B0503020204020204" pitchFamily="34" charset="-122"/>
                <a:cs typeface="+mj-cs"/>
              </a:rPr>
              <a:t>1、</a:t>
            </a:r>
            <a:r>
              <a:rPr lang="zh-CN" altLang="en-US" sz="2400" dirty="0">
                <a:solidFill>
                  <a:srgbClr val="0070C0"/>
                </a:solidFill>
                <a:latin typeface="微软雅黑" panose="020B0503020204020204" pitchFamily="34" charset="-122"/>
                <a:ea typeface="微软雅黑" panose="020B0503020204020204" pitchFamily="34" charset="-122"/>
                <a:cs typeface="+mj-cs"/>
              </a:rPr>
              <a:t>控制变量</a:t>
            </a:r>
            <a:endParaRPr lang="en-US" altLang="zh-CN" sz="2400" dirty="0">
              <a:solidFill>
                <a:srgbClr val="0070C0"/>
              </a:solidFill>
              <a:latin typeface="微软雅黑" panose="020B0503020204020204" pitchFamily="34" charset="-122"/>
              <a:ea typeface="微软雅黑" panose="020B0503020204020204" pitchFamily="34" charset="-122"/>
              <a:cs typeface="+mj-cs"/>
            </a:endParaRPr>
          </a:p>
          <a:p>
            <a:pPr>
              <a:lnSpc>
                <a:spcPct val="150000"/>
              </a:lnSpc>
            </a:pPr>
            <a:r>
              <a:rPr lang="en-US" altLang="zh-CN" sz="2400" dirty="0">
                <a:solidFill>
                  <a:srgbClr val="0070C0"/>
                </a:solidFill>
                <a:latin typeface="微软雅黑" panose="020B0503020204020204" pitchFamily="34" charset="-122"/>
                <a:ea typeface="微软雅黑" panose="020B0503020204020204" pitchFamily="34" charset="-122"/>
                <a:cs typeface="+mj-cs"/>
              </a:rPr>
              <a:t>2、</a:t>
            </a:r>
            <a:r>
              <a:rPr lang="zh-CN" altLang="en-US" sz="2400" dirty="0">
                <a:solidFill>
                  <a:srgbClr val="0070C0"/>
                </a:solidFill>
                <a:latin typeface="微软雅黑" panose="020B0503020204020204" pitchFamily="34" charset="-122"/>
                <a:ea typeface="微软雅黑" panose="020B0503020204020204" pitchFamily="34" charset="-122"/>
                <a:cs typeface="+mj-cs"/>
              </a:rPr>
              <a:t>差分估计（</a:t>
            </a:r>
            <a:r>
              <a:rPr lang="en-US" altLang="zh-CN" sz="2400" dirty="0">
                <a:solidFill>
                  <a:srgbClr val="0070C0"/>
                </a:solidFill>
                <a:latin typeface="微软雅黑" panose="020B0503020204020204" pitchFamily="34" charset="-122"/>
                <a:ea typeface="微软雅黑" panose="020B0503020204020204" pitchFamily="34" charset="-122"/>
              </a:rPr>
              <a:t>DID</a:t>
            </a:r>
            <a:r>
              <a:rPr lang="zh-CN" altLang="en-US" sz="2400" dirty="0">
                <a:solidFill>
                  <a:srgbClr val="0070C0"/>
                </a:solidFill>
                <a:latin typeface="微软雅黑" panose="020B0503020204020204" pitchFamily="34" charset="-122"/>
                <a:ea typeface="微软雅黑" panose="020B0503020204020204" pitchFamily="34" charset="-122"/>
              </a:rPr>
              <a:t>，合成控制法）</a:t>
            </a:r>
            <a:endParaRPr lang="en-US" altLang="zh-CN" sz="2400"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rgbClr val="0070C0"/>
                </a:solidFill>
                <a:latin typeface="微软雅黑" panose="020B0503020204020204" pitchFamily="34" charset="-122"/>
                <a:ea typeface="微软雅黑" panose="020B0503020204020204" pitchFamily="34" charset="-122"/>
                <a:cs typeface="+mj-cs"/>
              </a:rPr>
              <a:t>3、</a:t>
            </a:r>
            <a:r>
              <a:rPr lang="zh-CN" altLang="en-US" sz="2400" dirty="0">
                <a:solidFill>
                  <a:srgbClr val="0070C0"/>
                </a:solidFill>
                <a:latin typeface="微软雅黑" panose="020B0503020204020204" pitchFamily="34" charset="-122"/>
                <a:ea typeface="微软雅黑" panose="020B0503020204020204" pitchFamily="34" charset="-122"/>
                <a:cs typeface="+mj-cs"/>
              </a:rPr>
              <a:t>代理变量</a:t>
            </a:r>
            <a:endParaRPr lang="en-US" altLang="zh-CN" sz="2400" dirty="0">
              <a:solidFill>
                <a:srgbClr val="0070C0"/>
              </a:solidFill>
              <a:latin typeface="微软雅黑" panose="020B0503020204020204" pitchFamily="34" charset="-122"/>
              <a:ea typeface="微软雅黑" panose="020B0503020204020204" pitchFamily="34" charset="-122"/>
              <a:cs typeface="+mj-cs"/>
            </a:endParaRPr>
          </a:p>
          <a:p>
            <a:pPr>
              <a:lnSpc>
                <a:spcPct val="150000"/>
              </a:lnSpc>
            </a:pPr>
            <a:r>
              <a:rPr lang="en-US" altLang="zh-CN" sz="2400" dirty="0">
                <a:solidFill>
                  <a:srgbClr val="0070C0"/>
                </a:solidFill>
                <a:latin typeface="微软雅黑" panose="020B0503020204020204" pitchFamily="34" charset="-122"/>
                <a:ea typeface="微软雅黑" panose="020B0503020204020204" pitchFamily="34" charset="-122"/>
                <a:cs typeface="+mj-cs"/>
              </a:rPr>
              <a:t>4</a:t>
            </a:r>
            <a:r>
              <a:rPr lang="zh-CN" altLang="en-US" sz="2400" dirty="0">
                <a:solidFill>
                  <a:srgbClr val="0070C0"/>
                </a:solidFill>
                <a:latin typeface="微软雅黑" panose="020B0503020204020204" pitchFamily="34" charset="-122"/>
                <a:ea typeface="微软雅黑" panose="020B0503020204020204" pitchFamily="34" charset="-122"/>
                <a:cs typeface="+mj-cs"/>
              </a:rPr>
              <a:t>、</a:t>
            </a:r>
            <a:r>
              <a:rPr lang="zh-CN" altLang="en-US" sz="2400" dirty="0">
                <a:solidFill>
                  <a:srgbClr val="0070C0"/>
                </a:solidFill>
                <a:latin typeface="微软雅黑" panose="020B0503020204020204" pitchFamily="34" charset="-122"/>
                <a:ea typeface="微软雅黑" panose="020B0503020204020204" pitchFamily="34" charset="-122"/>
              </a:rPr>
              <a:t>工具变量</a:t>
            </a:r>
            <a:r>
              <a:rPr lang="zh-CN" altLang="en-US" sz="2400" dirty="0">
                <a:solidFill>
                  <a:srgbClr val="0070C0"/>
                </a:solidFill>
                <a:latin typeface="微软雅黑" panose="020B0503020204020204" pitchFamily="34" charset="-122"/>
                <a:ea typeface="微软雅黑" panose="020B0503020204020204" pitchFamily="34" charset="-122"/>
                <a:cs typeface="+mj-cs"/>
              </a:rPr>
              <a:t>（</a:t>
            </a:r>
            <a:r>
              <a:rPr lang="en-US" altLang="zh-CN" sz="2400" dirty="0">
                <a:solidFill>
                  <a:srgbClr val="0070C0"/>
                </a:solidFill>
                <a:latin typeface="微软雅黑" panose="020B0503020204020204" pitchFamily="34" charset="-122"/>
                <a:ea typeface="微软雅黑" panose="020B0503020204020204" pitchFamily="34" charset="-122"/>
                <a:cs typeface="+mj-cs"/>
              </a:rPr>
              <a:t>IV,2SLS</a:t>
            </a:r>
            <a:r>
              <a:rPr lang="zh-CN" altLang="en-US" sz="2400" dirty="0">
                <a:solidFill>
                  <a:srgbClr val="0070C0"/>
                </a:solidFill>
                <a:latin typeface="微软雅黑" panose="020B0503020204020204" pitchFamily="34" charset="-122"/>
                <a:ea typeface="微软雅黑" panose="020B0503020204020204" pitchFamily="34" charset="-122"/>
                <a:cs typeface="+mj-cs"/>
              </a:rPr>
              <a:t>，</a:t>
            </a:r>
            <a:r>
              <a:rPr lang="en-US" altLang="zh-CN" sz="2400" dirty="0">
                <a:solidFill>
                  <a:srgbClr val="0070C0"/>
                </a:solidFill>
                <a:latin typeface="微软雅黑" panose="020B0503020204020204" pitchFamily="34" charset="-122"/>
                <a:ea typeface="微软雅黑" panose="020B0503020204020204" pitchFamily="34" charset="-122"/>
                <a:cs typeface="+mj-cs"/>
              </a:rPr>
              <a:t>GMM</a:t>
            </a:r>
            <a:r>
              <a:rPr lang="zh-CN" altLang="en-US" sz="2400" dirty="0">
                <a:solidFill>
                  <a:srgbClr val="0070C0"/>
                </a:solidFill>
                <a:latin typeface="微软雅黑" panose="020B0503020204020204" pitchFamily="34" charset="-122"/>
                <a:ea typeface="微软雅黑" panose="020B0503020204020204" pitchFamily="34" charset="-122"/>
                <a:cs typeface="+mj-cs"/>
              </a:rPr>
              <a:t>）</a:t>
            </a:r>
            <a:endParaRPr lang="en-US" altLang="zh-CN" sz="2400"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rgbClr val="0070C0"/>
                </a:solidFill>
                <a:latin typeface="微软雅黑" panose="020B0503020204020204" pitchFamily="34" charset="-122"/>
                <a:ea typeface="微软雅黑" panose="020B0503020204020204" pitchFamily="34" charset="-122"/>
                <a:cs typeface="+mj-cs"/>
              </a:rPr>
              <a:t>5</a:t>
            </a:r>
            <a:r>
              <a:rPr lang="zh-CN" altLang="en-US" sz="2400" dirty="0">
                <a:solidFill>
                  <a:srgbClr val="0070C0"/>
                </a:solidFill>
                <a:latin typeface="微软雅黑" panose="020B0503020204020204" pitchFamily="34" charset="-122"/>
                <a:ea typeface="微软雅黑" panose="020B0503020204020204" pitchFamily="34" charset="-122"/>
                <a:cs typeface="+mj-cs"/>
              </a:rPr>
              <a:t>、匹配估计</a:t>
            </a:r>
            <a:endParaRPr lang="en-US" altLang="zh-CN" sz="2400" dirty="0">
              <a:solidFill>
                <a:srgbClr val="0070C0"/>
              </a:solidFill>
              <a:latin typeface="微软雅黑" panose="020B0503020204020204" pitchFamily="34" charset="-122"/>
              <a:ea typeface="微软雅黑" panose="020B0503020204020204" pitchFamily="34" charset="-122"/>
              <a:cs typeface="+mj-cs"/>
            </a:endParaRPr>
          </a:p>
          <a:p>
            <a:pPr>
              <a:lnSpc>
                <a:spcPct val="150000"/>
              </a:lnSpc>
            </a:pPr>
            <a:r>
              <a:rPr lang="en-US" altLang="zh-CN" sz="2400" dirty="0">
                <a:solidFill>
                  <a:srgbClr val="0070C0"/>
                </a:solidFill>
                <a:latin typeface="微软雅黑" panose="020B0503020204020204" pitchFamily="34" charset="-122"/>
                <a:ea typeface="微软雅黑" panose="020B0503020204020204" pitchFamily="34" charset="-122"/>
                <a:cs typeface="+mj-cs"/>
              </a:rPr>
              <a:t>6、</a:t>
            </a:r>
            <a:r>
              <a:rPr lang="zh-CN" altLang="en-US" sz="2400" dirty="0">
                <a:solidFill>
                  <a:srgbClr val="0070C0"/>
                </a:solidFill>
                <a:latin typeface="微软雅黑" panose="020B0503020204020204" pitchFamily="34" charset="-122"/>
                <a:ea typeface="微软雅黑" panose="020B0503020204020204" pitchFamily="34" charset="-122"/>
                <a:cs typeface="+mj-cs"/>
              </a:rPr>
              <a:t>断点回归</a:t>
            </a:r>
            <a:endParaRPr lang="en-US" altLang="zh-CN" sz="2400" dirty="0">
              <a:solidFill>
                <a:srgbClr val="0070C0"/>
              </a:solidFill>
              <a:latin typeface="微软雅黑" panose="020B0503020204020204" pitchFamily="34" charset="-122"/>
              <a:ea typeface="微软雅黑" panose="020B0503020204020204" pitchFamily="34" charset="-122"/>
              <a:cs typeface="+mj-cs"/>
            </a:endParaRPr>
          </a:p>
          <a:p>
            <a:pPr>
              <a:lnSpc>
                <a:spcPct val="150000"/>
              </a:lnSpc>
            </a:pPr>
            <a:r>
              <a:rPr lang="en-US" altLang="zh-CN" sz="2400" dirty="0">
                <a:solidFill>
                  <a:srgbClr val="0070C0"/>
                </a:solidFill>
                <a:latin typeface="微软雅黑" panose="020B0503020204020204" pitchFamily="34" charset="-122"/>
                <a:ea typeface="微软雅黑" panose="020B0503020204020204" pitchFamily="34" charset="-122"/>
                <a:cs typeface="+mj-cs"/>
              </a:rPr>
              <a:t>7、</a:t>
            </a:r>
            <a:r>
              <a:rPr lang="zh-CN" altLang="en-US" sz="2400" dirty="0">
                <a:solidFill>
                  <a:srgbClr val="0070C0"/>
                </a:solidFill>
                <a:latin typeface="微软雅黑" panose="020B0503020204020204" pitchFamily="34" charset="-122"/>
                <a:ea typeface="微软雅黑" panose="020B0503020204020204" pitchFamily="34" charset="-122"/>
                <a:cs typeface="+mj-cs"/>
              </a:rPr>
              <a:t>控制函数（</a:t>
            </a:r>
            <a:r>
              <a:rPr lang="en-US" altLang="zh-CN" sz="2400" dirty="0">
                <a:solidFill>
                  <a:srgbClr val="0070C0"/>
                </a:solidFill>
                <a:latin typeface="微软雅黑" panose="020B0503020204020204" pitchFamily="34" charset="-122"/>
                <a:ea typeface="微软雅黑" panose="020B0503020204020204" pitchFamily="34" charset="-122"/>
                <a:cs typeface="+mj-cs"/>
              </a:rPr>
              <a:t>CF</a:t>
            </a:r>
            <a:r>
              <a:rPr lang="zh-CN" altLang="en-US" sz="2400" dirty="0">
                <a:solidFill>
                  <a:srgbClr val="0070C0"/>
                </a:solidFill>
                <a:latin typeface="微软雅黑" panose="020B0503020204020204" pitchFamily="34" charset="-122"/>
                <a:ea typeface="微软雅黑" panose="020B0503020204020204" pitchFamily="34" charset="-122"/>
                <a:cs typeface="+mj-cs"/>
              </a:rPr>
              <a:t>）</a:t>
            </a:r>
            <a:endParaRPr lang="en-US" altLang="zh-CN" sz="2400" dirty="0">
              <a:solidFill>
                <a:srgbClr val="0070C0"/>
              </a:solidFill>
              <a:latin typeface="微软雅黑" panose="020B0503020204020204" pitchFamily="34" charset="-122"/>
              <a:ea typeface="微软雅黑" panose="020B0503020204020204" pitchFamily="34" charset="-122"/>
              <a:cs typeface="+mj-cs"/>
            </a:endParaRPr>
          </a:p>
          <a:p>
            <a:pPr>
              <a:lnSpc>
                <a:spcPct val="150000"/>
              </a:lnSpc>
            </a:pPr>
            <a:r>
              <a:rPr lang="en-US" altLang="zh-CN" sz="2400" dirty="0">
                <a:solidFill>
                  <a:srgbClr val="0070C0"/>
                </a:solidFill>
                <a:latin typeface="微软雅黑" panose="020B0503020204020204" pitchFamily="34" charset="-122"/>
                <a:ea typeface="微软雅黑" panose="020B0503020204020204" pitchFamily="34" charset="-122"/>
                <a:cs typeface="+mj-cs"/>
              </a:rPr>
              <a:t>8</a:t>
            </a:r>
            <a:r>
              <a:rPr lang="zh-CN" altLang="en-US" sz="2400" dirty="0">
                <a:solidFill>
                  <a:srgbClr val="0070C0"/>
                </a:solidFill>
                <a:latin typeface="微软雅黑" panose="020B0503020204020204" pitchFamily="34" charset="-122"/>
                <a:ea typeface="微软雅黑" panose="020B0503020204020204" pitchFamily="34" charset="-122"/>
                <a:cs typeface="+mj-cs"/>
              </a:rPr>
              <a:t>、</a:t>
            </a:r>
            <a:r>
              <a:rPr lang="en-US" altLang="zh-CN" sz="2400" dirty="0">
                <a:solidFill>
                  <a:srgbClr val="0070C0"/>
                </a:solidFill>
                <a:latin typeface="微软雅黑" panose="020B0503020204020204" pitchFamily="34" charset="-122"/>
                <a:ea typeface="微软雅黑" panose="020B0503020204020204" pitchFamily="34" charset="-122"/>
                <a:cs typeface="+mj-cs"/>
              </a:rPr>
              <a:t>ERM</a:t>
            </a:r>
            <a:r>
              <a:rPr lang="zh-CN" altLang="en-US" sz="2400" dirty="0">
                <a:solidFill>
                  <a:srgbClr val="0070C0"/>
                </a:solidFill>
                <a:latin typeface="微软雅黑" panose="020B0503020204020204" pitchFamily="34" charset="-122"/>
                <a:ea typeface="微软雅黑" panose="020B0503020204020204" pitchFamily="34" charset="-122"/>
                <a:cs typeface="+mj-cs"/>
              </a:rPr>
              <a:t>（</a:t>
            </a:r>
            <a:r>
              <a:rPr lang="en-US" altLang="zh-CN" sz="2400" dirty="0">
                <a:solidFill>
                  <a:srgbClr val="0070C0"/>
                </a:solidFill>
                <a:latin typeface="微软雅黑" panose="020B0503020204020204" pitchFamily="34" charset="-122"/>
                <a:ea typeface="微软雅黑" panose="020B0503020204020204" pitchFamily="34" charset="-122"/>
                <a:cs typeface="+mj-cs"/>
              </a:rPr>
              <a:t>ML+CF</a:t>
            </a:r>
            <a:r>
              <a:rPr lang="zh-CN" altLang="en-US" sz="2400" dirty="0">
                <a:solidFill>
                  <a:srgbClr val="0070C0"/>
                </a:solidFill>
                <a:latin typeface="微软雅黑" panose="020B0503020204020204" pitchFamily="34" charset="-122"/>
                <a:ea typeface="微软雅黑" panose="020B0503020204020204" pitchFamily="34" charset="-122"/>
                <a:cs typeface="+mj-cs"/>
              </a:rPr>
              <a:t>）</a:t>
            </a:r>
            <a:endParaRPr lang="en-US" altLang="zh-CN" sz="2400" dirty="0">
              <a:solidFill>
                <a:srgbClr val="0070C0"/>
              </a:solidFill>
              <a:latin typeface="微软雅黑" panose="020B0503020204020204" pitchFamily="34" charset="-122"/>
              <a:ea typeface="微软雅黑" panose="020B0503020204020204" pitchFamily="34" charset="-122"/>
              <a:cs typeface="+mj-c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1551119"/>
            <a:ext cx="8549088" cy="1069845"/>
          </a:xfrm>
          <a:prstGeom prst="rect">
            <a:avLst/>
          </a:prstGeom>
          <a:noFill/>
        </p:spPr>
        <p:txBody>
          <a:bodyPr wrap="square" rtlCol="0">
            <a:spAutoFit/>
          </a:bodyPr>
          <a:lstStyle/>
          <a:p>
            <a:pPr algn="ctr">
              <a:lnSpc>
                <a:spcPct val="150000"/>
              </a:lnSpc>
            </a:pPr>
            <a:r>
              <a:rPr lang="en-US" altLang="zh-CN" sz="4800" dirty="0">
                <a:solidFill>
                  <a:srgbClr val="C00000"/>
                </a:solidFill>
                <a:latin typeface="微软雅黑" panose="020B0503020204020204" pitchFamily="34" charset="-122"/>
                <a:ea typeface="微软雅黑" panose="020B0503020204020204" pitchFamily="34" charset="-122"/>
                <a:cs typeface="+mj-cs"/>
              </a:rPr>
              <a:t>8.1</a:t>
            </a:r>
            <a:r>
              <a:rPr lang="zh-CN" altLang="en-US" sz="4800" dirty="0">
                <a:solidFill>
                  <a:srgbClr val="C00000"/>
                </a:solidFill>
                <a:latin typeface="微软雅黑" panose="020B0503020204020204" pitchFamily="34" charset="-122"/>
                <a:ea typeface="微软雅黑" panose="020B0503020204020204" pitchFamily="34" charset="-122"/>
                <a:cs typeface="+mj-cs"/>
              </a:rPr>
              <a:t> 控制变量</a:t>
            </a:r>
            <a:endParaRPr lang="en-US" altLang="zh-CN" sz="4800" dirty="0">
              <a:solidFill>
                <a:srgbClr val="C00000"/>
              </a:solidFill>
              <a:latin typeface="微软雅黑" panose="020B0503020204020204" pitchFamily="34" charset="-122"/>
              <a:ea typeface="微软雅黑" panose="020B0503020204020204" pitchFamily="34" charset="-122"/>
              <a:cs typeface="+mj-cs"/>
            </a:endParaRPr>
          </a:p>
        </p:txBody>
      </p:sp>
      <p:sp>
        <p:nvSpPr>
          <p:cNvPr id="3" name="日期占位符 2"/>
          <p:cNvSpPr>
            <a:spLocks noGrp="1"/>
          </p:cNvSpPr>
          <p:nvPr>
            <p:ph type="dt" sz="half" idx="10"/>
          </p:nvPr>
        </p:nvSpPr>
        <p:spPr/>
        <p:txBody>
          <a:bodyPr/>
          <a:lstStyle/>
          <a:p>
            <a:fld id="{B342C0D3-C455-4E32-96DF-5C5BD6651B61}" type="datetime1">
              <a:rPr lang="zh-CN" altLang="en-US" smtClean="0"/>
              <a:t>2021/3/2</a:t>
            </a:fld>
            <a:endParaRPr lang="zh-CN" altLang="en-US"/>
          </a:p>
        </p:txBody>
      </p:sp>
      <p:sp>
        <p:nvSpPr>
          <p:cNvPr id="4" name="页脚占位符 3"/>
          <p:cNvSpPr>
            <a:spLocks noGrp="1"/>
          </p:cNvSpPr>
          <p:nvPr>
            <p:ph type="ftr" sz="quarter" idx="11"/>
          </p:nvPr>
        </p:nvSpPr>
        <p:spPr/>
        <p:txBody>
          <a:bodyPr/>
          <a:lstStyle/>
          <a:p>
            <a:r>
              <a:rPr lang="zh-CN" altLang="en-US"/>
              <a:t>中国人民大学，陈传波</a:t>
            </a:r>
          </a:p>
        </p:txBody>
      </p:sp>
      <p:sp>
        <p:nvSpPr>
          <p:cNvPr id="5" name="矩形 4"/>
          <p:cNvSpPr/>
          <p:nvPr/>
        </p:nvSpPr>
        <p:spPr>
          <a:xfrm>
            <a:off x="303769" y="3388706"/>
            <a:ext cx="8505645" cy="928652"/>
          </a:xfrm>
          <a:prstGeom prst="rect">
            <a:avLst/>
          </a:prstGeom>
        </p:spPr>
        <p:txBody>
          <a:bodyPr wrap="square">
            <a:spAutoFit/>
          </a:bodyPr>
          <a:lstStyle/>
          <a:p>
            <a:pPr algn="ctr">
              <a:lnSpc>
                <a:spcPct val="200000"/>
              </a:lnSpc>
            </a:pPr>
            <a:r>
              <a:rPr lang="zh-CN" altLang="en-US" sz="3200" b="1" dirty="0">
                <a:latin typeface="微软雅黑" panose="020B0503020204020204" pitchFamily="34" charset="-122"/>
                <a:ea typeface="微软雅黑" panose="020B0503020204020204" pitchFamily="34" charset="-122"/>
              </a:rPr>
              <a:t>若自变量与遗漏变量相关，则纳入遗漏变量</a:t>
            </a:r>
            <a:endParaRPr lang="en-US" altLang="zh-CN" sz="32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7455" y="38218"/>
            <a:ext cx="8530738" cy="646331"/>
          </a:xfrm>
          <a:prstGeom prst="rect">
            <a:avLst/>
          </a:prstGeom>
        </p:spPr>
        <p:txBody>
          <a:bodyPr wrap="square">
            <a:spAutoFit/>
          </a:bodyPr>
          <a:lstStyle/>
          <a:p>
            <a:pPr algn="ctr"/>
            <a:r>
              <a:rPr kumimoji="1" lang="en-US" altLang="zh-CN" sz="3600" b="1" dirty="0">
                <a:latin typeface="微软雅黑" panose="020B0503020204020204" pitchFamily="34" charset="-122"/>
                <a:ea typeface="微软雅黑" panose="020B0503020204020204" pitchFamily="34" charset="-122"/>
              </a:rPr>
              <a:t>1.</a:t>
            </a:r>
            <a:r>
              <a:rPr kumimoji="1" lang="zh-CN" altLang="en-US" sz="3600" b="1" dirty="0">
                <a:latin typeface="微软雅黑" panose="020B0503020204020204" pitchFamily="34" charset="-122"/>
                <a:ea typeface="微软雅黑" panose="020B0503020204020204" pitchFamily="34" charset="-122"/>
              </a:rPr>
              <a:t>控制变量</a:t>
            </a:r>
            <a:endParaRPr lang="en-US" altLang="zh-CN" sz="3600" b="1" dirty="0">
              <a:latin typeface="微软雅黑" panose="020B0503020204020204" pitchFamily="34" charset="-122"/>
              <a:ea typeface="微软雅黑" panose="020B0503020204020204" pitchFamily="34" charset="-122"/>
            </a:endParaRPr>
          </a:p>
        </p:txBody>
      </p:sp>
      <p:graphicFrame>
        <p:nvGraphicFramePr>
          <p:cNvPr id="10" name="对象 9"/>
          <p:cNvGraphicFramePr>
            <a:graphicFrameLocks noChangeAspect="1"/>
          </p:cNvGraphicFramePr>
          <p:nvPr/>
        </p:nvGraphicFramePr>
        <p:xfrm>
          <a:off x="2333318" y="1803322"/>
          <a:ext cx="1736725" cy="514350"/>
        </p:xfrm>
        <a:graphic>
          <a:graphicData uri="http://schemas.openxmlformats.org/presentationml/2006/ole">
            <mc:AlternateContent xmlns:mc="http://schemas.openxmlformats.org/markup-compatibility/2006">
              <mc:Choice xmlns:v="urn:schemas-microsoft-com:vml" Requires="v">
                <p:oleObj spid="_x0000_s922051" name="公式" r:id="rId3" imgW="16764000" imgH="4876800" progId="Equation.3">
                  <p:embed/>
                </p:oleObj>
              </mc:Choice>
              <mc:Fallback>
                <p:oleObj name="公式" r:id="rId3" imgW="16764000" imgH="4876800" progId="Equation.3">
                  <p:embed/>
                  <p:pic>
                    <p:nvPicPr>
                      <p:cNvPr id="0" name="图片 922028"/>
                      <p:cNvPicPr>
                        <a:picLocks noChangeAspect="1" noChangeArrowheads="1"/>
                      </p:cNvPicPr>
                      <p:nvPr/>
                    </p:nvPicPr>
                    <p:blipFill>
                      <a:blip r:embed="rId4"/>
                      <a:srcRect/>
                      <a:stretch>
                        <a:fillRect/>
                      </a:stretch>
                    </p:blipFill>
                    <p:spPr bwMode="auto">
                      <a:xfrm>
                        <a:off x="2333318" y="1803322"/>
                        <a:ext cx="1736725" cy="514350"/>
                      </a:xfrm>
                      <a:prstGeom prst="rect">
                        <a:avLst/>
                      </a:prstGeom>
                      <a:noFill/>
                    </p:spPr>
                  </p:pic>
                </p:oleObj>
              </mc:Fallback>
            </mc:AlternateContent>
          </a:graphicData>
        </a:graphic>
      </p:graphicFrame>
      <p:graphicFrame>
        <p:nvGraphicFramePr>
          <p:cNvPr id="11" name="对象 10"/>
          <p:cNvGraphicFramePr>
            <a:graphicFrameLocks noChangeAspect="1"/>
          </p:cNvGraphicFramePr>
          <p:nvPr/>
        </p:nvGraphicFramePr>
        <p:xfrm>
          <a:off x="2546600" y="2876417"/>
          <a:ext cx="2093912" cy="527050"/>
        </p:xfrm>
        <a:graphic>
          <a:graphicData uri="http://schemas.openxmlformats.org/presentationml/2006/ole">
            <mc:AlternateContent xmlns:mc="http://schemas.openxmlformats.org/markup-compatibility/2006">
              <mc:Choice xmlns:v="urn:schemas-microsoft-com:vml" Requires="v">
                <p:oleObj spid="_x0000_s922052" name="公式" r:id="rId5" imgW="20726400" imgH="4876800" progId="Equation.3">
                  <p:embed/>
                </p:oleObj>
              </mc:Choice>
              <mc:Fallback>
                <p:oleObj name="公式" r:id="rId5" imgW="20726400" imgH="4876800" progId="Equation.3">
                  <p:embed/>
                  <p:pic>
                    <p:nvPicPr>
                      <p:cNvPr id="0" name="图片 922029"/>
                      <p:cNvPicPr>
                        <a:picLocks noChangeAspect="1" noChangeArrowheads="1"/>
                      </p:cNvPicPr>
                      <p:nvPr/>
                    </p:nvPicPr>
                    <p:blipFill>
                      <a:blip r:embed="rId6"/>
                      <a:srcRect/>
                      <a:stretch>
                        <a:fillRect/>
                      </a:stretch>
                    </p:blipFill>
                    <p:spPr bwMode="auto">
                      <a:xfrm>
                        <a:off x="2546600" y="2876417"/>
                        <a:ext cx="2093912" cy="527050"/>
                      </a:xfrm>
                      <a:prstGeom prst="rect">
                        <a:avLst/>
                      </a:prstGeom>
                      <a:noFill/>
                    </p:spPr>
                  </p:pic>
                </p:oleObj>
              </mc:Fallback>
            </mc:AlternateContent>
          </a:graphicData>
        </a:graphic>
      </p:graphicFrame>
      <p:graphicFrame>
        <p:nvGraphicFramePr>
          <p:cNvPr id="12" name="对象 11"/>
          <p:cNvGraphicFramePr>
            <a:graphicFrameLocks noChangeAspect="1"/>
          </p:cNvGraphicFramePr>
          <p:nvPr/>
        </p:nvGraphicFramePr>
        <p:xfrm>
          <a:off x="5817513" y="4354571"/>
          <a:ext cx="2039892" cy="1155509"/>
        </p:xfrm>
        <a:graphic>
          <a:graphicData uri="http://schemas.openxmlformats.org/presentationml/2006/ole">
            <mc:AlternateContent xmlns:mc="http://schemas.openxmlformats.org/markup-compatibility/2006">
              <mc:Choice xmlns:v="urn:schemas-microsoft-com:vml" Requires="v">
                <p:oleObj spid="_x0000_s922053" name="公式" r:id="rId7" imgW="761365" imgH="431800" progId="Equation.3">
                  <p:embed/>
                </p:oleObj>
              </mc:Choice>
              <mc:Fallback>
                <p:oleObj name="公式" r:id="rId7" imgW="761365" imgH="431800" progId="Equation.3">
                  <p:embed/>
                  <p:pic>
                    <p:nvPicPr>
                      <p:cNvPr id="0" name="图片 92203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17513" y="4354571"/>
                        <a:ext cx="2039892" cy="1155509"/>
                      </a:xfrm>
                      <a:prstGeom prst="rect">
                        <a:avLst/>
                      </a:prstGeom>
                      <a:noFill/>
                    </p:spPr>
                  </p:pic>
                </p:oleObj>
              </mc:Fallback>
            </mc:AlternateContent>
          </a:graphicData>
        </a:graphic>
      </p:graphicFrame>
      <p:graphicFrame>
        <p:nvGraphicFramePr>
          <p:cNvPr id="8" name="对象 7"/>
          <p:cNvGraphicFramePr>
            <a:graphicFrameLocks noChangeAspect="1"/>
          </p:cNvGraphicFramePr>
          <p:nvPr/>
        </p:nvGraphicFramePr>
        <p:xfrm>
          <a:off x="2333318" y="1052646"/>
          <a:ext cx="5764213" cy="531812"/>
        </p:xfrm>
        <a:graphic>
          <a:graphicData uri="http://schemas.openxmlformats.org/presentationml/2006/ole">
            <mc:AlternateContent xmlns:mc="http://schemas.openxmlformats.org/markup-compatibility/2006">
              <mc:Choice xmlns:v="urn:schemas-microsoft-com:vml" Requires="v">
                <p:oleObj spid="_x0000_s922054" name="公式" r:id="rId9" imgW="56083200" imgH="4876800" progId="Equation.3">
                  <p:embed/>
                </p:oleObj>
              </mc:Choice>
              <mc:Fallback>
                <p:oleObj name="公式" r:id="rId9" imgW="56083200" imgH="4876800" progId="Equation.3">
                  <p:embed/>
                  <p:pic>
                    <p:nvPicPr>
                      <p:cNvPr id="0" name="图片 922031"/>
                      <p:cNvPicPr>
                        <a:picLocks noChangeAspect="1" noChangeArrowheads="1"/>
                      </p:cNvPicPr>
                      <p:nvPr/>
                    </p:nvPicPr>
                    <p:blipFill>
                      <a:blip r:embed="rId10"/>
                      <a:srcRect/>
                      <a:stretch>
                        <a:fillRect/>
                      </a:stretch>
                    </p:blipFill>
                    <p:spPr bwMode="auto">
                      <a:xfrm>
                        <a:off x="2333318" y="1052646"/>
                        <a:ext cx="5764213" cy="531812"/>
                      </a:xfrm>
                      <a:prstGeom prst="rect">
                        <a:avLst/>
                      </a:prstGeom>
                      <a:solidFill>
                        <a:srgbClr val="FFC000"/>
                      </a:solidFill>
                    </p:spPr>
                  </p:pic>
                </p:oleObj>
              </mc:Fallback>
            </mc:AlternateContent>
          </a:graphicData>
        </a:graphic>
      </p:graphicFrame>
      <p:sp>
        <p:nvSpPr>
          <p:cNvPr id="13" name="矩形 12"/>
          <p:cNvSpPr/>
          <p:nvPr/>
        </p:nvSpPr>
        <p:spPr>
          <a:xfrm>
            <a:off x="849408" y="1045402"/>
            <a:ext cx="1359495" cy="53181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真实模型</a:t>
            </a:r>
          </a:p>
        </p:txBody>
      </p:sp>
      <p:sp>
        <p:nvSpPr>
          <p:cNvPr id="14" name="矩形 13"/>
          <p:cNvSpPr/>
          <p:nvPr/>
        </p:nvSpPr>
        <p:spPr>
          <a:xfrm>
            <a:off x="849408" y="1865071"/>
            <a:ext cx="1359495" cy="53181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错误设定</a:t>
            </a:r>
            <a:endParaRPr lang="zh-CN" altLang="en-US" dirty="0"/>
          </a:p>
        </p:txBody>
      </p:sp>
      <p:graphicFrame>
        <p:nvGraphicFramePr>
          <p:cNvPr id="3" name="对象 2"/>
          <p:cNvGraphicFramePr>
            <a:graphicFrameLocks noChangeAspect="1"/>
          </p:cNvGraphicFramePr>
          <p:nvPr/>
        </p:nvGraphicFramePr>
        <p:xfrm>
          <a:off x="2474355" y="3638513"/>
          <a:ext cx="4729162" cy="481012"/>
        </p:xfrm>
        <a:graphic>
          <a:graphicData uri="http://schemas.openxmlformats.org/presentationml/2006/ole">
            <mc:AlternateContent xmlns:mc="http://schemas.openxmlformats.org/markup-compatibility/2006">
              <mc:Choice xmlns:v="urn:schemas-microsoft-com:vml" Requires="v">
                <p:oleObj spid="_x0000_s922055" name="公式" r:id="rId11" imgW="47853600" imgH="4876800" progId="Equation.3">
                  <p:embed/>
                </p:oleObj>
              </mc:Choice>
              <mc:Fallback>
                <p:oleObj name="公式" r:id="rId11" imgW="47853600" imgH="4876800" progId="Equation.3">
                  <p:embed/>
                  <p:pic>
                    <p:nvPicPr>
                      <p:cNvPr id="0" name="图片 922032"/>
                      <p:cNvPicPr>
                        <a:picLocks noChangeAspect="1" noChangeArrowheads="1"/>
                      </p:cNvPicPr>
                      <p:nvPr/>
                    </p:nvPicPr>
                    <p:blipFill>
                      <a:blip r:embed="rId12"/>
                      <a:srcRect/>
                      <a:stretch>
                        <a:fillRect/>
                      </a:stretch>
                    </p:blipFill>
                    <p:spPr bwMode="auto">
                      <a:xfrm>
                        <a:off x="2474355" y="3638513"/>
                        <a:ext cx="4729162" cy="481012"/>
                      </a:xfrm>
                      <a:prstGeom prst="rect">
                        <a:avLst/>
                      </a:prstGeom>
                      <a:noFill/>
                    </p:spPr>
                  </p:pic>
                </p:oleObj>
              </mc:Fallback>
            </mc:AlternateContent>
          </a:graphicData>
        </a:graphic>
      </p:graphicFrame>
      <p:sp>
        <p:nvSpPr>
          <p:cNvPr id="16" name="矩形 15"/>
          <p:cNvSpPr/>
          <p:nvPr/>
        </p:nvSpPr>
        <p:spPr>
          <a:xfrm>
            <a:off x="849408" y="2876417"/>
            <a:ext cx="1359495" cy="53181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x</a:t>
            </a:r>
            <a:r>
              <a:rPr lang="zh-CN" altLang="en-US" dirty="0"/>
              <a:t>是否内生？</a:t>
            </a:r>
          </a:p>
        </p:txBody>
      </p:sp>
      <p:sp>
        <p:nvSpPr>
          <p:cNvPr id="17" name="矩形 16"/>
          <p:cNvSpPr/>
          <p:nvPr/>
        </p:nvSpPr>
        <p:spPr>
          <a:xfrm>
            <a:off x="4070043" y="4705918"/>
            <a:ext cx="1359495" cy="53181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是否内生的两个条件</a:t>
            </a:r>
          </a:p>
        </p:txBody>
      </p:sp>
      <p:sp>
        <p:nvSpPr>
          <p:cNvPr id="18" name="矩形 17"/>
          <p:cNvSpPr/>
          <p:nvPr/>
        </p:nvSpPr>
        <p:spPr>
          <a:xfrm>
            <a:off x="5891261" y="1643449"/>
            <a:ext cx="2854707" cy="109515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FF0000"/>
                </a:solidFill>
              </a:rPr>
              <a:t>若</a:t>
            </a:r>
            <a:r>
              <a:rPr lang="en-US" altLang="zh-CN" sz="2000" b="1" dirty="0">
                <a:solidFill>
                  <a:srgbClr val="FF0000"/>
                </a:solidFill>
              </a:rPr>
              <a:t>z</a:t>
            </a:r>
            <a:r>
              <a:rPr lang="zh-CN" altLang="en-US" sz="2000" b="1" dirty="0">
                <a:solidFill>
                  <a:srgbClr val="FF0000"/>
                </a:solidFill>
              </a:rPr>
              <a:t>是可以观测的，</a:t>
            </a:r>
            <a:endParaRPr lang="en-US" altLang="zh-CN" sz="2000" b="1" dirty="0">
              <a:solidFill>
                <a:srgbClr val="FF0000"/>
              </a:solidFill>
            </a:endParaRPr>
          </a:p>
          <a:p>
            <a:pPr algn="ctr"/>
            <a:r>
              <a:rPr lang="zh-CN" altLang="en-US" sz="2000" b="1" dirty="0">
                <a:solidFill>
                  <a:srgbClr val="FF0000"/>
                </a:solidFill>
              </a:rPr>
              <a:t>加入作为控制变量，</a:t>
            </a:r>
            <a:endParaRPr lang="en-US" altLang="zh-CN" sz="2000" b="1" dirty="0">
              <a:solidFill>
                <a:srgbClr val="FF0000"/>
              </a:solidFill>
            </a:endParaRPr>
          </a:p>
          <a:p>
            <a:pPr algn="ctr"/>
            <a:r>
              <a:rPr lang="zh-CN" altLang="en-US" sz="2000" b="1" dirty="0">
                <a:solidFill>
                  <a:srgbClr val="FF0000"/>
                </a:solidFill>
              </a:rPr>
              <a:t>即可获得</a:t>
            </a:r>
            <a:r>
              <a:rPr lang="el-GR" altLang="zh-CN" sz="2000" b="1" dirty="0">
                <a:solidFill>
                  <a:srgbClr val="FF0000"/>
                </a:solidFill>
              </a:rPr>
              <a:t>β</a:t>
            </a:r>
            <a:r>
              <a:rPr lang="zh-CN" altLang="en-US" sz="2000" b="1" dirty="0">
                <a:solidFill>
                  <a:srgbClr val="FF0000"/>
                </a:solidFill>
              </a:rPr>
              <a:t>的一致估计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animBg="1"/>
      <p:bldP spid="17" grpId="0" animBg="1"/>
      <p:bldP spid="1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7820" y="88891"/>
            <a:ext cx="8443337" cy="523220"/>
          </a:xfrm>
          <a:prstGeom prst="rect">
            <a:avLst/>
          </a:prstGeom>
        </p:spPr>
        <p:txBody>
          <a:bodyPr wrap="none">
            <a:spAutoFit/>
          </a:bodyPr>
          <a:lstStyle/>
          <a:p>
            <a:r>
              <a:rPr lang="zh-CN" altLang="en-US" sz="2800" dirty="0"/>
              <a:t>李宏彬等：父母的政治资本如何影响大学生的起薪？</a:t>
            </a:r>
          </a:p>
        </p:txBody>
      </p:sp>
      <p:pic>
        <p:nvPicPr>
          <p:cNvPr id="358402" name="Picture 2"/>
          <p:cNvPicPr>
            <a:picLocks noChangeAspect="1" noChangeArrowheads="1"/>
          </p:cNvPicPr>
          <p:nvPr/>
        </p:nvPicPr>
        <p:blipFill>
          <a:blip r:embed="rId2" cstate="print"/>
          <a:srcRect/>
          <a:stretch>
            <a:fillRect/>
          </a:stretch>
        </p:blipFill>
        <p:spPr bwMode="auto">
          <a:xfrm>
            <a:off x="0" y="776377"/>
            <a:ext cx="9144000" cy="5788325"/>
          </a:xfrm>
          <a:prstGeom prst="rect">
            <a:avLst/>
          </a:prstGeom>
          <a:noFill/>
          <a:ln w="9525">
            <a:noFill/>
            <a:miter lim="800000"/>
            <a:headEnd/>
            <a:tailEnd/>
          </a:ln>
        </p:spPr>
      </p:pic>
      <p:sp>
        <p:nvSpPr>
          <p:cNvPr id="4" name="矩形 3"/>
          <p:cNvSpPr/>
          <p:nvPr/>
        </p:nvSpPr>
        <p:spPr>
          <a:xfrm>
            <a:off x="117820" y="1857926"/>
            <a:ext cx="9026180" cy="3418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407143" y="4921622"/>
            <a:ext cx="2475408" cy="102197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t>先基准设定</a:t>
            </a:r>
            <a:endParaRPr lang="en-US" altLang="zh-CN" b="1" dirty="0"/>
          </a:p>
          <a:p>
            <a:pPr>
              <a:lnSpc>
                <a:spcPct val="150000"/>
              </a:lnSpc>
            </a:pPr>
            <a:r>
              <a:rPr lang="zh-CN" altLang="en-US" b="1" dirty="0"/>
              <a:t>再逐步加入控制变量</a:t>
            </a:r>
          </a:p>
        </p:txBody>
      </p:sp>
      <p:sp>
        <p:nvSpPr>
          <p:cNvPr id="6" name="矩形 5"/>
          <p:cNvSpPr/>
          <p:nvPr/>
        </p:nvSpPr>
        <p:spPr>
          <a:xfrm>
            <a:off x="4459857" y="6495690"/>
            <a:ext cx="4684143" cy="3623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solidFill>
                  <a:schemeClr val="tx1"/>
                </a:solidFill>
              </a:rPr>
              <a:t>注：该案例因无法获取原始数据，无法复现</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85571" y="140650"/>
            <a:ext cx="7571303" cy="584775"/>
          </a:xfrm>
          <a:prstGeom prst="rect">
            <a:avLst/>
          </a:prstGeom>
        </p:spPr>
        <p:txBody>
          <a:bodyPr wrap="none">
            <a:spAutoFit/>
          </a:bodyPr>
          <a:lstStyle/>
          <a:p>
            <a:r>
              <a:rPr lang="zh-CN" altLang="en-US" sz="3200" dirty="0"/>
              <a:t>父母的政治资本如何影响大学生的起薪？</a:t>
            </a:r>
          </a:p>
        </p:txBody>
      </p:sp>
      <p:sp>
        <p:nvSpPr>
          <p:cNvPr id="3" name="日期占位符 2"/>
          <p:cNvSpPr>
            <a:spLocks noGrp="1"/>
          </p:cNvSpPr>
          <p:nvPr>
            <p:ph type="dt" sz="half" idx="10"/>
          </p:nvPr>
        </p:nvSpPr>
        <p:spPr/>
        <p:txBody>
          <a:bodyPr/>
          <a:lstStyle/>
          <a:p>
            <a:fld id="{AA72BEE4-0727-45ED-8F13-31D457B8D77C}" type="datetime1">
              <a:rPr lang="zh-CN" altLang="en-US" smtClean="0"/>
              <a:t>2021/3/2</a:t>
            </a:fld>
            <a:endParaRPr lang="zh-CN" altLang="en-US"/>
          </a:p>
        </p:txBody>
      </p:sp>
      <p:sp>
        <p:nvSpPr>
          <p:cNvPr id="4" name="页脚占位符 3"/>
          <p:cNvSpPr>
            <a:spLocks noGrp="1"/>
          </p:cNvSpPr>
          <p:nvPr>
            <p:ph type="ftr" sz="quarter" idx="11"/>
          </p:nvPr>
        </p:nvSpPr>
        <p:spPr/>
        <p:txBody>
          <a:bodyPr/>
          <a:lstStyle/>
          <a:p>
            <a:r>
              <a:rPr lang="zh-CN" altLang="en-US" dirty="0"/>
              <a:t>中国人民大学，陈传波</a:t>
            </a:r>
          </a:p>
        </p:txBody>
      </p:sp>
      <p:pic>
        <p:nvPicPr>
          <p:cNvPr id="359426" name="Picture 2"/>
          <p:cNvPicPr>
            <a:picLocks noChangeAspect="1" noChangeArrowheads="1"/>
          </p:cNvPicPr>
          <p:nvPr/>
        </p:nvPicPr>
        <p:blipFill>
          <a:blip r:embed="rId2" cstate="print"/>
          <a:srcRect/>
          <a:stretch>
            <a:fillRect/>
          </a:stretch>
        </p:blipFill>
        <p:spPr bwMode="auto">
          <a:xfrm>
            <a:off x="0" y="0"/>
            <a:ext cx="9144000" cy="6889569"/>
          </a:xfrm>
          <a:prstGeom prst="rect">
            <a:avLst/>
          </a:prstGeom>
          <a:noFill/>
          <a:ln w="9525">
            <a:noFill/>
            <a:miter lim="800000"/>
            <a:headEnd/>
            <a:tailEnd/>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85571" y="140650"/>
            <a:ext cx="7571303" cy="584775"/>
          </a:xfrm>
          <a:prstGeom prst="rect">
            <a:avLst/>
          </a:prstGeom>
        </p:spPr>
        <p:txBody>
          <a:bodyPr wrap="none">
            <a:spAutoFit/>
          </a:bodyPr>
          <a:lstStyle/>
          <a:p>
            <a:r>
              <a:rPr lang="zh-CN" altLang="en-US" sz="3200" dirty="0"/>
              <a:t>父母的政治资本如何影响大学生的起薪？</a:t>
            </a:r>
          </a:p>
        </p:txBody>
      </p:sp>
      <p:pic>
        <p:nvPicPr>
          <p:cNvPr id="360450"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矩形 3"/>
          <p:cNvSpPr/>
          <p:nvPr/>
        </p:nvSpPr>
        <p:spPr>
          <a:xfrm>
            <a:off x="112144" y="788252"/>
            <a:ext cx="8928339" cy="4539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 y="3916393"/>
            <a:ext cx="2165230" cy="24153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350885" y="5520906"/>
            <a:ext cx="4442229" cy="53181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H</a:t>
            </a:r>
            <a:r>
              <a:rPr lang="zh-CN" altLang="en-US" b="1" dirty="0"/>
              <a:t>：官二代高起薪是因为其能力素质高</a:t>
            </a:r>
            <a:endParaRPr lang="en-US" altLang="zh-CN" b="1"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1474" name="Picture 2"/>
          <p:cNvPicPr>
            <a:picLocks noChangeAspect="1" noChangeArrowheads="1"/>
          </p:cNvPicPr>
          <p:nvPr/>
        </p:nvPicPr>
        <p:blipFill>
          <a:blip r:embed="rId2" cstate="print"/>
          <a:srcRect/>
          <a:stretch>
            <a:fillRect/>
          </a:stretch>
        </p:blipFill>
        <p:spPr bwMode="auto">
          <a:xfrm>
            <a:off x="0" y="1"/>
            <a:ext cx="9144000" cy="3912575"/>
          </a:xfrm>
          <a:prstGeom prst="rect">
            <a:avLst/>
          </a:prstGeom>
          <a:noFill/>
          <a:ln w="9525">
            <a:noFill/>
            <a:miter lim="800000"/>
            <a:headEnd/>
            <a:tailEnd/>
          </a:ln>
        </p:spPr>
      </p:pic>
      <p:pic>
        <p:nvPicPr>
          <p:cNvPr id="361475" name="Picture 3"/>
          <p:cNvPicPr>
            <a:picLocks noChangeAspect="1" noChangeArrowheads="1"/>
          </p:cNvPicPr>
          <p:nvPr/>
        </p:nvPicPr>
        <p:blipFill>
          <a:blip r:embed="rId3" cstate="print"/>
          <a:srcRect/>
          <a:stretch>
            <a:fillRect/>
          </a:stretch>
        </p:blipFill>
        <p:spPr bwMode="auto">
          <a:xfrm>
            <a:off x="0" y="3982915"/>
            <a:ext cx="9144000" cy="2875085"/>
          </a:xfrm>
          <a:prstGeom prst="rect">
            <a:avLst/>
          </a:prstGeom>
          <a:noFill/>
          <a:ln w="9525">
            <a:noFill/>
            <a:miter lim="800000"/>
            <a:headEnd/>
            <a:tailEnd/>
          </a:ln>
        </p:spPr>
      </p:pic>
      <p:sp>
        <p:nvSpPr>
          <p:cNvPr id="4" name="矩形 3"/>
          <p:cNvSpPr/>
          <p:nvPr/>
        </p:nvSpPr>
        <p:spPr>
          <a:xfrm>
            <a:off x="146649" y="615231"/>
            <a:ext cx="3588589" cy="9030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 y="4968948"/>
            <a:ext cx="1777042" cy="12248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846426" y="5661952"/>
            <a:ext cx="5184102" cy="53181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t>H</a:t>
            </a:r>
            <a:r>
              <a:rPr lang="zh-CN" altLang="en-US" b="1" dirty="0"/>
              <a:t>：官二代高起薪是因为上的大学好、学的专业好</a:t>
            </a:r>
            <a:endParaRPr lang="en-US" altLang="zh-CN"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79894" y="1898191"/>
            <a:ext cx="7815324" cy="1569660"/>
          </a:xfrm>
          <a:prstGeom prst="rect">
            <a:avLst/>
          </a:prstGeom>
          <a:noFill/>
        </p:spPr>
        <p:txBody>
          <a:bodyPr wrap="square" rtlCol="0">
            <a:spAutoFit/>
          </a:bodyPr>
          <a:lstStyle/>
          <a:p>
            <a:pPr algn="ctr">
              <a:lnSpc>
                <a:spcPct val="200000"/>
              </a:lnSpc>
            </a:pPr>
            <a:r>
              <a:rPr lang="zh-CN" altLang="en-US" sz="4800" dirty="0">
                <a:solidFill>
                  <a:srgbClr val="C00000"/>
                </a:solidFill>
                <a:latin typeface="微软雅黑" panose="020B0503020204020204" pitchFamily="34" charset="-122"/>
                <a:ea typeface="微软雅黑" panose="020B0503020204020204" pitchFamily="34" charset="-122"/>
                <a:cs typeface="+mj-cs"/>
              </a:rPr>
              <a:t>二、随机变量及其分布</a:t>
            </a:r>
            <a:endParaRPr lang="en-US" altLang="zh-CN" sz="4800" dirty="0">
              <a:solidFill>
                <a:srgbClr val="C00000"/>
              </a:solidFill>
              <a:latin typeface="微软雅黑" panose="020B0503020204020204" pitchFamily="34" charset="-122"/>
              <a:ea typeface="微软雅黑" panose="020B0503020204020204" pitchFamily="34"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C49D69F-0242-4017-B417-905DE6D276AE}" type="datetime1">
              <a:rPr lang="zh-CN" altLang="en-US" smtClean="0"/>
              <a:t>2021/3/2</a:t>
            </a:fld>
            <a:endParaRPr lang="zh-CN" altLang="en-US" dirty="0"/>
          </a:p>
        </p:txBody>
      </p:sp>
      <p:sp>
        <p:nvSpPr>
          <p:cNvPr id="3" name="页脚占位符 2"/>
          <p:cNvSpPr>
            <a:spLocks noGrp="1"/>
          </p:cNvSpPr>
          <p:nvPr>
            <p:ph type="ftr" sz="quarter" idx="11"/>
          </p:nvPr>
        </p:nvSpPr>
        <p:spPr/>
        <p:txBody>
          <a:bodyPr/>
          <a:lstStyle/>
          <a:p>
            <a:r>
              <a:rPr lang="zh-CN" altLang="en-US"/>
              <a:t>中国人民大学，陈传波</a:t>
            </a:r>
          </a:p>
        </p:txBody>
      </p:sp>
      <p:pic>
        <p:nvPicPr>
          <p:cNvPr id="362498" name="Picture 2"/>
          <p:cNvPicPr>
            <a:picLocks noChangeAspect="1" noChangeArrowheads="1"/>
          </p:cNvPicPr>
          <p:nvPr/>
        </p:nvPicPr>
        <p:blipFill>
          <a:blip r:embed="rId2" cstate="print"/>
          <a:srcRect/>
          <a:stretch>
            <a:fillRect/>
          </a:stretch>
        </p:blipFill>
        <p:spPr bwMode="auto">
          <a:xfrm>
            <a:off x="0" y="0"/>
            <a:ext cx="9144000" cy="6911947"/>
          </a:xfrm>
          <a:prstGeom prst="rect">
            <a:avLst/>
          </a:prstGeom>
          <a:noFill/>
          <a:ln w="9525">
            <a:noFill/>
            <a:miter lim="800000"/>
            <a:headEnd/>
            <a:tailEnd/>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3522"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3" name="矩形 2"/>
          <p:cNvSpPr/>
          <p:nvPr/>
        </p:nvSpPr>
        <p:spPr>
          <a:xfrm>
            <a:off x="0" y="4204311"/>
            <a:ext cx="1975449" cy="20153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053087" y="5687830"/>
            <a:ext cx="3933645" cy="53181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t>H</a:t>
            </a:r>
            <a:r>
              <a:rPr lang="zh-CN" altLang="en-US" b="1" dirty="0"/>
              <a:t>：官二代高起薪是因为在校表现好</a:t>
            </a:r>
            <a:endParaRPr lang="en-US" altLang="zh-CN" b="1"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2041"/>
            <a:ext cx="9144000" cy="523220"/>
          </a:xfrm>
          <a:prstGeom prst="rect">
            <a:avLst/>
          </a:prstGeom>
        </p:spPr>
        <p:txBody>
          <a:bodyPr wrap="square">
            <a:spAutoFit/>
          </a:bodyPr>
          <a:lstStyle/>
          <a:p>
            <a:pPr algn="ctr"/>
            <a:r>
              <a:rPr kumimoji="1" lang="zh-CN" altLang="en-US" sz="2800" dirty="0">
                <a:latin typeface="微软雅黑" panose="020B0503020204020204" pitchFamily="34" charset="-122"/>
                <a:ea typeface="微软雅黑" panose="020B0503020204020204" pitchFamily="34" charset="-122"/>
              </a:rPr>
              <a:t>条件均值独立假设下的一致估计与控制变量参数不可识别</a:t>
            </a:r>
            <a:endParaRPr lang="en-US" altLang="zh-CN" sz="2800" dirty="0">
              <a:latin typeface="微软雅黑" panose="020B0503020204020204" pitchFamily="34" charset="-122"/>
              <a:ea typeface="微软雅黑" panose="020B0503020204020204" pitchFamily="34" charset="-122"/>
            </a:endParaRPr>
          </a:p>
        </p:txBody>
      </p:sp>
      <p:graphicFrame>
        <p:nvGraphicFramePr>
          <p:cNvPr id="7" name="对象 6"/>
          <p:cNvGraphicFramePr>
            <a:graphicFrameLocks noChangeAspect="1"/>
          </p:cNvGraphicFramePr>
          <p:nvPr/>
        </p:nvGraphicFramePr>
        <p:xfrm>
          <a:off x="771796" y="2105717"/>
          <a:ext cx="7899400" cy="877887"/>
        </p:xfrm>
        <a:graphic>
          <a:graphicData uri="http://schemas.openxmlformats.org/presentationml/2006/ole">
            <mc:AlternateContent xmlns:mc="http://schemas.openxmlformats.org/markup-compatibility/2006">
              <mc:Choice xmlns:v="urn:schemas-microsoft-com:vml" Requires="v">
                <p:oleObj spid="_x0000_s918381" name="公式" r:id="rId3" imgW="81686400" imgH="10363200" progId="Equation.3">
                  <p:embed/>
                </p:oleObj>
              </mc:Choice>
              <mc:Fallback>
                <p:oleObj name="公式" r:id="rId3" imgW="81686400" imgH="10363200" progId="Equation.3">
                  <p:embed/>
                  <p:pic>
                    <p:nvPicPr>
                      <p:cNvPr id="0" name="图片 918350"/>
                      <p:cNvPicPr>
                        <a:picLocks noChangeAspect="1" noChangeArrowheads="1"/>
                      </p:cNvPicPr>
                      <p:nvPr/>
                    </p:nvPicPr>
                    <p:blipFill>
                      <a:blip r:embed="rId4"/>
                      <a:srcRect/>
                      <a:stretch>
                        <a:fillRect/>
                      </a:stretch>
                    </p:blipFill>
                    <p:spPr bwMode="auto">
                      <a:xfrm>
                        <a:off x="771796" y="2105717"/>
                        <a:ext cx="7899400" cy="877887"/>
                      </a:xfrm>
                      <a:prstGeom prst="rect">
                        <a:avLst/>
                      </a:prstGeom>
                      <a:noFill/>
                    </p:spPr>
                  </p:pic>
                </p:oleObj>
              </mc:Fallback>
            </mc:AlternateContent>
          </a:graphicData>
        </a:graphic>
      </p:graphicFrame>
      <p:sp>
        <p:nvSpPr>
          <p:cNvPr id="4" name="矩形 3"/>
          <p:cNvSpPr/>
          <p:nvPr/>
        </p:nvSpPr>
        <p:spPr>
          <a:xfrm>
            <a:off x="407666" y="5562678"/>
            <a:ext cx="8416673" cy="1200329"/>
          </a:xfrm>
          <a:prstGeom prst="rect">
            <a:avLst/>
          </a:prstGeom>
          <a:solidFill>
            <a:schemeClr val="bg1"/>
          </a:solidFill>
        </p:spPr>
        <p:txBody>
          <a:bodyPr wrap="square">
            <a:spAutoFit/>
          </a:bodyPr>
          <a:lstStyle/>
          <a:p>
            <a:pPr marL="342900" indent="-342900">
              <a:buFont typeface="Arial" panose="020B0604020202020204" pitchFamily="34" charset="0"/>
              <a:buChar char="•"/>
            </a:pPr>
            <a:r>
              <a:rPr kumimoji="1" lang="zh-CN" altLang="en-US" sz="2400" dirty="0">
                <a:latin typeface="宋体" panose="02010600030101010101" pitchFamily="2" charset="-122"/>
                <a:ea typeface="宋体" panose="02010600030101010101" pitchFamily="2" charset="-122"/>
              </a:rPr>
              <a:t>尽管控制变量与误差相相关，但若条件均值独立假设成立，仍可以获得</a:t>
            </a:r>
            <a:r>
              <a:rPr kumimoji="1" lang="en-US" altLang="zh-CN" sz="2400" dirty="0">
                <a:latin typeface="宋体" panose="02010600030101010101" pitchFamily="2" charset="-122"/>
                <a:ea typeface="宋体" panose="02010600030101010101" pitchFamily="2" charset="-122"/>
              </a:rPr>
              <a:t>x</a:t>
            </a:r>
            <a:r>
              <a:rPr kumimoji="1" lang="zh-CN" altLang="en-US" sz="2400" dirty="0">
                <a:latin typeface="宋体" panose="02010600030101010101" pitchFamily="2" charset="-122"/>
                <a:ea typeface="宋体" panose="02010600030101010101" pitchFamily="2" charset="-122"/>
              </a:rPr>
              <a:t>的一致估计</a:t>
            </a:r>
            <a:endParaRPr kumimoji="1" lang="en-US" altLang="zh-CN" sz="2400" dirty="0">
              <a:latin typeface="宋体" panose="02010600030101010101" pitchFamily="2" charset="-122"/>
              <a:ea typeface="宋体" panose="02010600030101010101" pitchFamily="2" charset="-122"/>
            </a:endParaRPr>
          </a:p>
          <a:p>
            <a:pPr marL="342900" indent="-342900">
              <a:buFont typeface="Arial" panose="020B0604020202020204" pitchFamily="34" charset="0"/>
              <a:buChar char="•"/>
            </a:pPr>
            <a:r>
              <a:rPr kumimoji="1" lang="zh-CN" altLang="en-US" sz="2400" dirty="0">
                <a:latin typeface="宋体" panose="02010600030101010101" pitchFamily="2" charset="-122"/>
                <a:ea typeface="宋体" panose="02010600030101010101" pitchFamily="2" charset="-122"/>
              </a:rPr>
              <a:t>但</a:t>
            </a:r>
            <a:r>
              <a:rPr kumimoji="1" lang="en-US" altLang="zh-CN" sz="2400" dirty="0">
                <a:latin typeface="宋体" panose="02010600030101010101" pitchFamily="2" charset="-122"/>
                <a:ea typeface="宋体" panose="02010600030101010101" pitchFamily="2" charset="-122"/>
              </a:rPr>
              <a:t>z</a:t>
            </a:r>
            <a:r>
              <a:rPr kumimoji="1" lang="zh-CN" altLang="en-US" sz="2400" dirty="0">
                <a:latin typeface="宋体" panose="02010600030101010101" pitchFamily="2" charset="-122"/>
                <a:ea typeface="宋体" panose="02010600030101010101" pitchFamily="2" charset="-122"/>
              </a:rPr>
              <a:t>前系数不可识别，不宜过度关注控制变量前的估计系数</a:t>
            </a:r>
            <a:endParaRPr lang="en-US" altLang="zh-CN" sz="2400" dirty="0">
              <a:latin typeface="宋体" panose="02010600030101010101" pitchFamily="2" charset="-122"/>
              <a:ea typeface="宋体" panose="02010600030101010101" pitchFamily="2" charset="-122"/>
            </a:endParaRPr>
          </a:p>
        </p:txBody>
      </p:sp>
      <p:graphicFrame>
        <p:nvGraphicFramePr>
          <p:cNvPr id="5" name="对象 4"/>
          <p:cNvGraphicFramePr>
            <a:graphicFrameLocks noChangeAspect="1"/>
          </p:cNvGraphicFramePr>
          <p:nvPr/>
        </p:nvGraphicFramePr>
        <p:xfrm>
          <a:off x="3644900" y="1530350"/>
          <a:ext cx="4056063" cy="457200"/>
        </p:xfrm>
        <a:graphic>
          <a:graphicData uri="http://schemas.openxmlformats.org/presentationml/2006/ole">
            <mc:AlternateContent xmlns:mc="http://schemas.openxmlformats.org/markup-compatibility/2006">
              <mc:Choice xmlns:v="urn:schemas-microsoft-com:vml" Requires="v">
                <p:oleObj spid="_x0000_s918382" name="公式" r:id="rId5" imgW="43281600" imgH="4876800" progId="Equation.3">
                  <p:embed/>
                </p:oleObj>
              </mc:Choice>
              <mc:Fallback>
                <p:oleObj name="公式" r:id="rId5" imgW="43281600" imgH="4876800" progId="Equation.3">
                  <p:embed/>
                  <p:pic>
                    <p:nvPicPr>
                      <p:cNvPr id="0" name="图片 918351"/>
                      <p:cNvPicPr>
                        <a:picLocks noChangeAspect="1" noChangeArrowheads="1"/>
                      </p:cNvPicPr>
                      <p:nvPr/>
                    </p:nvPicPr>
                    <p:blipFill>
                      <a:blip r:embed="rId6"/>
                      <a:srcRect/>
                      <a:stretch>
                        <a:fillRect/>
                      </a:stretch>
                    </p:blipFill>
                    <p:spPr bwMode="auto">
                      <a:xfrm>
                        <a:off x="3644900" y="1530350"/>
                        <a:ext cx="4056063" cy="457200"/>
                      </a:xfrm>
                      <a:prstGeom prst="rect">
                        <a:avLst/>
                      </a:prstGeom>
                      <a:solidFill>
                        <a:srgbClr val="FFC000"/>
                      </a:solidFill>
                    </p:spPr>
                  </p:pic>
                </p:oleObj>
              </mc:Fallback>
            </mc:AlternateContent>
          </a:graphicData>
        </a:graphic>
      </p:graphicFrame>
      <p:graphicFrame>
        <p:nvGraphicFramePr>
          <p:cNvPr id="6" name="对象 5"/>
          <p:cNvGraphicFramePr>
            <a:graphicFrameLocks noChangeAspect="1"/>
          </p:cNvGraphicFramePr>
          <p:nvPr/>
        </p:nvGraphicFramePr>
        <p:xfrm>
          <a:off x="1367352" y="796700"/>
          <a:ext cx="2536825" cy="531812"/>
        </p:xfrm>
        <a:graphic>
          <a:graphicData uri="http://schemas.openxmlformats.org/presentationml/2006/ole">
            <mc:AlternateContent xmlns:mc="http://schemas.openxmlformats.org/markup-compatibility/2006">
              <mc:Choice xmlns:v="urn:schemas-microsoft-com:vml" Requires="v">
                <p:oleObj spid="_x0000_s918383" name="公式" r:id="rId7" imgW="24688800" imgH="4876800" progId="Equation.3">
                  <p:embed/>
                </p:oleObj>
              </mc:Choice>
              <mc:Fallback>
                <p:oleObj name="公式" r:id="rId7" imgW="24688800" imgH="4876800" progId="Equation.3">
                  <p:embed/>
                  <p:pic>
                    <p:nvPicPr>
                      <p:cNvPr id="0" name="图片 918352"/>
                      <p:cNvPicPr>
                        <a:picLocks noChangeAspect="1" noChangeArrowheads="1"/>
                      </p:cNvPicPr>
                      <p:nvPr/>
                    </p:nvPicPr>
                    <p:blipFill>
                      <a:blip r:embed="rId8"/>
                      <a:srcRect/>
                      <a:stretch>
                        <a:fillRect/>
                      </a:stretch>
                    </p:blipFill>
                    <p:spPr bwMode="auto">
                      <a:xfrm>
                        <a:off x="1367352" y="796700"/>
                        <a:ext cx="2536825" cy="531812"/>
                      </a:xfrm>
                      <a:prstGeom prst="rect">
                        <a:avLst/>
                      </a:prstGeom>
                      <a:noFill/>
                    </p:spPr>
                  </p:pic>
                </p:oleObj>
              </mc:Fallback>
            </mc:AlternateContent>
          </a:graphicData>
        </a:graphic>
      </p:graphicFrame>
      <p:graphicFrame>
        <p:nvGraphicFramePr>
          <p:cNvPr id="8" name="对象 7"/>
          <p:cNvGraphicFramePr>
            <a:graphicFrameLocks noChangeAspect="1"/>
          </p:cNvGraphicFramePr>
          <p:nvPr/>
        </p:nvGraphicFramePr>
        <p:xfrm>
          <a:off x="4471481" y="3526872"/>
          <a:ext cx="2311879" cy="345881"/>
        </p:xfrm>
        <a:graphic>
          <a:graphicData uri="http://schemas.openxmlformats.org/presentationml/2006/ole">
            <mc:AlternateContent xmlns:mc="http://schemas.openxmlformats.org/markup-compatibility/2006">
              <mc:Choice xmlns:v="urn:schemas-microsoft-com:vml" Requires="v">
                <p:oleObj spid="_x0000_s918384" name="公式" r:id="rId9" imgW="32613600" imgH="4876800" progId="Equation.3">
                  <p:embed/>
                </p:oleObj>
              </mc:Choice>
              <mc:Fallback>
                <p:oleObj name="公式" r:id="rId9" imgW="32613600" imgH="4876800" progId="Equation.3">
                  <p:embed/>
                  <p:pic>
                    <p:nvPicPr>
                      <p:cNvPr id="0" name="图片 918353"/>
                      <p:cNvPicPr>
                        <a:picLocks noChangeAspect="1" noChangeArrowheads="1"/>
                      </p:cNvPicPr>
                      <p:nvPr/>
                    </p:nvPicPr>
                    <p:blipFill>
                      <a:blip r:embed="rId10"/>
                      <a:srcRect/>
                      <a:stretch>
                        <a:fillRect/>
                      </a:stretch>
                    </p:blipFill>
                    <p:spPr bwMode="auto">
                      <a:xfrm>
                        <a:off x="4471481" y="3526872"/>
                        <a:ext cx="2311879" cy="345881"/>
                      </a:xfrm>
                      <a:prstGeom prst="rect">
                        <a:avLst/>
                      </a:prstGeom>
                      <a:noFill/>
                    </p:spPr>
                  </p:pic>
                </p:oleObj>
              </mc:Fallback>
            </mc:AlternateContent>
          </a:graphicData>
        </a:graphic>
      </p:graphicFrame>
      <p:graphicFrame>
        <p:nvGraphicFramePr>
          <p:cNvPr id="10" name="对象 9"/>
          <p:cNvGraphicFramePr>
            <a:graphicFrameLocks noChangeAspect="1"/>
          </p:cNvGraphicFramePr>
          <p:nvPr/>
        </p:nvGraphicFramePr>
        <p:xfrm>
          <a:off x="4471481" y="4056021"/>
          <a:ext cx="1696826" cy="357226"/>
        </p:xfrm>
        <a:graphic>
          <a:graphicData uri="http://schemas.openxmlformats.org/presentationml/2006/ole">
            <mc:AlternateContent xmlns:mc="http://schemas.openxmlformats.org/markup-compatibility/2006">
              <mc:Choice xmlns:v="urn:schemas-microsoft-com:vml" Requires="v">
                <p:oleObj spid="_x0000_s918385" name="公式" r:id="rId11" imgW="23164800" imgH="4876800" progId="Equation.3">
                  <p:embed/>
                </p:oleObj>
              </mc:Choice>
              <mc:Fallback>
                <p:oleObj name="公式" r:id="rId11" imgW="23164800" imgH="4876800" progId="Equation.3">
                  <p:embed/>
                  <p:pic>
                    <p:nvPicPr>
                      <p:cNvPr id="0" name="图片 918354"/>
                      <p:cNvPicPr>
                        <a:picLocks noChangeAspect="1" noChangeArrowheads="1"/>
                      </p:cNvPicPr>
                      <p:nvPr/>
                    </p:nvPicPr>
                    <p:blipFill>
                      <a:blip r:embed="rId12"/>
                      <a:srcRect/>
                      <a:stretch>
                        <a:fillRect/>
                      </a:stretch>
                    </p:blipFill>
                    <p:spPr bwMode="auto">
                      <a:xfrm>
                        <a:off x="4471481" y="4056021"/>
                        <a:ext cx="1696826" cy="357226"/>
                      </a:xfrm>
                      <a:prstGeom prst="rect">
                        <a:avLst/>
                      </a:prstGeom>
                      <a:noFill/>
                    </p:spPr>
                  </p:pic>
                </p:oleObj>
              </mc:Fallback>
            </mc:AlternateContent>
          </a:graphicData>
        </a:graphic>
      </p:graphicFrame>
      <p:graphicFrame>
        <p:nvGraphicFramePr>
          <p:cNvPr id="3" name="对象 2"/>
          <p:cNvGraphicFramePr>
            <a:graphicFrameLocks noChangeAspect="1"/>
          </p:cNvGraphicFramePr>
          <p:nvPr/>
        </p:nvGraphicFramePr>
        <p:xfrm>
          <a:off x="771796" y="3150371"/>
          <a:ext cx="3260725" cy="2168525"/>
        </p:xfrm>
        <a:graphic>
          <a:graphicData uri="http://schemas.openxmlformats.org/presentationml/2006/ole">
            <mc:AlternateContent xmlns:mc="http://schemas.openxmlformats.org/markup-compatibility/2006">
              <mc:Choice xmlns:v="urn:schemas-microsoft-com:vml" Requires="v">
                <p:oleObj spid="_x0000_s918386" name="公式" r:id="rId13" imgW="41757600" imgH="27736800" progId="Equation.3">
                  <p:embed/>
                </p:oleObj>
              </mc:Choice>
              <mc:Fallback>
                <p:oleObj name="公式" r:id="rId13" imgW="41757600" imgH="27736800" progId="Equation.3">
                  <p:embed/>
                  <p:pic>
                    <p:nvPicPr>
                      <p:cNvPr id="0" name="图片 918355"/>
                      <p:cNvPicPr/>
                      <p:nvPr/>
                    </p:nvPicPr>
                    <p:blipFill>
                      <a:blip r:embed="rId14"/>
                      <a:stretch>
                        <a:fillRect/>
                      </a:stretch>
                    </p:blipFill>
                    <p:spPr>
                      <a:xfrm>
                        <a:off x="771796" y="3150371"/>
                        <a:ext cx="3260725" cy="2168525"/>
                      </a:xfrm>
                      <a:prstGeom prst="rect">
                        <a:avLst/>
                      </a:prstGeom>
                    </p:spPr>
                  </p:pic>
                </p:oleObj>
              </mc:Fallback>
            </mc:AlternateContent>
          </a:graphicData>
        </a:graphic>
      </p:graphicFrame>
      <p:sp>
        <p:nvSpPr>
          <p:cNvPr id="9" name="矩形 8"/>
          <p:cNvSpPr/>
          <p:nvPr/>
        </p:nvSpPr>
        <p:spPr>
          <a:xfrm>
            <a:off x="407666" y="1521476"/>
            <a:ext cx="2930757" cy="461665"/>
          </a:xfrm>
          <a:prstGeom prst="rect">
            <a:avLst/>
          </a:prstGeom>
          <a:solidFill>
            <a:srgbClr val="FFFF00"/>
          </a:solidFill>
        </p:spPr>
        <p:txBody>
          <a:bodyPr wrap="square">
            <a:spAutoFit/>
          </a:bodyPr>
          <a:lstStyle/>
          <a:p>
            <a:r>
              <a:rPr kumimoji="1" lang="zh-CN" altLang="en-US" sz="2400" dirty="0">
                <a:latin typeface="微软雅黑" panose="020B0503020204020204" pitchFamily="34" charset="-122"/>
                <a:ea typeface="微软雅黑" panose="020B0503020204020204" pitchFamily="34" charset="-122"/>
              </a:rPr>
              <a:t>条件均值独立假设：</a:t>
            </a:r>
            <a:endParaRPr lang="zh-CN" altLang="en-US" sz="2400" dirty="0"/>
          </a:p>
        </p:txBody>
      </p:sp>
      <p:graphicFrame>
        <p:nvGraphicFramePr>
          <p:cNvPr id="11" name="对象 10"/>
          <p:cNvGraphicFramePr>
            <a:graphicFrameLocks noChangeAspect="1"/>
          </p:cNvGraphicFramePr>
          <p:nvPr/>
        </p:nvGraphicFramePr>
        <p:xfrm>
          <a:off x="4282239" y="811672"/>
          <a:ext cx="1457325" cy="466725"/>
        </p:xfrm>
        <a:graphic>
          <a:graphicData uri="http://schemas.openxmlformats.org/presentationml/2006/ole">
            <mc:AlternateContent xmlns:mc="http://schemas.openxmlformats.org/markup-compatibility/2006">
              <mc:Choice xmlns:v="urn:schemas-microsoft-com:vml" Requires="v">
                <p:oleObj spid="_x0000_s918387" name="公式" r:id="rId15" imgW="15240000" imgH="4876800" progId="Equation.3">
                  <p:embed/>
                </p:oleObj>
              </mc:Choice>
              <mc:Fallback>
                <p:oleObj name="公式" r:id="rId15" imgW="15240000" imgH="4876800" progId="Equation.3">
                  <p:embed/>
                  <p:pic>
                    <p:nvPicPr>
                      <p:cNvPr id="0" name="图片 918356"/>
                      <p:cNvPicPr/>
                      <p:nvPr/>
                    </p:nvPicPr>
                    <p:blipFill>
                      <a:blip r:embed="rId16"/>
                      <a:stretch>
                        <a:fillRect/>
                      </a:stretch>
                    </p:blipFill>
                    <p:spPr>
                      <a:xfrm>
                        <a:off x="4282239" y="811672"/>
                        <a:ext cx="1457325" cy="466725"/>
                      </a:xfrm>
                      <a:prstGeom prst="rect">
                        <a:avLst/>
                      </a:prstGeom>
                      <a:solidFill>
                        <a:srgbClr val="FFC000"/>
                      </a:solidFill>
                    </p:spPr>
                  </p:pic>
                </p:oleObj>
              </mc:Fallback>
            </mc:AlternateContent>
          </a:graphicData>
        </a:graphic>
      </p:graphicFrame>
      <p:sp>
        <p:nvSpPr>
          <p:cNvPr id="12" name="矩形 11"/>
          <p:cNvSpPr/>
          <p:nvPr/>
        </p:nvSpPr>
        <p:spPr>
          <a:xfrm>
            <a:off x="6117627" y="856430"/>
            <a:ext cx="2930757" cy="461665"/>
          </a:xfrm>
          <a:prstGeom prst="rect">
            <a:avLst/>
          </a:prstGeom>
          <a:solidFill>
            <a:srgbClr val="FFFF00"/>
          </a:solidFill>
        </p:spPr>
        <p:txBody>
          <a:bodyPr wrap="square">
            <a:spAutoFit/>
          </a:bodyPr>
          <a:lstStyle/>
          <a:p>
            <a:r>
              <a:rPr kumimoji="1" lang="zh-CN" altLang="en-US" sz="2400" dirty="0">
                <a:latin typeface="微软雅黑" panose="020B0503020204020204" pitchFamily="34" charset="-122"/>
                <a:ea typeface="微软雅黑" panose="020B0503020204020204" pitchFamily="34" charset="-122"/>
              </a:rPr>
              <a:t>控制变量与误差相关</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2"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648" y="81169"/>
            <a:ext cx="9144000" cy="461665"/>
          </a:xfrm>
          <a:prstGeom prst="rect">
            <a:avLst/>
          </a:prstGeom>
        </p:spPr>
        <p:txBody>
          <a:bodyPr wrap="square">
            <a:spAutoFit/>
          </a:bodyPr>
          <a:lstStyle/>
          <a:p>
            <a:pPr algn="ctr"/>
            <a:r>
              <a:rPr lang="zh-CN" altLang="en-US" sz="2400" b="1" dirty="0">
                <a:latin typeface="微软雅黑" panose="020B0503020204020204" pitchFamily="34" charset="-122"/>
                <a:ea typeface="微软雅黑" panose="020B0503020204020204" pitchFamily="34" charset="-122"/>
              </a:rPr>
              <a:t>什么是好的控制变量：估计大学教育回报，不宜控制职业</a:t>
            </a:r>
            <a:endParaRPr lang="en-US" altLang="zh-CN" sz="24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rotWithShape="1">
          <a:blip r:embed="rId2"/>
          <a:srcRect t="64177"/>
          <a:stretch>
            <a:fillRect/>
          </a:stretch>
        </p:blipFill>
        <p:spPr>
          <a:xfrm>
            <a:off x="87152" y="4534863"/>
            <a:ext cx="4995836" cy="925765"/>
          </a:xfrm>
          <a:prstGeom prst="rect">
            <a:avLst/>
          </a:prstGeom>
        </p:spPr>
      </p:pic>
      <p:pic>
        <p:nvPicPr>
          <p:cNvPr id="5" name="图片 4"/>
          <p:cNvPicPr>
            <a:picLocks noChangeAspect="1"/>
          </p:cNvPicPr>
          <p:nvPr/>
        </p:nvPicPr>
        <p:blipFill rotWithShape="1">
          <a:blip r:embed="rId3"/>
          <a:srcRect t="59360"/>
          <a:stretch>
            <a:fillRect/>
          </a:stretch>
        </p:blipFill>
        <p:spPr>
          <a:xfrm>
            <a:off x="0" y="5512279"/>
            <a:ext cx="5082988" cy="1209197"/>
          </a:xfrm>
          <a:prstGeom prst="rect">
            <a:avLst/>
          </a:prstGeom>
        </p:spPr>
      </p:pic>
      <p:sp>
        <p:nvSpPr>
          <p:cNvPr id="6" name="矩形 5"/>
          <p:cNvSpPr/>
          <p:nvPr/>
        </p:nvSpPr>
        <p:spPr>
          <a:xfrm>
            <a:off x="5118204" y="754817"/>
            <a:ext cx="3837537" cy="2800767"/>
          </a:xfrm>
          <a:prstGeom prst="rect">
            <a:avLst/>
          </a:prstGeom>
          <a:solidFill>
            <a:schemeClr val="accent6">
              <a:lumMod val="40000"/>
              <a:lumOff val="60000"/>
            </a:schemeClr>
          </a:solidFill>
        </p:spPr>
        <p:txBody>
          <a:bodyPr wrap="square">
            <a:spAutoFit/>
          </a:bodyPr>
          <a:lstStyle/>
          <a:p>
            <a:r>
              <a:rPr lang="en-US" altLang="zh-CN" sz="1600" dirty="0"/>
              <a:t>clear</a:t>
            </a:r>
          </a:p>
          <a:p>
            <a:r>
              <a:rPr lang="en-US" altLang="zh-CN" sz="1600" dirty="0"/>
              <a:t>input collage white income</a:t>
            </a:r>
          </a:p>
          <a:p>
            <a:r>
              <a:rPr lang="en-US" altLang="zh-CN" sz="1600" dirty="0"/>
              <a:t>1 0 1500</a:t>
            </a:r>
          </a:p>
          <a:p>
            <a:r>
              <a:rPr lang="en-US" altLang="zh-CN" sz="1600" dirty="0"/>
              <a:t>0 0 1000</a:t>
            </a:r>
          </a:p>
          <a:p>
            <a:r>
              <a:rPr lang="en-US" altLang="zh-CN" sz="1600" dirty="0"/>
              <a:t>0 0 2000</a:t>
            </a:r>
          </a:p>
          <a:p>
            <a:r>
              <a:rPr lang="en-US" altLang="zh-CN" sz="1600" dirty="0"/>
              <a:t>1 1 2500</a:t>
            </a:r>
          </a:p>
          <a:p>
            <a:r>
              <a:rPr lang="en-US" altLang="zh-CN" sz="1600" dirty="0"/>
              <a:t>1 1 3500</a:t>
            </a:r>
          </a:p>
          <a:p>
            <a:r>
              <a:rPr lang="en-US" altLang="zh-CN" sz="1600" dirty="0"/>
              <a:t>0 1 3000</a:t>
            </a:r>
          </a:p>
          <a:p>
            <a:r>
              <a:rPr lang="en-US" altLang="zh-CN" sz="1600" dirty="0"/>
              <a:t>end</a:t>
            </a:r>
          </a:p>
          <a:p>
            <a:r>
              <a:rPr lang="en-US" altLang="zh-CN" sz="1600" dirty="0" err="1"/>
              <a:t>reg</a:t>
            </a:r>
            <a:r>
              <a:rPr lang="en-US" altLang="zh-CN" sz="1600" dirty="0"/>
              <a:t>  income collage</a:t>
            </a:r>
          </a:p>
          <a:p>
            <a:r>
              <a:rPr lang="en-US" altLang="zh-CN" sz="1600" dirty="0" err="1"/>
              <a:t>reg</a:t>
            </a:r>
            <a:r>
              <a:rPr lang="en-US" altLang="zh-CN" sz="1600" dirty="0"/>
              <a:t>  income collage white</a:t>
            </a:r>
          </a:p>
        </p:txBody>
      </p:sp>
      <p:sp>
        <p:nvSpPr>
          <p:cNvPr id="8" name="日期占位符 7"/>
          <p:cNvSpPr>
            <a:spLocks noGrp="1"/>
          </p:cNvSpPr>
          <p:nvPr>
            <p:ph type="dt" sz="half" idx="10"/>
          </p:nvPr>
        </p:nvSpPr>
        <p:spPr/>
        <p:txBody>
          <a:bodyPr/>
          <a:lstStyle/>
          <a:p>
            <a:fld id="{F6F3A391-7FB6-4D8E-AD52-D28615362C05}" type="datetime1">
              <a:rPr lang="zh-CN" altLang="en-US" smtClean="0"/>
              <a:t>2021/3/2</a:t>
            </a:fld>
            <a:endParaRPr lang="zh-CN" altLang="en-US"/>
          </a:p>
        </p:txBody>
      </p:sp>
      <p:sp>
        <p:nvSpPr>
          <p:cNvPr id="9" name="页脚占位符 8"/>
          <p:cNvSpPr>
            <a:spLocks noGrp="1"/>
          </p:cNvSpPr>
          <p:nvPr>
            <p:ph type="ftr" sz="quarter" idx="11"/>
          </p:nvPr>
        </p:nvSpPr>
        <p:spPr/>
        <p:txBody>
          <a:bodyPr/>
          <a:lstStyle/>
          <a:p>
            <a:r>
              <a:rPr lang="zh-CN" altLang="en-US"/>
              <a:t>中国人民大学，陈传波</a:t>
            </a:r>
          </a:p>
        </p:txBody>
      </p:sp>
      <p:pic>
        <p:nvPicPr>
          <p:cNvPr id="10" name="图片 9"/>
          <p:cNvPicPr>
            <a:picLocks noChangeAspect="1"/>
          </p:cNvPicPr>
          <p:nvPr/>
        </p:nvPicPr>
        <p:blipFill>
          <a:blip r:embed="rId4"/>
          <a:stretch>
            <a:fillRect/>
          </a:stretch>
        </p:blipFill>
        <p:spPr>
          <a:xfrm>
            <a:off x="5118204" y="3639139"/>
            <a:ext cx="4061012" cy="3276799"/>
          </a:xfrm>
          <a:prstGeom prst="rect">
            <a:avLst/>
          </a:prstGeom>
        </p:spPr>
      </p:pic>
      <p:sp>
        <p:nvSpPr>
          <p:cNvPr id="11" name="矩形 10"/>
          <p:cNvSpPr/>
          <p:nvPr/>
        </p:nvSpPr>
        <p:spPr>
          <a:xfrm>
            <a:off x="126985" y="749211"/>
            <a:ext cx="4916169" cy="3785652"/>
          </a:xfrm>
          <a:prstGeom prst="rect">
            <a:avLst/>
          </a:prstGeom>
        </p:spPr>
        <p:txBody>
          <a:bodyPr wrap="square">
            <a:spAutoFit/>
          </a:bodyPr>
          <a:lstStyle/>
          <a:p>
            <a:pPr>
              <a:lnSpc>
                <a:spcPct val="150000"/>
              </a:lnSpc>
            </a:pPr>
            <a:r>
              <a:rPr kumimoji="1" lang="zh-CN" altLang="en-US" sz="2000" b="1" dirty="0">
                <a:latin typeface="+mn-ea"/>
              </a:rPr>
              <a:t>在处理变量被决定之前就被测试到的变量，一般而言是好的控制变量，因为它们无法被处理所改变。</a:t>
            </a:r>
            <a:r>
              <a:rPr kumimoji="1" lang="zh-CN" altLang="en-US" sz="2000" dirty="0">
                <a:latin typeface="+mn-ea"/>
              </a:rPr>
              <a:t>相比之下，在处理变量被决定之后才被测度到的控制变量，可能会部分地被处理所决定，在这种情况下，这些变量其实并不是控制变量，而是处理产生的结果之一。</a:t>
            </a:r>
            <a:endParaRPr kumimoji="1" lang="en-US" altLang="zh-CN" sz="2000" dirty="0">
              <a:latin typeface="+mn-ea"/>
            </a:endParaRPr>
          </a:p>
          <a:p>
            <a:pPr>
              <a:lnSpc>
                <a:spcPct val="150000"/>
              </a:lnSpc>
            </a:pPr>
            <a:r>
              <a:rPr kumimoji="1" lang="zh-CN" altLang="en-US" sz="2000" dirty="0">
                <a:latin typeface="+mn-ea"/>
              </a:rPr>
              <a:t>例</a:t>
            </a:r>
            <a:r>
              <a:rPr kumimoji="1" lang="en-US" altLang="zh-CN" sz="2000" dirty="0">
                <a:latin typeface="+mn-ea"/>
              </a:rPr>
              <a:t>:</a:t>
            </a:r>
            <a:r>
              <a:rPr kumimoji="1" lang="zh-CN" altLang="en-US" sz="2000" dirty="0">
                <a:latin typeface="+mn-ea"/>
              </a:rPr>
              <a:t>上大学、成为白领与收入。</a:t>
            </a:r>
            <a:endParaRPr lang="en-US" altLang="zh-CN" sz="2000" dirty="0">
              <a:latin typeface="+mn-ea"/>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0385" y="1284837"/>
            <a:ext cx="8549088" cy="1069845"/>
          </a:xfrm>
          <a:prstGeom prst="rect">
            <a:avLst/>
          </a:prstGeom>
          <a:noFill/>
        </p:spPr>
        <p:txBody>
          <a:bodyPr wrap="square" rtlCol="0">
            <a:spAutoFit/>
          </a:bodyPr>
          <a:lstStyle/>
          <a:p>
            <a:pPr algn="ctr">
              <a:lnSpc>
                <a:spcPct val="150000"/>
              </a:lnSpc>
            </a:pPr>
            <a:r>
              <a:rPr lang="en-US" altLang="zh-CN" sz="4800" dirty="0">
                <a:solidFill>
                  <a:srgbClr val="C00000"/>
                </a:solidFill>
                <a:latin typeface="微软雅黑" panose="020B0503020204020204" pitchFamily="34" charset="-122"/>
                <a:ea typeface="微软雅黑" panose="020B0503020204020204" pitchFamily="34" charset="-122"/>
                <a:cs typeface="+mj-cs"/>
              </a:rPr>
              <a:t>8.2</a:t>
            </a:r>
            <a:r>
              <a:rPr lang="zh-CN" altLang="en-US" sz="4800" dirty="0">
                <a:solidFill>
                  <a:srgbClr val="C00000"/>
                </a:solidFill>
                <a:latin typeface="微软雅黑" panose="020B0503020204020204" pitchFamily="34" charset="-122"/>
                <a:ea typeface="微软雅黑" panose="020B0503020204020204" pitchFamily="34" charset="-122"/>
                <a:cs typeface="+mj-cs"/>
              </a:rPr>
              <a:t> 差分估计</a:t>
            </a:r>
            <a:endParaRPr lang="en-US" altLang="zh-CN" sz="4800" dirty="0">
              <a:solidFill>
                <a:srgbClr val="C00000"/>
              </a:solidFill>
              <a:latin typeface="微软雅黑" panose="020B0503020204020204" pitchFamily="34" charset="-122"/>
              <a:ea typeface="微软雅黑" panose="020B0503020204020204" pitchFamily="34" charset="-122"/>
              <a:cs typeface="+mj-cs"/>
            </a:endParaRPr>
          </a:p>
        </p:txBody>
      </p:sp>
      <p:sp>
        <p:nvSpPr>
          <p:cNvPr id="3" name="日期占位符 2"/>
          <p:cNvSpPr>
            <a:spLocks noGrp="1"/>
          </p:cNvSpPr>
          <p:nvPr>
            <p:ph type="dt" sz="half" idx="10"/>
          </p:nvPr>
        </p:nvSpPr>
        <p:spPr/>
        <p:txBody>
          <a:bodyPr/>
          <a:lstStyle/>
          <a:p>
            <a:fld id="{B342C0D3-C455-4E32-96DF-5C5BD6651B61}" type="datetime1">
              <a:rPr lang="zh-CN" altLang="en-US" smtClean="0"/>
              <a:t>2021/3/2</a:t>
            </a:fld>
            <a:endParaRPr lang="zh-CN" altLang="en-US"/>
          </a:p>
        </p:txBody>
      </p:sp>
      <p:sp>
        <p:nvSpPr>
          <p:cNvPr id="4" name="页脚占位符 3"/>
          <p:cNvSpPr>
            <a:spLocks noGrp="1"/>
          </p:cNvSpPr>
          <p:nvPr>
            <p:ph type="ftr" sz="quarter" idx="11"/>
          </p:nvPr>
        </p:nvSpPr>
        <p:spPr/>
        <p:txBody>
          <a:bodyPr/>
          <a:lstStyle/>
          <a:p>
            <a:r>
              <a:rPr lang="zh-CN" altLang="en-US"/>
              <a:t>中国人民大学，陈传波</a:t>
            </a:r>
          </a:p>
        </p:txBody>
      </p:sp>
      <p:sp>
        <p:nvSpPr>
          <p:cNvPr id="5" name="矩形 4"/>
          <p:cNvSpPr/>
          <p:nvPr/>
        </p:nvSpPr>
        <p:spPr>
          <a:xfrm>
            <a:off x="407286" y="3000517"/>
            <a:ext cx="8505645" cy="2062103"/>
          </a:xfrm>
          <a:prstGeom prst="rect">
            <a:avLst/>
          </a:prstGeom>
        </p:spPr>
        <p:txBody>
          <a:bodyPr wrap="square">
            <a:spAutoFit/>
          </a:bodyPr>
          <a:lstStyle/>
          <a:p>
            <a:pPr>
              <a:lnSpc>
                <a:spcPct val="200000"/>
              </a:lnSpc>
            </a:pPr>
            <a:r>
              <a:rPr lang="zh-CN" altLang="en-US" sz="3200" b="1" dirty="0">
                <a:latin typeface="微软雅黑" panose="020B0503020204020204" pitchFamily="34" charset="-122"/>
                <a:ea typeface="微软雅黑" panose="020B0503020204020204" pitchFamily="34" charset="-122"/>
              </a:rPr>
              <a:t>收集多期数据做差分估计</a:t>
            </a:r>
            <a:r>
              <a:rPr lang="en-US" altLang="zh-CN" sz="3200" b="1" dirty="0">
                <a:latin typeface="微软雅黑" panose="020B0503020204020204" pitchFamily="34" charset="-122"/>
                <a:ea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rPr>
              <a:t>可消除不随时间而变</a:t>
            </a:r>
            <a:endParaRPr lang="en-US" altLang="zh-CN" sz="3200" b="1" dirty="0">
              <a:latin typeface="微软雅黑" panose="020B0503020204020204" pitchFamily="34" charset="-122"/>
              <a:ea typeface="微软雅黑" panose="020B0503020204020204" pitchFamily="34" charset="-122"/>
            </a:endParaRPr>
          </a:p>
          <a:p>
            <a:pPr algn="ctr">
              <a:lnSpc>
                <a:spcPct val="200000"/>
              </a:lnSpc>
            </a:pPr>
            <a:r>
              <a:rPr lang="zh-CN" altLang="en-US" sz="3200" b="1" dirty="0">
                <a:latin typeface="微软雅黑" panose="020B0503020204020204" pitchFamily="34" charset="-122"/>
                <a:ea typeface="微软雅黑" panose="020B0503020204020204" pitchFamily="34" charset="-122"/>
              </a:rPr>
              <a:t>的不可观察遗漏变量导致的内生偏误</a:t>
            </a:r>
            <a:endParaRPr lang="en-US" altLang="zh-CN" sz="32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2041"/>
            <a:ext cx="9144000" cy="646331"/>
          </a:xfrm>
          <a:prstGeom prst="rect">
            <a:avLst/>
          </a:prstGeom>
        </p:spPr>
        <p:txBody>
          <a:bodyPr wrap="square">
            <a:spAutoFit/>
          </a:bodyPr>
          <a:lstStyle/>
          <a:p>
            <a:pPr algn="ctr"/>
            <a:r>
              <a:rPr lang="en-US" altLang="zh-CN" sz="3600" b="1" dirty="0">
                <a:latin typeface="微软雅黑" panose="020B0503020204020204" pitchFamily="34" charset="-122"/>
                <a:ea typeface="微软雅黑" panose="020B0503020204020204" pitchFamily="34" charset="-122"/>
              </a:rPr>
              <a:t>2.</a:t>
            </a:r>
            <a:r>
              <a:rPr lang="zh-CN" altLang="en-US" sz="3600" b="1" dirty="0">
                <a:latin typeface="微软雅黑" panose="020B0503020204020204" pitchFamily="34" charset="-122"/>
                <a:ea typeface="微软雅黑" panose="020B0503020204020204" pitchFamily="34" charset="-122"/>
              </a:rPr>
              <a:t>差分估计</a:t>
            </a:r>
            <a:endParaRPr lang="en-US" altLang="zh-CN" sz="3600" b="1" dirty="0">
              <a:latin typeface="微软雅黑" panose="020B0503020204020204" pitchFamily="34" charset="-122"/>
              <a:ea typeface="微软雅黑" panose="020B0503020204020204" pitchFamily="34" charset="-122"/>
            </a:endParaRPr>
          </a:p>
        </p:txBody>
      </p:sp>
      <p:graphicFrame>
        <p:nvGraphicFramePr>
          <p:cNvPr id="4" name="对象 3"/>
          <p:cNvGraphicFramePr>
            <a:graphicFrameLocks noChangeAspect="1"/>
          </p:cNvGraphicFramePr>
          <p:nvPr/>
        </p:nvGraphicFramePr>
        <p:xfrm>
          <a:off x="1797355" y="1075001"/>
          <a:ext cx="6142038" cy="587375"/>
        </p:xfrm>
        <a:graphic>
          <a:graphicData uri="http://schemas.openxmlformats.org/presentationml/2006/ole">
            <mc:AlternateContent xmlns:mc="http://schemas.openxmlformats.org/markup-compatibility/2006">
              <mc:Choice xmlns:v="urn:schemas-microsoft-com:vml" Requires="v">
                <p:oleObj spid="_x0000_s931136" name="公式" r:id="rId3" imgW="53949600" imgH="4876800" progId="Equation.3">
                  <p:embed/>
                </p:oleObj>
              </mc:Choice>
              <mc:Fallback>
                <p:oleObj name="公式" r:id="rId3" imgW="53949600" imgH="4876800" progId="Equation.3">
                  <p:embed/>
                  <p:pic>
                    <p:nvPicPr>
                      <p:cNvPr id="0" name="图片 931113"/>
                      <p:cNvPicPr>
                        <a:picLocks noChangeAspect="1" noChangeArrowheads="1"/>
                      </p:cNvPicPr>
                      <p:nvPr/>
                    </p:nvPicPr>
                    <p:blipFill>
                      <a:blip r:embed="rId4"/>
                      <a:srcRect/>
                      <a:stretch>
                        <a:fillRect/>
                      </a:stretch>
                    </p:blipFill>
                    <p:spPr bwMode="auto">
                      <a:xfrm>
                        <a:off x="1797355" y="1075001"/>
                        <a:ext cx="6142038" cy="587375"/>
                      </a:xfrm>
                      <a:prstGeom prst="rect">
                        <a:avLst/>
                      </a:prstGeom>
                      <a:noFill/>
                    </p:spPr>
                  </p:pic>
                </p:oleObj>
              </mc:Fallback>
            </mc:AlternateContent>
          </a:graphicData>
        </a:graphic>
      </p:graphicFrame>
      <p:graphicFrame>
        <p:nvGraphicFramePr>
          <p:cNvPr id="5" name="对象 4"/>
          <p:cNvGraphicFramePr>
            <a:graphicFrameLocks noChangeAspect="1"/>
          </p:cNvGraphicFramePr>
          <p:nvPr/>
        </p:nvGraphicFramePr>
        <p:xfrm>
          <a:off x="1797355" y="1868186"/>
          <a:ext cx="3930585" cy="638287"/>
        </p:xfrm>
        <a:graphic>
          <a:graphicData uri="http://schemas.openxmlformats.org/presentationml/2006/ole">
            <mc:AlternateContent xmlns:mc="http://schemas.openxmlformats.org/markup-compatibility/2006">
              <mc:Choice xmlns:v="urn:schemas-microsoft-com:vml" Requires="v">
                <p:oleObj spid="_x0000_s931137" name="公式" r:id="rId5" imgW="32613600" imgH="4876800" progId="Equation.3">
                  <p:embed/>
                </p:oleObj>
              </mc:Choice>
              <mc:Fallback>
                <p:oleObj name="公式" r:id="rId5" imgW="32613600" imgH="4876800" progId="Equation.3">
                  <p:embed/>
                  <p:pic>
                    <p:nvPicPr>
                      <p:cNvPr id="0" name="图片 931114"/>
                      <p:cNvPicPr>
                        <a:picLocks noChangeAspect="1" noChangeArrowheads="1"/>
                      </p:cNvPicPr>
                      <p:nvPr/>
                    </p:nvPicPr>
                    <p:blipFill>
                      <a:blip r:embed="rId6"/>
                      <a:srcRect/>
                      <a:stretch>
                        <a:fillRect/>
                      </a:stretch>
                    </p:blipFill>
                    <p:spPr bwMode="auto">
                      <a:xfrm>
                        <a:off x="1797355" y="1868186"/>
                        <a:ext cx="3930585" cy="638287"/>
                      </a:xfrm>
                      <a:prstGeom prst="rect">
                        <a:avLst/>
                      </a:prstGeom>
                      <a:noFill/>
                    </p:spPr>
                  </p:pic>
                </p:oleObj>
              </mc:Fallback>
            </mc:AlternateContent>
          </a:graphicData>
        </a:graphic>
      </p:graphicFrame>
      <p:graphicFrame>
        <p:nvGraphicFramePr>
          <p:cNvPr id="6" name="对象 5"/>
          <p:cNvGraphicFramePr>
            <a:graphicFrameLocks noChangeAspect="1"/>
          </p:cNvGraphicFramePr>
          <p:nvPr/>
        </p:nvGraphicFramePr>
        <p:xfrm>
          <a:off x="1797355" y="2777398"/>
          <a:ext cx="3254375" cy="1260475"/>
        </p:xfrm>
        <a:graphic>
          <a:graphicData uri="http://schemas.openxmlformats.org/presentationml/2006/ole">
            <mc:AlternateContent xmlns:mc="http://schemas.openxmlformats.org/markup-compatibility/2006">
              <mc:Choice xmlns:v="urn:schemas-microsoft-com:vml" Requires="v">
                <p:oleObj spid="_x0000_s931138" name="公式" r:id="rId7" imgW="28651200" imgH="10972800" progId="Equation.3">
                  <p:embed/>
                </p:oleObj>
              </mc:Choice>
              <mc:Fallback>
                <p:oleObj name="公式" r:id="rId7" imgW="28651200" imgH="10972800" progId="Equation.3">
                  <p:embed/>
                  <p:pic>
                    <p:nvPicPr>
                      <p:cNvPr id="0" name="图片 931115"/>
                      <p:cNvPicPr>
                        <a:picLocks noChangeAspect="1" noChangeArrowheads="1"/>
                      </p:cNvPicPr>
                      <p:nvPr/>
                    </p:nvPicPr>
                    <p:blipFill>
                      <a:blip r:embed="rId8"/>
                      <a:srcRect/>
                      <a:stretch>
                        <a:fillRect/>
                      </a:stretch>
                    </p:blipFill>
                    <p:spPr bwMode="auto">
                      <a:xfrm>
                        <a:off x="1797355" y="2777398"/>
                        <a:ext cx="3254375" cy="1260475"/>
                      </a:xfrm>
                      <a:prstGeom prst="rect">
                        <a:avLst/>
                      </a:prstGeom>
                      <a:noFill/>
                    </p:spPr>
                  </p:pic>
                </p:oleObj>
              </mc:Fallback>
            </mc:AlternateContent>
          </a:graphicData>
        </a:graphic>
      </p:graphicFrame>
      <p:sp>
        <p:nvSpPr>
          <p:cNvPr id="7" name="矩形 6"/>
          <p:cNvSpPr/>
          <p:nvPr/>
        </p:nvSpPr>
        <p:spPr>
          <a:xfrm>
            <a:off x="252122" y="1165114"/>
            <a:ext cx="1359495" cy="53181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真实模型</a:t>
            </a:r>
          </a:p>
        </p:txBody>
      </p:sp>
      <p:sp>
        <p:nvSpPr>
          <p:cNvPr id="8" name="矩形 7"/>
          <p:cNvSpPr/>
          <p:nvPr/>
        </p:nvSpPr>
        <p:spPr>
          <a:xfrm>
            <a:off x="252122" y="1992936"/>
            <a:ext cx="1359495" cy="53181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错误设定</a:t>
            </a:r>
            <a:endParaRPr lang="zh-CN" altLang="en-US" dirty="0"/>
          </a:p>
        </p:txBody>
      </p:sp>
      <p:sp>
        <p:nvSpPr>
          <p:cNvPr id="9" name="矩形 8"/>
          <p:cNvSpPr/>
          <p:nvPr/>
        </p:nvSpPr>
        <p:spPr>
          <a:xfrm>
            <a:off x="181154" y="3232991"/>
            <a:ext cx="1359495" cy="53181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多期数据</a:t>
            </a:r>
          </a:p>
        </p:txBody>
      </p:sp>
      <p:sp>
        <p:nvSpPr>
          <p:cNvPr id="10" name="矩形 9"/>
          <p:cNvSpPr/>
          <p:nvPr/>
        </p:nvSpPr>
        <p:spPr>
          <a:xfrm>
            <a:off x="6314536" y="2974643"/>
            <a:ext cx="1994053" cy="8659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mn-ea"/>
              </a:rPr>
              <a:t>能差分掉的前提：</a:t>
            </a:r>
            <a:endParaRPr lang="en-US" altLang="zh-CN" sz="2000" dirty="0">
              <a:latin typeface="+mn-ea"/>
            </a:endParaRPr>
          </a:p>
          <a:p>
            <a:pPr algn="ctr"/>
            <a:r>
              <a:rPr lang="en-US" altLang="zh-CN" sz="2000" dirty="0">
                <a:latin typeface="+mn-ea"/>
              </a:rPr>
              <a:t>c</a:t>
            </a:r>
            <a:r>
              <a:rPr lang="zh-CN" altLang="en-US" sz="2000" dirty="0">
                <a:latin typeface="+mn-ea"/>
              </a:rPr>
              <a:t>的时不变性</a:t>
            </a:r>
          </a:p>
        </p:txBody>
      </p:sp>
      <p:graphicFrame>
        <p:nvGraphicFramePr>
          <p:cNvPr id="11" name="对象 10"/>
          <p:cNvGraphicFramePr>
            <a:graphicFrameLocks noChangeAspect="1"/>
          </p:cNvGraphicFramePr>
          <p:nvPr/>
        </p:nvGraphicFramePr>
        <p:xfrm>
          <a:off x="2642896" y="5601073"/>
          <a:ext cx="3440113" cy="604837"/>
        </p:xfrm>
        <a:graphic>
          <a:graphicData uri="http://schemas.openxmlformats.org/presentationml/2006/ole">
            <mc:AlternateContent xmlns:mc="http://schemas.openxmlformats.org/markup-compatibility/2006">
              <mc:Choice xmlns:v="urn:schemas-microsoft-com:vml" Requires="v">
                <p:oleObj spid="_x0000_s931139" name="公式" r:id="rId9" imgW="33223200" imgH="5486400" progId="Equation.3">
                  <p:embed/>
                </p:oleObj>
              </mc:Choice>
              <mc:Fallback>
                <p:oleObj name="公式" r:id="rId9" imgW="33223200" imgH="5486400" progId="Equation.3">
                  <p:embed/>
                  <p:pic>
                    <p:nvPicPr>
                      <p:cNvPr id="0" name="图片 931116"/>
                      <p:cNvPicPr>
                        <a:picLocks noChangeAspect="1" noChangeArrowheads="1"/>
                      </p:cNvPicPr>
                      <p:nvPr/>
                    </p:nvPicPr>
                    <p:blipFill>
                      <a:blip r:embed="rId10"/>
                      <a:srcRect/>
                      <a:stretch>
                        <a:fillRect/>
                      </a:stretch>
                    </p:blipFill>
                    <p:spPr bwMode="auto">
                      <a:xfrm>
                        <a:off x="2642896" y="5601073"/>
                        <a:ext cx="3440113" cy="604837"/>
                      </a:xfrm>
                      <a:prstGeom prst="rect">
                        <a:avLst/>
                      </a:prstGeom>
                      <a:noFill/>
                    </p:spPr>
                  </p:pic>
                </p:oleObj>
              </mc:Fallback>
            </mc:AlternateContent>
          </a:graphicData>
        </a:graphic>
      </p:graphicFrame>
      <p:sp>
        <p:nvSpPr>
          <p:cNvPr id="12" name="矩形 11"/>
          <p:cNvSpPr/>
          <p:nvPr/>
        </p:nvSpPr>
        <p:spPr>
          <a:xfrm>
            <a:off x="6314536" y="5637584"/>
            <a:ext cx="2631056" cy="53181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严外生性：当期</a:t>
            </a:r>
            <a:r>
              <a:rPr lang="en-US" altLang="zh-CN" b="1" dirty="0"/>
              <a:t>x</a:t>
            </a:r>
            <a:r>
              <a:rPr lang="zh-CN" altLang="en-US" b="1" dirty="0"/>
              <a:t>与未来、当期和过去均不相关</a:t>
            </a:r>
          </a:p>
        </p:txBody>
      </p:sp>
      <p:sp>
        <p:nvSpPr>
          <p:cNvPr id="13" name="矩形 12"/>
          <p:cNvSpPr/>
          <p:nvPr/>
        </p:nvSpPr>
        <p:spPr>
          <a:xfrm>
            <a:off x="6381277" y="1923027"/>
            <a:ext cx="1513682" cy="47145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c</a:t>
            </a:r>
            <a:r>
              <a:rPr lang="zh-CN" altLang="en-US" sz="2000" dirty="0"/>
              <a:t>不可观测</a:t>
            </a:r>
          </a:p>
        </p:txBody>
      </p:sp>
      <p:graphicFrame>
        <p:nvGraphicFramePr>
          <p:cNvPr id="3" name="对象 2"/>
          <p:cNvGraphicFramePr>
            <a:graphicFrameLocks noChangeAspect="1"/>
          </p:cNvGraphicFramePr>
          <p:nvPr/>
        </p:nvGraphicFramePr>
        <p:xfrm>
          <a:off x="1797355" y="4289779"/>
          <a:ext cx="4285654" cy="1177737"/>
        </p:xfrm>
        <a:graphic>
          <a:graphicData uri="http://schemas.openxmlformats.org/presentationml/2006/ole">
            <mc:AlternateContent xmlns:mc="http://schemas.openxmlformats.org/markup-compatibility/2006">
              <mc:Choice xmlns:v="urn:schemas-microsoft-com:vml" Requires="v">
                <p:oleObj spid="_x0000_s931140" name="公式" r:id="rId11" imgW="39928800" imgH="10972800" progId="Equation.3">
                  <p:embed/>
                </p:oleObj>
              </mc:Choice>
              <mc:Fallback>
                <p:oleObj name="公式" r:id="rId11" imgW="39928800" imgH="10972800" progId="Equation.3">
                  <p:embed/>
                  <p:pic>
                    <p:nvPicPr>
                      <p:cNvPr id="0" name="图片 931117"/>
                      <p:cNvPicPr/>
                      <p:nvPr/>
                    </p:nvPicPr>
                    <p:blipFill>
                      <a:blip r:embed="rId12"/>
                      <a:stretch>
                        <a:fillRect/>
                      </a:stretch>
                    </p:blipFill>
                    <p:spPr>
                      <a:xfrm>
                        <a:off x="1797355" y="4289779"/>
                        <a:ext cx="4285654" cy="1177737"/>
                      </a:xfrm>
                      <a:prstGeom prst="rect">
                        <a:avLst/>
                      </a:prstGeom>
                    </p:spPr>
                  </p:pic>
                </p:oleObj>
              </mc:Fallback>
            </mc:AlternateContent>
          </a:graphicData>
        </a:graphic>
      </p:graphicFrame>
      <p:sp>
        <p:nvSpPr>
          <p:cNvPr id="14" name="矩形 13"/>
          <p:cNvSpPr/>
          <p:nvPr/>
        </p:nvSpPr>
        <p:spPr>
          <a:xfrm>
            <a:off x="181154" y="4704568"/>
            <a:ext cx="1359495" cy="53181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差分估计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fade">
                                      <p:cBhvr>
                                        <p:cTn id="52" dur="500"/>
                                        <p:tgtEl>
                                          <p:spTgt spid="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2" grpId="0" animBg="1"/>
      <p:bldP spid="13" grpId="0" animBg="1"/>
      <p:bldP spid="14"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stretch>
            <a:fillRect/>
          </a:stretch>
        </p:blipFill>
        <p:spPr>
          <a:xfrm>
            <a:off x="137354" y="2144415"/>
            <a:ext cx="8946014" cy="4173358"/>
          </a:xfrm>
          <a:prstGeom prst="rect">
            <a:avLst/>
          </a:prstGeom>
        </p:spPr>
      </p:pic>
      <p:graphicFrame>
        <p:nvGraphicFramePr>
          <p:cNvPr id="4" name="对象 3"/>
          <p:cNvGraphicFramePr>
            <a:graphicFrameLocks noChangeAspect="1"/>
          </p:cNvGraphicFramePr>
          <p:nvPr/>
        </p:nvGraphicFramePr>
        <p:xfrm>
          <a:off x="1282322" y="996817"/>
          <a:ext cx="5677128" cy="843459"/>
        </p:xfrm>
        <a:graphic>
          <a:graphicData uri="http://schemas.openxmlformats.org/presentationml/2006/ole">
            <mc:AlternateContent xmlns:mc="http://schemas.openxmlformats.org/markup-compatibility/2006">
              <mc:Choice xmlns:v="urn:schemas-microsoft-com:vml" Requires="v">
                <p:oleObj spid="_x0000_s770552" name="公式" r:id="rId4" imgW="1676400" imgH="241300" progId="Equation.3">
                  <p:embed/>
                </p:oleObj>
              </mc:Choice>
              <mc:Fallback>
                <p:oleObj name="公式" r:id="rId4" imgW="1676400" imgH="241300" progId="Equation.3">
                  <p:embed/>
                  <p:pic>
                    <p:nvPicPr>
                      <p:cNvPr id="0" name="图片 7705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2322" y="996817"/>
                        <a:ext cx="5677128" cy="843459"/>
                      </a:xfrm>
                      <a:prstGeom prst="rect">
                        <a:avLst/>
                      </a:prstGeom>
                      <a:solidFill>
                        <a:srgbClr val="FFFF00"/>
                      </a:solidFill>
                    </p:spPr>
                  </p:pic>
                </p:oleObj>
              </mc:Fallback>
            </mc:AlternateContent>
          </a:graphicData>
        </a:graphic>
      </p:graphicFrame>
      <p:sp>
        <p:nvSpPr>
          <p:cNvPr id="5" name="矩形 4"/>
          <p:cNvSpPr/>
          <p:nvPr/>
        </p:nvSpPr>
        <p:spPr>
          <a:xfrm>
            <a:off x="0" y="192041"/>
            <a:ext cx="9144000" cy="646331"/>
          </a:xfrm>
          <a:prstGeom prst="rect">
            <a:avLst/>
          </a:prstGeom>
        </p:spPr>
        <p:txBody>
          <a:bodyPr wrap="square">
            <a:spAutoFit/>
          </a:bodyPr>
          <a:lstStyle/>
          <a:p>
            <a:pPr algn="ctr"/>
            <a:r>
              <a:rPr lang="zh-CN" altLang="en-US" sz="3600" b="1" dirty="0">
                <a:latin typeface="微软雅黑" panose="020B0503020204020204" pitchFamily="34" charset="-122"/>
                <a:ea typeface="微软雅黑" panose="020B0503020204020204" pitchFamily="34" charset="-122"/>
              </a:rPr>
              <a:t>差分估计的特例：双重差分（</a:t>
            </a:r>
            <a:r>
              <a:rPr lang="en-US" altLang="zh-CN" sz="3600" b="1" dirty="0">
                <a:latin typeface="微软雅黑" panose="020B0503020204020204" pitchFamily="34" charset="-122"/>
                <a:ea typeface="微软雅黑" panose="020B0503020204020204" pitchFamily="34" charset="-122"/>
              </a:rPr>
              <a:t>DID</a:t>
            </a:r>
            <a:r>
              <a:rPr lang="zh-CN" altLang="en-US" sz="3600" b="1" dirty="0">
                <a:latin typeface="微软雅黑" panose="020B0503020204020204" pitchFamily="34" charset="-122"/>
                <a:ea typeface="微软雅黑" panose="020B0503020204020204" pitchFamily="34" charset="-122"/>
              </a:rPr>
              <a:t>）</a:t>
            </a:r>
            <a:endParaRPr lang="en-US" altLang="zh-CN" sz="36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838372"/>
            <a:ext cx="5437344" cy="5755422"/>
          </a:xfrm>
          <a:prstGeom prst="rect">
            <a:avLst/>
          </a:prstGeom>
          <a:solidFill>
            <a:schemeClr val="accent6">
              <a:lumMod val="40000"/>
              <a:lumOff val="60000"/>
            </a:schemeClr>
          </a:solidFill>
        </p:spPr>
        <p:txBody>
          <a:bodyPr wrap="square">
            <a:spAutoFit/>
          </a:bodyPr>
          <a:lstStyle/>
          <a:p>
            <a:r>
              <a:rPr lang="en-US" altLang="zh-CN" sz="1600" dirty="0"/>
              <a:t>clear</a:t>
            </a:r>
            <a:endParaRPr lang="zh-CN" altLang="zh-CN" sz="1600" dirty="0"/>
          </a:p>
          <a:p>
            <a:r>
              <a:rPr lang="en-US" altLang="zh-CN" sz="1600" dirty="0"/>
              <a:t>use “http://fmwww.bc.edu/</a:t>
            </a:r>
            <a:r>
              <a:rPr lang="en-US" altLang="zh-CN" sz="1600" dirty="0" err="1"/>
              <a:t>RePEc</a:t>
            </a:r>
            <a:r>
              <a:rPr lang="en-US" altLang="zh-CN" sz="1600" dirty="0"/>
              <a:t>/</a:t>
            </a:r>
            <a:r>
              <a:rPr lang="en-US" altLang="zh-CN" sz="1600" dirty="0" err="1"/>
              <a:t>bocode</a:t>
            </a:r>
            <a:r>
              <a:rPr lang="en-US" altLang="zh-CN" sz="1600" dirty="0"/>
              <a:t>/c/CardKrueger1994.dta” </a:t>
            </a:r>
          </a:p>
          <a:p>
            <a:r>
              <a:rPr lang="en-US" altLang="zh-CN" sz="1600" dirty="0" err="1"/>
              <a:t>gsort</a:t>
            </a:r>
            <a:r>
              <a:rPr lang="en-US" altLang="zh-CN" sz="1600" dirty="0"/>
              <a:t> id t</a:t>
            </a:r>
            <a:endParaRPr lang="zh-CN" altLang="zh-CN" sz="1600" dirty="0"/>
          </a:p>
          <a:p>
            <a:r>
              <a:rPr lang="en-US" altLang="zh-CN" sz="1600" dirty="0"/>
              <a:t>replace id=408 in 666    //</a:t>
            </a:r>
            <a:r>
              <a:rPr lang="zh-CN" altLang="zh-CN" sz="1600" dirty="0"/>
              <a:t>修正原数据中的编码错误</a:t>
            </a:r>
          </a:p>
          <a:p>
            <a:r>
              <a:rPr lang="en-US" altLang="zh-CN" sz="1600" dirty="0"/>
              <a:t>replace id=408 in 668</a:t>
            </a:r>
            <a:endParaRPr lang="zh-CN" altLang="zh-CN" sz="1600" dirty="0"/>
          </a:p>
          <a:p>
            <a:r>
              <a:rPr lang="en-US" altLang="zh-CN" sz="1600" dirty="0"/>
              <a:t>tab  t  treated    //</a:t>
            </a:r>
            <a:r>
              <a:rPr lang="zh-CN" altLang="zh-CN" sz="1600" dirty="0"/>
              <a:t>样本分布</a:t>
            </a:r>
          </a:p>
          <a:p>
            <a:r>
              <a:rPr lang="en-US" altLang="zh-CN" sz="1600" dirty="0"/>
              <a:t>table t </a:t>
            </a:r>
            <a:r>
              <a:rPr lang="en-US" altLang="zh-CN" sz="1600" dirty="0" err="1"/>
              <a:t>treated,c</a:t>
            </a:r>
            <a:r>
              <a:rPr lang="en-US" altLang="zh-CN" sz="1600" dirty="0"/>
              <a:t>(m </a:t>
            </a:r>
            <a:r>
              <a:rPr lang="en-US" altLang="zh-CN" sz="1600" dirty="0" err="1"/>
              <a:t>fte</a:t>
            </a:r>
            <a:r>
              <a:rPr lang="en-US" altLang="zh-CN" sz="1600" dirty="0"/>
              <a:t>) format(%5.2f)     //</a:t>
            </a:r>
            <a:r>
              <a:rPr lang="zh-CN" altLang="zh-CN" sz="1600" dirty="0"/>
              <a:t>就业量</a:t>
            </a:r>
          </a:p>
          <a:p>
            <a:r>
              <a:rPr lang="en-US" altLang="zh-CN" sz="1600" dirty="0"/>
              <a:t>preserve</a:t>
            </a:r>
            <a:endParaRPr lang="zh-CN" altLang="zh-CN" sz="1600" dirty="0"/>
          </a:p>
          <a:p>
            <a:r>
              <a:rPr lang="en-US" altLang="zh-CN" sz="1600" dirty="0"/>
              <a:t>collapse </a:t>
            </a:r>
            <a:r>
              <a:rPr lang="en-US" altLang="zh-CN" sz="1600" dirty="0" err="1"/>
              <a:t>fte,by</a:t>
            </a:r>
            <a:r>
              <a:rPr lang="en-US" altLang="zh-CN" sz="1600" dirty="0"/>
              <a:t>(t treated)</a:t>
            </a:r>
            <a:endParaRPr lang="zh-CN" altLang="zh-CN" sz="1600" dirty="0"/>
          </a:p>
          <a:p>
            <a:r>
              <a:rPr lang="en-US" altLang="zh-CN" sz="1600" dirty="0"/>
              <a:t>reshape wide </a:t>
            </a:r>
            <a:r>
              <a:rPr lang="en-US" altLang="zh-CN" sz="1600" dirty="0" err="1"/>
              <a:t>fte,i</a:t>
            </a:r>
            <a:r>
              <a:rPr lang="en-US" altLang="zh-CN" sz="1600" dirty="0"/>
              <a:t>(t) j(treated) </a:t>
            </a:r>
            <a:endParaRPr lang="zh-CN" altLang="zh-CN" sz="1600" dirty="0"/>
          </a:p>
          <a:p>
            <a:r>
              <a:rPr lang="en-US" altLang="zh-CN" sz="1600" dirty="0"/>
              <a:t>g d=fte1-fte0</a:t>
            </a:r>
            <a:endParaRPr lang="zh-CN" altLang="zh-CN" sz="1600" dirty="0"/>
          </a:p>
          <a:p>
            <a:r>
              <a:rPr lang="en-US" altLang="zh-CN" sz="1600" dirty="0"/>
              <a:t>g </a:t>
            </a:r>
            <a:r>
              <a:rPr lang="en-US" altLang="zh-CN" sz="1600" dirty="0" err="1"/>
              <a:t>dd</a:t>
            </a:r>
            <a:r>
              <a:rPr lang="en-US" altLang="zh-CN" sz="1600" dirty="0"/>
              <a:t>=d[2]-d[1] in 2</a:t>
            </a:r>
            <a:endParaRPr lang="zh-CN" altLang="zh-CN" sz="1600" dirty="0"/>
          </a:p>
          <a:p>
            <a:r>
              <a:rPr lang="en-US" altLang="zh-CN" sz="1600" dirty="0"/>
              <a:t>list                           //</a:t>
            </a:r>
            <a:r>
              <a:rPr lang="zh-CN" altLang="zh-CN" sz="1600" dirty="0"/>
              <a:t>双重差分估计</a:t>
            </a:r>
          </a:p>
          <a:p>
            <a:r>
              <a:rPr lang="en-US" altLang="zh-CN" sz="1600" dirty="0"/>
              <a:t>restore</a:t>
            </a:r>
            <a:endParaRPr lang="zh-CN" altLang="zh-CN" sz="1600" dirty="0"/>
          </a:p>
          <a:p>
            <a:r>
              <a:rPr lang="en-US" altLang="zh-CN" sz="1600" dirty="0"/>
              <a:t>g d=treated*t</a:t>
            </a:r>
            <a:endParaRPr lang="zh-CN" altLang="zh-CN" sz="1600" dirty="0"/>
          </a:p>
          <a:p>
            <a:r>
              <a:rPr lang="en-US" altLang="zh-CN" sz="1600" dirty="0" err="1"/>
              <a:t>reg</a:t>
            </a:r>
            <a:r>
              <a:rPr lang="en-US" altLang="zh-CN" sz="1600" dirty="0"/>
              <a:t>  </a:t>
            </a:r>
            <a:r>
              <a:rPr lang="en-US" altLang="zh-CN" sz="1600" dirty="0" err="1"/>
              <a:t>fte</a:t>
            </a:r>
            <a:r>
              <a:rPr lang="en-US" altLang="zh-CN" sz="1600" dirty="0"/>
              <a:t>  treated  t  </a:t>
            </a:r>
            <a:r>
              <a:rPr lang="en-US" altLang="zh-CN" sz="1600" dirty="0" err="1"/>
              <a:t>d,r</a:t>
            </a:r>
            <a:r>
              <a:rPr lang="en-US" altLang="zh-CN" sz="1600" dirty="0"/>
              <a:t>       //OLS</a:t>
            </a:r>
            <a:r>
              <a:rPr lang="zh-CN" altLang="zh-CN" sz="1600" dirty="0"/>
              <a:t>回归估计</a:t>
            </a:r>
          </a:p>
          <a:p>
            <a:r>
              <a:rPr lang="en-US" altLang="zh-CN" sz="1600" dirty="0" err="1"/>
              <a:t>xtset</a:t>
            </a:r>
            <a:r>
              <a:rPr lang="en-US" altLang="zh-CN" sz="1600" dirty="0"/>
              <a:t> id t               //</a:t>
            </a:r>
            <a:r>
              <a:rPr lang="zh-CN" altLang="zh-CN" sz="1600" dirty="0"/>
              <a:t>指明模型的实体和时间变量</a:t>
            </a:r>
          </a:p>
          <a:p>
            <a:r>
              <a:rPr lang="en-US" altLang="zh-CN" sz="1600" dirty="0"/>
              <a:t>g </a:t>
            </a:r>
            <a:r>
              <a:rPr lang="en-US" altLang="zh-CN" sz="1600" dirty="0" err="1"/>
              <a:t>dy</a:t>
            </a:r>
            <a:r>
              <a:rPr lang="en-US" altLang="zh-CN" sz="1600" dirty="0"/>
              <a:t>=</a:t>
            </a:r>
            <a:r>
              <a:rPr lang="en-US" altLang="zh-CN" sz="1600" dirty="0" err="1"/>
              <a:t>d.fte</a:t>
            </a:r>
            <a:r>
              <a:rPr lang="en-US" altLang="zh-CN" sz="1600" dirty="0"/>
              <a:t>             //</a:t>
            </a:r>
            <a:r>
              <a:rPr lang="zh-CN" altLang="zh-CN" sz="1600" dirty="0"/>
              <a:t>因变量的差分</a:t>
            </a:r>
          </a:p>
          <a:p>
            <a:r>
              <a:rPr lang="en-US" altLang="zh-CN" sz="1600" dirty="0" err="1"/>
              <a:t>reg</a:t>
            </a:r>
            <a:r>
              <a:rPr lang="en-US" altLang="zh-CN" sz="1600" dirty="0"/>
              <a:t> </a:t>
            </a:r>
            <a:r>
              <a:rPr lang="en-US" altLang="zh-CN" sz="1600" dirty="0" err="1"/>
              <a:t>dy</a:t>
            </a:r>
            <a:r>
              <a:rPr lang="en-US" altLang="zh-CN" sz="1600" dirty="0"/>
              <a:t> </a:t>
            </a:r>
            <a:r>
              <a:rPr lang="en-US" altLang="zh-CN" sz="1600" dirty="0" err="1"/>
              <a:t>treated,r</a:t>
            </a:r>
            <a:r>
              <a:rPr lang="en-US" altLang="zh-CN" sz="1600" dirty="0"/>
              <a:t>         //</a:t>
            </a:r>
            <a:r>
              <a:rPr lang="zh-CN" altLang="zh-CN" sz="1600" dirty="0"/>
              <a:t>差分估计量</a:t>
            </a:r>
          </a:p>
          <a:p>
            <a:r>
              <a:rPr lang="en-US" altLang="zh-CN" sz="1600" dirty="0" err="1"/>
              <a:t>areg</a:t>
            </a:r>
            <a:r>
              <a:rPr lang="en-US" altLang="zh-CN" sz="1600" dirty="0"/>
              <a:t> </a:t>
            </a:r>
            <a:r>
              <a:rPr lang="en-US" altLang="zh-CN" sz="1600" dirty="0" err="1"/>
              <a:t>fte</a:t>
            </a:r>
            <a:r>
              <a:rPr lang="en-US" altLang="zh-CN" sz="1600" dirty="0"/>
              <a:t> d </a:t>
            </a:r>
            <a:r>
              <a:rPr lang="en-US" altLang="zh-CN" sz="1600" dirty="0" err="1"/>
              <a:t>t,absorb</a:t>
            </a:r>
            <a:r>
              <a:rPr lang="en-US" altLang="zh-CN" sz="1600" dirty="0"/>
              <a:t>(id)  //</a:t>
            </a:r>
            <a:r>
              <a:rPr lang="zh-CN" altLang="zh-CN" sz="1600" dirty="0"/>
              <a:t>固定效应估计：全虚拟变量</a:t>
            </a:r>
          </a:p>
          <a:p>
            <a:r>
              <a:rPr lang="en-US" altLang="zh-CN" sz="1600" dirty="0" err="1"/>
              <a:t>xtreg</a:t>
            </a:r>
            <a:r>
              <a:rPr lang="en-US" altLang="zh-CN" sz="1600" dirty="0"/>
              <a:t> </a:t>
            </a:r>
            <a:r>
              <a:rPr lang="en-US" altLang="zh-CN" sz="1600" dirty="0" err="1"/>
              <a:t>fte</a:t>
            </a:r>
            <a:r>
              <a:rPr lang="en-US" altLang="zh-CN" sz="1600" dirty="0"/>
              <a:t> d </a:t>
            </a:r>
            <a:r>
              <a:rPr lang="en-US" altLang="zh-CN" sz="1600" dirty="0" err="1"/>
              <a:t>t,fe</a:t>
            </a:r>
            <a:r>
              <a:rPr lang="en-US" altLang="zh-CN" sz="1600" dirty="0"/>
              <a:t>         //</a:t>
            </a:r>
            <a:r>
              <a:rPr lang="zh-CN" altLang="zh-CN" sz="1600" dirty="0"/>
              <a:t>固定效应估计：去均值变换</a:t>
            </a:r>
          </a:p>
          <a:p>
            <a:r>
              <a:rPr lang="en-US" altLang="zh-CN" sz="1600" dirty="0" err="1"/>
              <a:t>xtreg</a:t>
            </a:r>
            <a:r>
              <a:rPr lang="en-US" altLang="zh-CN" sz="1600" dirty="0"/>
              <a:t> </a:t>
            </a:r>
            <a:r>
              <a:rPr lang="en-US" altLang="zh-CN" sz="1600" dirty="0" err="1"/>
              <a:t>fte</a:t>
            </a:r>
            <a:r>
              <a:rPr lang="en-US" altLang="zh-CN" sz="1600" dirty="0"/>
              <a:t> d </a:t>
            </a:r>
            <a:r>
              <a:rPr lang="en-US" altLang="zh-CN" sz="1600" dirty="0" err="1"/>
              <a:t>t,re</a:t>
            </a:r>
            <a:r>
              <a:rPr lang="en-US" altLang="zh-CN" sz="1600" dirty="0"/>
              <a:t>         //</a:t>
            </a:r>
            <a:r>
              <a:rPr lang="zh-CN" altLang="zh-CN" sz="1600" dirty="0"/>
              <a:t>随机效应模型 </a:t>
            </a:r>
            <a:endParaRPr lang="zh-CN" altLang="en-US" sz="1600" dirty="0"/>
          </a:p>
        </p:txBody>
      </p:sp>
      <p:pic>
        <p:nvPicPr>
          <p:cNvPr id="3" name="图片 2"/>
          <p:cNvPicPr>
            <a:picLocks noChangeAspect="1"/>
          </p:cNvPicPr>
          <p:nvPr/>
        </p:nvPicPr>
        <p:blipFill>
          <a:blip r:embed="rId2" cstate="print"/>
          <a:stretch>
            <a:fillRect/>
          </a:stretch>
        </p:blipFill>
        <p:spPr>
          <a:xfrm>
            <a:off x="5385586" y="831704"/>
            <a:ext cx="3810172" cy="5679281"/>
          </a:xfrm>
          <a:prstGeom prst="rect">
            <a:avLst/>
          </a:prstGeom>
        </p:spPr>
      </p:pic>
      <p:sp>
        <p:nvSpPr>
          <p:cNvPr id="4" name="矩形 3"/>
          <p:cNvSpPr/>
          <p:nvPr/>
        </p:nvSpPr>
        <p:spPr>
          <a:xfrm>
            <a:off x="0" y="192041"/>
            <a:ext cx="9144000" cy="646331"/>
          </a:xfrm>
          <a:prstGeom prst="rect">
            <a:avLst/>
          </a:prstGeom>
        </p:spPr>
        <p:txBody>
          <a:bodyPr wrap="square">
            <a:spAutoFit/>
          </a:bodyPr>
          <a:lstStyle/>
          <a:p>
            <a:pPr algn="ctr"/>
            <a:r>
              <a:rPr lang="zh-CN" altLang="en-US" sz="3600" dirty="0"/>
              <a:t>例</a:t>
            </a:r>
            <a:r>
              <a:rPr lang="en-US" altLang="zh-CN" sz="3600" dirty="0"/>
              <a:t>1</a:t>
            </a:r>
            <a:r>
              <a:rPr lang="zh-CN" altLang="en-US" sz="3600" dirty="0"/>
              <a:t>：最低工资法对就业量的影响</a:t>
            </a:r>
            <a:endParaRPr lang="en-US" altLang="zh-CN" sz="3600" b="1" dirty="0">
              <a:latin typeface="微软雅黑" panose="020B0503020204020204" pitchFamily="34" charset="-122"/>
              <a:ea typeface="微软雅黑" panose="020B0503020204020204" pitchFamily="34" charset="-122"/>
            </a:endParaRPr>
          </a:p>
        </p:txBody>
      </p:sp>
      <p:sp>
        <p:nvSpPr>
          <p:cNvPr id="5" name="矩形 4"/>
          <p:cNvSpPr/>
          <p:nvPr/>
        </p:nvSpPr>
        <p:spPr>
          <a:xfrm>
            <a:off x="5891842" y="6504317"/>
            <a:ext cx="3079916" cy="3536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mn-ea"/>
              </a:rPr>
              <a:t>引自</a:t>
            </a:r>
            <a:r>
              <a:rPr lang="en-US" altLang="zh-CN" sz="1200" b="1" dirty="0" err="1">
                <a:solidFill>
                  <a:schemeClr val="tx1"/>
                </a:solidFill>
                <a:latin typeface="+mn-ea"/>
              </a:rPr>
              <a:t>Angrist</a:t>
            </a:r>
            <a:r>
              <a:rPr lang="zh-CN" altLang="en-US" sz="1200" b="1" dirty="0">
                <a:solidFill>
                  <a:schemeClr val="tx1"/>
                </a:solidFill>
                <a:latin typeface="+mn-ea"/>
              </a:rPr>
              <a:t>等</a:t>
            </a:r>
            <a:r>
              <a:rPr lang="en-US" altLang="zh-CN" sz="1200" b="1" dirty="0">
                <a:solidFill>
                  <a:schemeClr val="tx1"/>
                </a:solidFill>
                <a:latin typeface="+mn-ea"/>
              </a:rPr>
              <a:t>《</a:t>
            </a:r>
            <a:r>
              <a:rPr lang="zh-CN" altLang="en-US" sz="1200" b="1" dirty="0">
                <a:solidFill>
                  <a:schemeClr val="tx1"/>
                </a:solidFill>
                <a:latin typeface="+mn-ea"/>
              </a:rPr>
              <a:t>基本无害的计量经济学</a:t>
            </a:r>
            <a:r>
              <a:rPr lang="en-US" altLang="zh-CN" sz="1200" b="1" dirty="0">
                <a:solidFill>
                  <a:schemeClr val="tx1"/>
                </a:solidFill>
                <a:latin typeface="+mn-ea"/>
              </a:rPr>
              <a:t>》</a:t>
            </a:r>
            <a:endParaRPr lang="zh-CN" altLang="en-US" sz="1200" b="1" dirty="0">
              <a:solidFill>
                <a:schemeClr val="tx1"/>
              </a:solidFill>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838372"/>
            <a:ext cx="4607074" cy="6019628"/>
          </a:xfrm>
          <a:prstGeom prst="rect">
            <a:avLst/>
          </a:prstGeom>
          <a:noFill/>
          <a:ln>
            <a:noFill/>
          </a:ln>
        </p:spPr>
      </p:pic>
      <p:pic>
        <p:nvPicPr>
          <p:cNvPr id="6" name="图片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7074" y="838372"/>
            <a:ext cx="4536926" cy="6019628"/>
          </a:xfrm>
          <a:prstGeom prst="rect">
            <a:avLst/>
          </a:prstGeom>
          <a:noFill/>
          <a:ln>
            <a:noFill/>
          </a:ln>
        </p:spPr>
      </p:pic>
      <p:sp>
        <p:nvSpPr>
          <p:cNvPr id="7" name="矩形 6"/>
          <p:cNvSpPr/>
          <p:nvPr/>
        </p:nvSpPr>
        <p:spPr>
          <a:xfrm>
            <a:off x="0" y="0"/>
            <a:ext cx="9144000" cy="646331"/>
          </a:xfrm>
          <a:prstGeom prst="rect">
            <a:avLst/>
          </a:prstGeom>
        </p:spPr>
        <p:txBody>
          <a:bodyPr wrap="square">
            <a:spAutoFit/>
          </a:bodyPr>
          <a:lstStyle/>
          <a:p>
            <a:pPr algn="ctr"/>
            <a:r>
              <a:rPr lang="zh-CN" altLang="en-US" sz="3600" dirty="0"/>
              <a:t>例</a:t>
            </a:r>
            <a:r>
              <a:rPr lang="en-US" altLang="zh-CN" sz="3600" dirty="0"/>
              <a:t>2</a:t>
            </a:r>
            <a:r>
              <a:rPr lang="zh-CN" altLang="en-US" sz="3600" dirty="0"/>
              <a:t>：提高酒税可否减少交通事故死亡率？</a:t>
            </a:r>
            <a:endParaRPr lang="en-US" altLang="zh-CN" sz="3600" b="1" dirty="0">
              <a:latin typeface="微软雅黑" panose="020B0503020204020204" pitchFamily="34" charset="-122"/>
              <a:ea typeface="微软雅黑" panose="020B0503020204020204" pitchFamily="34" charset="-122"/>
            </a:endParaRPr>
          </a:p>
        </p:txBody>
      </p:sp>
      <p:sp>
        <p:nvSpPr>
          <p:cNvPr id="8" name="矩形 7"/>
          <p:cNvSpPr/>
          <p:nvPr/>
        </p:nvSpPr>
        <p:spPr>
          <a:xfrm>
            <a:off x="6772020" y="6504317"/>
            <a:ext cx="2234243" cy="3536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mn-ea"/>
              </a:rPr>
              <a:t>引自</a:t>
            </a:r>
            <a:r>
              <a:rPr lang="en-US" altLang="zh-CN" sz="1200" b="1" dirty="0">
                <a:solidFill>
                  <a:schemeClr val="tx1"/>
                </a:solidFill>
                <a:latin typeface="+mn-ea"/>
              </a:rPr>
              <a:t>Stock</a:t>
            </a:r>
            <a:r>
              <a:rPr lang="zh-CN" altLang="en-US" sz="1200" b="1" dirty="0">
                <a:solidFill>
                  <a:schemeClr val="tx1"/>
                </a:solidFill>
                <a:latin typeface="+mn-ea"/>
              </a:rPr>
              <a:t>等</a:t>
            </a:r>
            <a:r>
              <a:rPr lang="en-US" altLang="zh-CN" sz="1200" b="1" dirty="0">
                <a:solidFill>
                  <a:schemeClr val="tx1"/>
                </a:solidFill>
                <a:latin typeface="+mn-ea"/>
              </a:rPr>
              <a:t>《</a:t>
            </a:r>
            <a:r>
              <a:rPr lang="zh-CN" altLang="en-US" sz="1200" b="1" dirty="0">
                <a:solidFill>
                  <a:schemeClr val="tx1"/>
                </a:solidFill>
                <a:latin typeface="+mn-ea"/>
              </a:rPr>
              <a:t>计量经济学</a:t>
            </a:r>
            <a:r>
              <a:rPr lang="en-US" altLang="zh-CN" sz="1200" b="1" dirty="0">
                <a:solidFill>
                  <a:schemeClr val="tx1"/>
                </a:solidFill>
                <a:latin typeface="+mn-ea"/>
              </a:rPr>
              <a:t>》</a:t>
            </a:r>
            <a:endParaRPr lang="zh-CN" altLang="en-US" sz="1200" b="1" dirty="0">
              <a:solidFill>
                <a:schemeClr val="tx1"/>
              </a:solidFill>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2041"/>
            <a:ext cx="9144000" cy="646331"/>
          </a:xfrm>
          <a:prstGeom prst="rect">
            <a:avLst/>
          </a:prstGeom>
        </p:spPr>
        <p:txBody>
          <a:bodyPr wrap="square">
            <a:spAutoFit/>
          </a:bodyPr>
          <a:lstStyle/>
          <a:p>
            <a:pPr algn="ctr"/>
            <a:r>
              <a:rPr lang="zh-CN" altLang="en-US" sz="3600" b="1" dirty="0">
                <a:latin typeface="微软雅黑" panose="020B0503020204020204" pitchFamily="34" charset="-122"/>
                <a:ea typeface="微软雅黑" panose="020B0503020204020204" pitchFamily="34" charset="-122"/>
              </a:rPr>
              <a:t>酒税与交通事故死亡率估计结果</a:t>
            </a:r>
            <a:endParaRPr lang="en-US" altLang="zh-CN" sz="3600" b="1"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a:t>中国人民大学，陈传波</a:t>
            </a:r>
          </a:p>
        </p:txBody>
      </p:sp>
      <p:sp>
        <p:nvSpPr>
          <p:cNvPr id="5" name="日期占位符 4"/>
          <p:cNvSpPr>
            <a:spLocks noGrp="1"/>
          </p:cNvSpPr>
          <p:nvPr>
            <p:ph type="dt" sz="half" idx="10"/>
          </p:nvPr>
        </p:nvSpPr>
        <p:spPr/>
        <p:txBody>
          <a:bodyPr/>
          <a:lstStyle/>
          <a:p>
            <a:fld id="{2BC2A833-1D89-443F-8AF7-B20DDB837420}" type="datetime1">
              <a:rPr lang="zh-CN" altLang="en-US" smtClean="0"/>
              <a:t>2021/3/2</a:t>
            </a:fld>
            <a:endParaRPr lang="zh-CN" altLang="en-US"/>
          </a:p>
        </p:txBody>
      </p:sp>
      <p:sp>
        <p:nvSpPr>
          <p:cNvPr id="6" name="灯片编号占位符 5"/>
          <p:cNvSpPr>
            <a:spLocks noGrp="1"/>
          </p:cNvSpPr>
          <p:nvPr>
            <p:ph type="sldNum" sz="quarter" idx="12"/>
          </p:nvPr>
        </p:nvSpPr>
        <p:spPr/>
        <p:txBody>
          <a:bodyPr/>
          <a:lstStyle/>
          <a:p>
            <a:fld id="{56EE4887-718C-4F6C-B633-5C6D1B02979E}" type="slidenum">
              <a:rPr lang="zh-CN" altLang="en-US" smtClean="0"/>
              <a:t>89</a:t>
            </a:fld>
            <a:endParaRPr lang="zh-CN" altLang="en-US" dirty="0"/>
          </a:p>
        </p:txBody>
      </p:sp>
      <p:graphicFrame>
        <p:nvGraphicFramePr>
          <p:cNvPr id="3" name="表格 2"/>
          <p:cNvGraphicFramePr>
            <a:graphicFrameLocks noGrp="1"/>
          </p:cNvGraphicFramePr>
          <p:nvPr/>
        </p:nvGraphicFramePr>
        <p:xfrm>
          <a:off x="0" y="922248"/>
          <a:ext cx="9144000" cy="5740490"/>
        </p:xfrm>
        <a:graphic>
          <a:graphicData uri="http://schemas.openxmlformats.org/drawingml/2006/table">
            <a:tbl>
              <a:tblPr>
                <a:tableStyleId>{5C22544A-7EE6-4342-B048-85BDC9FD1C3A}</a:tableStyleId>
              </a:tblPr>
              <a:tblGrid>
                <a:gridCol w="1323665">
                  <a:extLst>
                    <a:ext uri="{9D8B030D-6E8A-4147-A177-3AD203B41FA5}">
                      <a16:colId xmlns:a16="http://schemas.microsoft.com/office/drawing/2014/main" val="20000"/>
                    </a:ext>
                  </a:extLst>
                </a:gridCol>
                <a:gridCol w="1182366">
                  <a:extLst>
                    <a:ext uri="{9D8B030D-6E8A-4147-A177-3AD203B41FA5}">
                      <a16:colId xmlns:a16="http://schemas.microsoft.com/office/drawing/2014/main" val="20001"/>
                    </a:ext>
                  </a:extLst>
                </a:gridCol>
                <a:gridCol w="903974">
                  <a:extLst>
                    <a:ext uri="{9D8B030D-6E8A-4147-A177-3AD203B41FA5}">
                      <a16:colId xmlns:a16="http://schemas.microsoft.com/office/drawing/2014/main" val="20002"/>
                    </a:ext>
                  </a:extLst>
                </a:gridCol>
                <a:gridCol w="1213063">
                  <a:extLst>
                    <a:ext uri="{9D8B030D-6E8A-4147-A177-3AD203B41FA5}">
                      <a16:colId xmlns:a16="http://schemas.microsoft.com/office/drawing/2014/main" val="20003"/>
                    </a:ext>
                  </a:extLst>
                </a:gridCol>
                <a:gridCol w="1123089">
                  <a:extLst>
                    <a:ext uri="{9D8B030D-6E8A-4147-A177-3AD203B41FA5}">
                      <a16:colId xmlns:a16="http://schemas.microsoft.com/office/drawing/2014/main" val="20004"/>
                    </a:ext>
                  </a:extLst>
                </a:gridCol>
                <a:gridCol w="1081805">
                  <a:extLst>
                    <a:ext uri="{9D8B030D-6E8A-4147-A177-3AD203B41FA5}">
                      <a16:colId xmlns:a16="http://schemas.microsoft.com/office/drawing/2014/main" val="20005"/>
                    </a:ext>
                  </a:extLst>
                </a:gridCol>
                <a:gridCol w="1129438">
                  <a:extLst>
                    <a:ext uri="{9D8B030D-6E8A-4147-A177-3AD203B41FA5}">
                      <a16:colId xmlns:a16="http://schemas.microsoft.com/office/drawing/2014/main" val="20006"/>
                    </a:ext>
                  </a:extLst>
                </a:gridCol>
                <a:gridCol w="1186600">
                  <a:extLst>
                    <a:ext uri="{9D8B030D-6E8A-4147-A177-3AD203B41FA5}">
                      <a16:colId xmlns:a16="http://schemas.microsoft.com/office/drawing/2014/main" val="20007"/>
                    </a:ext>
                  </a:extLst>
                </a:gridCol>
              </a:tblGrid>
              <a:tr h="195265">
                <a:tc>
                  <a:txBody>
                    <a:bodyPr/>
                    <a:lstStyle/>
                    <a:p>
                      <a:pPr>
                        <a:lnSpc>
                          <a:spcPct val="105000"/>
                        </a:lnSpc>
                        <a:spcAft>
                          <a:spcPts val="1000"/>
                        </a:spcAft>
                      </a:pPr>
                      <a:r>
                        <a:rPr lang="en-US" sz="1200" b="1" kern="0" dirty="0">
                          <a:effectLst/>
                        </a:rPr>
                        <a:t> </a:t>
                      </a:r>
                      <a:endParaRPr lang="zh-CN" sz="1200" b="1" kern="100" dirty="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(1)</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(2)</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(3)</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(4)</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(5)</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(6)</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(7)</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extLst>
                  <a:ext uri="{0D108BD9-81ED-4DB2-BD59-A6C34878D82A}">
                    <a16:rowId xmlns:a16="http://schemas.microsoft.com/office/drawing/2014/main" val="10000"/>
                  </a:ext>
                </a:extLst>
              </a:tr>
              <a:tr h="195265">
                <a:tc>
                  <a:txBody>
                    <a:bodyPr/>
                    <a:lstStyle/>
                    <a:p>
                      <a:pPr>
                        <a:lnSpc>
                          <a:spcPct val="105000"/>
                        </a:lnSpc>
                        <a:spcAft>
                          <a:spcPts val="1000"/>
                        </a:spcAft>
                      </a:pPr>
                      <a:r>
                        <a:rPr lang="en-US" sz="1200" b="1" kern="0" dirty="0" err="1">
                          <a:solidFill>
                            <a:srgbClr val="FF0000"/>
                          </a:solidFill>
                          <a:effectLst/>
                        </a:rPr>
                        <a:t>beertax</a:t>
                      </a:r>
                      <a:endParaRPr lang="zh-CN" sz="1200" b="1" kern="100" dirty="0">
                        <a:solidFill>
                          <a:srgbClr val="FF0000"/>
                        </a:solidFill>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solidFill>
                      <a:srgbClr val="FFFF00"/>
                    </a:solidFill>
                  </a:tcPr>
                </a:tc>
                <a:tc>
                  <a:txBody>
                    <a:bodyPr/>
                    <a:lstStyle/>
                    <a:p>
                      <a:pPr algn="ctr">
                        <a:lnSpc>
                          <a:spcPct val="105000"/>
                        </a:lnSpc>
                        <a:spcAft>
                          <a:spcPts val="1000"/>
                        </a:spcAft>
                      </a:pPr>
                      <a:r>
                        <a:rPr lang="en-US" sz="1200" b="1" kern="0" dirty="0">
                          <a:solidFill>
                            <a:srgbClr val="FF0000"/>
                          </a:solidFill>
                          <a:effectLst/>
                        </a:rPr>
                        <a:t>0.365***</a:t>
                      </a:r>
                      <a:endParaRPr lang="zh-CN" sz="1200" b="1" kern="100" dirty="0">
                        <a:solidFill>
                          <a:srgbClr val="FF0000"/>
                        </a:solidFill>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solidFill>
                      <a:srgbClr val="FFFF00"/>
                    </a:solidFill>
                  </a:tcPr>
                </a:tc>
                <a:tc>
                  <a:txBody>
                    <a:bodyPr/>
                    <a:lstStyle/>
                    <a:p>
                      <a:pPr algn="ctr">
                        <a:lnSpc>
                          <a:spcPct val="105000"/>
                        </a:lnSpc>
                        <a:spcAft>
                          <a:spcPts val="1000"/>
                        </a:spcAft>
                      </a:pPr>
                      <a:r>
                        <a:rPr lang="en-US" sz="1200" b="1" kern="0" dirty="0">
                          <a:solidFill>
                            <a:srgbClr val="FF0000"/>
                          </a:solidFill>
                          <a:effectLst/>
                        </a:rPr>
                        <a:t>-0.656**</a:t>
                      </a:r>
                      <a:endParaRPr lang="zh-CN" sz="1200" b="1" kern="100" dirty="0">
                        <a:solidFill>
                          <a:srgbClr val="FF0000"/>
                        </a:solidFill>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solidFill>
                      <a:srgbClr val="FFFF00"/>
                    </a:solidFill>
                  </a:tcPr>
                </a:tc>
                <a:tc>
                  <a:txBody>
                    <a:bodyPr/>
                    <a:lstStyle/>
                    <a:p>
                      <a:pPr algn="ctr">
                        <a:lnSpc>
                          <a:spcPct val="105000"/>
                        </a:lnSpc>
                        <a:spcAft>
                          <a:spcPts val="1000"/>
                        </a:spcAft>
                      </a:pPr>
                      <a:r>
                        <a:rPr lang="en-US" sz="1200" b="1" kern="0" dirty="0">
                          <a:solidFill>
                            <a:srgbClr val="FF0000"/>
                          </a:solidFill>
                          <a:effectLst/>
                        </a:rPr>
                        <a:t>-0.640*</a:t>
                      </a:r>
                      <a:endParaRPr lang="zh-CN" sz="1200" b="1" kern="100" dirty="0">
                        <a:solidFill>
                          <a:srgbClr val="FF0000"/>
                        </a:solidFill>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solidFill>
                      <a:srgbClr val="FFFF00"/>
                    </a:solidFill>
                  </a:tcPr>
                </a:tc>
                <a:tc>
                  <a:txBody>
                    <a:bodyPr/>
                    <a:lstStyle/>
                    <a:p>
                      <a:pPr algn="ctr">
                        <a:lnSpc>
                          <a:spcPct val="105000"/>
                        </a:lnSpc>
                        <a:spcAft>
                          <a:spcPts val="1000"/>
                        </a:spcAft>
                      </a:pPr>
                      <a:r>
                        <a:rPr lang="en-US" sz="1200" b="1" kern="0" dirty="0">
                          <a:solidFill>
                            <a:srgbClr val="FF0000"/>
                          </a:solidFill>
                          <a:effectLst/>
                        </a:rPr>
                        <a:t>-0.445</a:t>
                      </a:r>
                      <a:endParaRPr lang="zh-CN" sz="1200" b="1" kern="100" dirty="0">
                        <a:solidFill>
                          <a:srgbClr val="FF0000"/>
                        </a:solidFill>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solidFill>
                      <a:srgbClr val="FFFF00"/>
                    </a:solidFill>
                  </a:tcPr>
                </a:tc>
                <a:tc>
                  <a:txBody>
                    <a:bodyPr/>
                    <a:lstStyle/>
                    <a:p>
                      <a:pPr algn="ctr">
                        <a:lnSpc>
                          <a:spcPct val="105000"/>
                        </a:lnSpc>
                        <a:spcAft>
                          <a:spcPts val="1000"/>
                        </a:spcAft>
                      </a:pPr>
                      <a:r>
                        <a:rPr lang="en-US" sz="1200" b="1" kern="0" dirty="0">
                          <a:solidFill>
                            <a:srgbClr val="FF0000"/>
                          </a:solidFill>
                          <a:effectLst/>
                        </a:rPr>
                        <a:t>-0.690*</a:t>
                      </a:r>
                      <a:endParaRPr lang="zh-CN" sz="1200" b="1" kern="100" dirty="0">
                        <a:solidFill>
                          <a:srgbClr val="FF0000"/>
                        </a:solidFill>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solidFill>
                      <a:srgbClr val="FFFF00"/>
                    </a:solidFill>
                  </a:tcPr>
                </a:tc>
                <a:tc>
                  <a:txBody>
                    <a:bodyPr/>
                    <a:lstStyle/>
                    <a:p>
                      <a:pPr algn="ctr">
                        <a:lnSpc>
                          <a:spcPct val="105000"/>
                        </a:lnSpc>
                        <a:spcAft>
                          <a:spcPts val="1000"/>
                        </a:spcAft>
                      </a:pPr>
                      <a:r>
                        <a:rPr lang="en-US" sz="1200" b="1" kern="0" dirty="0">
                          <a:solidFill>
                            <a:srgbClr val="FF0000"/>
                          </a:solidFill>
                          <a:effectLst/>
                        </a:rPr>
                        <a:t>-0.456</a:t>
                      </a:r>
                      <a:endParaRPr lang="zh-CN" sz="1200" b="1" kern="100" dirty="0">
                        <a:solidFill>
                          <a:srgbClr val="FF0000"/>
                        </a:solidFill>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solidFill>
                      <a:srgbClr val="FFFF00"/>
                    </a:solidFill>
                  </a:tcPr>
                </a:tc>
                <a:tc>
                  <a:txBody>
                    <a:bodyPr/>
                    <a:lstStyle/>
                    <a:p>
                      <a:pPr algn="ctr">
                        <a:lnSpc>
                          <a:spcPct val="105000"/>
                        </a:lnSpc>
                        <a:spcAft>
                          <a:spcPts val="1000"/>
                        </a:spcAft>
                      </a:pPr>
                      <a:r>
                        <a:rPr lang="en-US" sz="1200" b="1" kern="0" dirty="0">
                          <a:solidFill>
                            <a:srgbClr val="FF0000"/>
                          </a:solidFill>
                          <a:effectLst/>
                        </a:rPr>
                        <a:t>-0.926***</a:t>
                      </a:r>
                      <a:endParaRPr lang="zh-CN" sz="1200" b="1" kern="100" dirty="0">
                        <a:solidFill>
                          <a:srgbClr val="FF0000"/>
                        </a:solidFill>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solidFill>
                      <a:srgbClr val="FFFF00"/>
                    </a:solidFill>
                  </a:tcPr>
                </a:tc>
                <a:extLst>
                  <a:ext uri="{0D108BD9-81ED-4DB2-BD59-A6C34878D82A}">
                    <a16:rowId xmlns:a16="http://schemas.microsoft.com/office/drawing/2014/main" val="10001"/>
                  </a:ext>
                </a:extLst>
              </a:tr>
              <a:tr h="195265">
                <a:tc>
                  <a:txBody>
                    <a:bodyPr/>
                    <a:lstStyle/>
                    <a:p>
                      <a:pPr>
                        <a:lnSpc>
                          <a:spcPct val="105000"/>
                        </a:lnSpc>
                        <a:spcAft>
                          <a:spcPts val="1000"/>
                        </a:spcAft>
                      </a:pPr>
                      <a:r>
                        <a:rPr lang="en-US" sz="1200" b="1" kern="0">
                          <a:solidFill>
                            <a:srgbClr val="FF0000"/>
                          </a:solidFill>
                          <a:effectLst/>
                        </a:rPr>
                        <a:t> </a:t>
                      </a:r>
                      <a:endParaRPr lang="zh-CN" sz="1200" b="1" kern="100">
                        <a:solidFill>
                          <a:srgbClr val="FF0000"/>
                        </a:solidFill>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solidFill>
                      <a:srgbClr val="FFFF00"/>
                    </a:solidFill>
                  </a:tcPr>
                </a:tc>
                <a:tc>
                  <a:txBody>
                    <a:bodyPr/>
                    <a:lstStyle/>
                    <a:p>
                      <a:pPr algn="ctr">
                        <a:lnSpc>
                          <a:spcPct val="105000"/>
                        </a:lnSpc>
                        <a:spcAft>
                          <a:spcPts val="1000"/>
                        </a:spcAft>
                      </a:pPr>
                      <a:r>
                        <a:rPr lang="en-US" sz="1200" b="1" kern="0" dirty="0">
                          <a:solidFill>
                            <a:srgbClr val="FF0000"/>
                          </a:solidFill>
                          <a:effectLst/>
                        </a:rPr>
                        <a:t>(0.0529)</a:t>
                      </a:r>
                      <a:endParaRPr lang="zh-CN" sz="1200" b="1" kern="100" dirty="0">
                        <a:solidFill>
                          <a:srgbClr val="FF0000"/>
                        </a:solidFill>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solidFill>
                      <a:srgbClr val="FFFF00"/>
                    </a:solidFill>
                  </a:tcPr>
                </a:tc>
                <a:tc>
                  <a:txBody>
                    <a:bodyPr/>
                    <a:lstStyle/>
                    <a:p>
                      <a:pPr algn="ctr">
                        <a:lnSpc>
                          <a:spcPct val="105000"/>
                        </a:lnSpc>
                        <a:spcAft>
                          <a:spcPts val="1000"/>
                        </a:spcAft>
                      </a:pPr>
                      <a:r>
                        <a:rPr lang="en-US" sz="1200" b="1" kern="0">
                          <a:solidFill>
                            <a:srgbClr val="FF0000"/>
                          </a:solidFill>
                          <a:effectLst/>
                        </a:rPr>
                        <a:t>(0.292)</a:t>
                      </a:r>
                      <a:endParaRPr lang="zh-CN" sz="1200" b="1" kern="100">
                        <a:solidFill>
                          <a:srgbClr val="FF0000"/>
                        </a:solidFill>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solidFill>
                      <a:srgbClr val="FFFF00"/>
                    </a:solidFill>
                  </a:tcPr>
                </a:tc>
                <a:tc>
                  <a:txBody>
                    <a:bodyPr/>
                    <a:lstStyle/>
                    <a:p>
                      <a:pPr algn="ctr">
                        <a:lnSpc>
                          <a:spcPct val="105000"/>
                        </a:lnSpc>
                        <a:spcAft>
                          <a:spcPts val="1000"/>
                        </a:spcAft>
                      </a:pPr>
                      <a:r>
                        <a:rPr lang="en-US" sz="1200" b="1" kern="0">
                          <a:solidFill>
                            <a:srgbClr val="FF0000"/>
                          </a:solidFill>
                          <a:effectLst/>
                        </a:rPr>
                        <a:t>(0.357)</a:t>
                      </a:r>
                      <a:endParaRPr lang="zh-CN" sz="1200" b="1" kern="100">
                        <a:solidFill>
                          <a:srgbClr val="FF0000"/>
                        </a:solidFill>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solidFill>
                      <a:srgbClr val="FFFF00"/>
                    </a:solidFill>
                  </a:tcPr>
                </a:tc>
                <a:tc>
                  <a:txBody>
                    <a:bodyPr/>
                    <a:lstStyle/>
                    <a:p>
                      <a:pPr algn="ctr">
                        <a:lnSpc>
                          <a:spcPct val="105000"/>
                        </a:lnSpc>
                        <a:spcAft>
                          <a:spcPts val="1000"/>
                        </a:spcAft>
                      </a:pPr>
                      <a:r>
                        <a:rPr lang="en-US" sz="1200" b="1" kern="0">
                          <a:solidFill>
                            <a:srgbClr val="FF0000"/>
                          </a:solidFill>
                          <a:effectLst/>
                        </a:rPr>
                        <a:t>(0.297)</a:t>
                      </a:r>
                      <a:endParaRPr lang="zh-CN" sz="1200" b="1" kern="100">
                        <a:solidFill>
                          <a:srgbClr val="FF0000"/>
                        </a:solidFill>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solidFill>
                      <a:srgbClr val="FFFF00"/>
                    </a:solidFill>
                  </a:tcPr>
                </a:tc>
                <a:tc>
                  <a:txBody>
                    <a:bodyPr/>
                    <a:lstStyle/>
                    <a:p>
                      <a:pPr algn="ctr">
                        <a:lnSpc>
                          <a:spcPct val="105000"/>
                        </a:lnSpc>
                        <a:spcAft>
                          <a:spcPts val="1000"/>
                        </a:spcAft>
                      </a:pPr>
                      <a:r>
                        <a:rPr lang="en-US" sz="1200" b="1" kern="0">
                          <a:solidFill>
                            <a:srgbClr val="FF0000"/>
                          </a:solidFill>
                          <a:effectLst/>
                        </a:rPr>
                        <a:t>(0.352)</a:t>
                      </a:r>
                      <a:endParaRPr lang="zh-CN" sz="1200" b="1" kern="100">
                        <a:solidFill>
                          <a:srgbClr val="FF0000"/>
                        </a:solidFill>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solidFill>
                      <a:srgbClr val="FFFF00"/>
                    </a:solidFill>
                  </a:tcPr>
                </a:tc>
                <a:tc>
                  <a:txBody>
                    <a:bodyPr/>
                    <a:lstStyle/>
                    <a:p>
                      <a:pPr algn="ctr">
                        <a:lnSpc>
                          <a:spcPct val="105000"/>
                        </a:lnSpc>
                        <a:spcAft>
                          <a:spcPts val="1000"/>
                        </a:spcAft>
                      </a:pPr>
                      <a:r>
                        <a:rPr lang="en-US" sz="1200" b="1" kern="0">
                          <a:solidFill>
                            <a:srgbClr val="FF0000"/>
                          </a:solidFill>
                          <a:effectLst/>
                        </a:rPr>
                        <a:t>(0.307)</a:t>
                      </a:r>
                      <a:endParaRPr lang="zh-CN" sz="1200" b="1" kern="100">
                        <a:solidFill>
                          <a:srgbClr val="FF0000"/>
                        </a:solidFill>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solidFill>
                      <a:srgbClr val="FFFF00"/>
                    </a:solidFill>
                  </a:tcPr>
                </a:tc>
                <a:tc>
                  <a:txBody>
                    <a:bodyPr/>
                    <a:lstStyle/>
                    <a:p>
                      <a:pPr algn="ctr">
                        <a:lnSpc>
                          <a:spcPct val="105000"/>
                        </a:lnSpc>
                        <a:spcAft>
                          <a:spcPts val="1000"/>
                        </a:spcAft>
                      </a:pPr>
                      <a:r>
                        <a:rPr lang="en-US" sz="1200" b="1" kern="0" dirty="0">
                          <a:solidFill>
                            <a:srgbClr val="FF0000"/>
                          </a:solidFill>
                          <a:effectLst/>
                        </a:rPr>
                        <a:t>(0.343)</a:t>
                      </a:r>
                      <a:endParaRPr lang="zh-CN" sz="1200" b="1" kern="100" dirty="0">
                        <a:solidFill>
                          <a:srgbClr val="FF0000"/>
                        </a:solidFill>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solidFill>
                      <a:srgbClr val="FFFF00"/>
                    </a:solidFill>
                  </a:tcPr>
                </a:tc>
                <a:extLst>
                  <a:ext uri="{0D108BD9-81ED-4DB2-BD59-A6C34878D82A}">
                    <a16:rowId xmlns:a16="http://schemas.microsoft.com/office/drawing/2014/main" val="10002"/>
                  </a:ext>
                </a:extLst>
              </a:tr>
              <a:tr h="195265">
                <a:tc>
                  <a:txBody>
                    <a:bodyPr/>
                    <a:lstStyle/>
                    <a:p>
                      <a:pPr>
                        <a:lnSpc>
                          <a:spcPct val="105000"/>
                        </a:lnSpc>
                        <a:spcAft>
                          <a:spcPts val="1000"/>
                        </a:spcAft>
                      </a:pPr>
                      <a:r>
                        <a:rPr lang="en-US" sz="1200" b="1" kern="0">
                          <a:effectLst/>
                        </a:rPr>
                        <a:t>da18</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0.0284</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-0.0104</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0.0374</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extLst>
                  <a:ext uri="{0D108BD9-81ED-4DB2-BD59-A6C34878D82A}">
                    <a16:rowId xmlns:a16="http://schemas.microsoft.com/office/drawing/2014/main" val="10003"/>
                  </a:ext>
                </a:extLst>
              </a:tr>
              <a:tr h="195265">
                <a:tc>
                  <a:txBody>
                    <a:bodyPr/>
                    <a:lstStyle/>
                    <a:p>
                      <a:pP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(0.0698)</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(0.0825)</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(0.102)</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extLst>
                  <a:ext uri="{0D108BD9-81ED-4DB2-BD59-A6C34878D82A}">
                    <a16:rowId xmlns:a16="http://schemas.microsoft.com/office/drawing/2014/main" val="10004"/>
                  </a:ext>
                </a:extLst>
              </a:tr>
              <a:tr h="195265">
                <a:tc>
                  <a:txBody>
                    <a:bodyPr/>
                    <a:lstStyle/>
                    <a:p>
                      <a:pPr>
                        <a:lnSpc>
                          <a:spcPct val="105000"/>
                        </a:lnSpc>
                        <a:spcAft>
                          <a:spcPts val="1000"/>
                        </a:spcAft>
                      </a:pPr>
                      <a:r>
                        <a:rPr lang="en-US" sz="1200" b="1" kern="0">
                          <a:effectLst/>
                        </a:rPr>
                        <a:t>da19</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-0.0180</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-0.0757</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-0.0649</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extLst>
                  <a:ext uri="{0D108BD9-81ED-4DB2-BD59-A6C34878D82A}">
                    <a16:rowId xmlns:a16="http://schemas.microsoft.com/office/drawing/2014/main" val="10005"/>
                  </a:ext>
                </a:extLst>
              </a:tr>
              <a:tr h="195265">
                <a:tc>
                  <a:txBody>
                    <a:bodyPr/>
                    <a:lstStyle/>
                    <a:p>
                      <a:pP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(0.0500)</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(0.0677)</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(0.0986)</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extLst>
                  <a:ext uri="{0D108BD9-81ED-4DB2-BD59-A6C34878D82A}">
                    <a16:rowId xmlns:a16="http://schemas.microsoft.com/office/drawing/2014/main" val="10006"/>
                  </a:ext>
                </a:extLst>
              </a:tr>
              <a:tr h="195265">
                <a:tc>
                  <a:txBody>
                    <a:bodyPr/>
                    <a:lstStyle/>
                    <a:p>
                      <a:pPr>
                        <a:lnSpc>
                          <a:spcPct val="105000"/>
                        </a:lnSpc>
                        <a:spcAft>
                          <a:spcPts val="1000"/>
                        </a:spcAft>
                      </a:pPr>
                      <a:r>
                        <a:rPr lang="en-US" sz="1200" b="1" kern="0">
                          <a:effectLst/>
                        </a:rPr>
                        <a:t>da20</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0.0320</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-0.100*</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-0.113</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extLst>
                  <a:ext uri="{0D108BD9-81ED-4DB2-BD59-A6C34878D82A}">
                    <a16:rowId xmlns:a16="http://schemas.microsoft.com/office/drawing/2014/main" val="10007"/>
                  </a:ext>
                </a:extLst>
              </a:tr>
              <a:tr h="195265">
                <a:tc>
                  <a:txBody>
                    <a:bodyPr/>
                    <a:lstStyle/>
                    <a:p>
                      <a:pP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(0.0505)</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(0.0559)</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(0.125)</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extLst>
                  <a:ext uri="{0D108BD9-81ED-4DB2-BD59-A6C34878D82A}">
                    <a16:rowId xmlns:a16="http://schemas.microsoft.com/office/drawing/2014/main" val="10008"/>
                  </a:ext>
                </a:extLst>
              </a:tr>
              <a:tr h="195265">
                <a:tc>
                  <a:txBody>
                    <a:bodyPr/>
                    <a:lstStyle/>
                    <a:p>
                      <a:pPr>
                        <a:lnSpc>
                          <a:spcPct val="105000"/>
                        </a:lnSpc>
                        <a:spcAft>
                          <a:spcPts val="1000"/>
                        </a:spcAft>
                      </a:pPr>
                      <a:r>
                        <a:rPr lang="en-US" sz="1200" b="1" kern="0">
                          <a:effectLst/>
                        </a:rPr>
                        <a:t>jailcom</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0.0383</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0.0853</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0.0390</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0.0890</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extLst>
                  <a:ext uri="{0D108BD9-81ED-4DB2-BD59-A6C34878D82A}">
                    <a16:rowId xmlns:a16="http://schemas.microsoft.com/office/drawing/2014/main" val="10009"/>
                  </a:ext>
                </a:extLst>
              </a:tr>
              <a:tr h="195265">
                <a:tc>
                  <a:txBody>
                    <a:bodyPr/>
                    <a:lstStyle/>
                    <a:p>
                      <a:pP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(0.103)</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(0.112)</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(0.103)</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(0.164)</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extLst>
                  <a:ext uri="{0D108BD9-81ED-4DB2-BD59-A6C34878D82A}">
                    <a16:rowId xmlns:a16="http://schemas.microsoft.com/office/drawing/2014/main" val="10010"/>
                  </a:ext>
                </a:extLst>
              </a:tr>
              <a:tr h="195265">
                <a:tc>
                  <a:txBody>
                    <a:bodyPr/>
                    <a:lstStyle/>
                    <a:p>
                      <a:pPr>
                        <a:lnSpc>
                          <a:spcPct val="105000"/>
                        </a:lnSpc>
                        <a:spcAft>
                          <a:spcPts val="1000"/>
                        </a:spcAft>
                      </a:pPr>
                      <a:r>
                        <a:rPr lang="en-US" sz="1200" b="1" kern="0">
                          <a:effectLst/>
                        </a:rPr>
                        <a:t>vmilespd</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0.00823</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0.0174</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0.00898</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0.124**</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extLst>
                  <a:ext uri="{0D108BD9-81ED-4DB2-BD59-A6C34878D82A}">
                    <a16:rowId xmlns:a16="http://schemas.microsoft.com/office/drawing/2014/main" val="10011"/>
                  </a:ext>
                </a:extLst>
              </a:tr>
              <a:tr h="195265">
                <a:tc>
                  <a:txBody>
                    <a:bodyPr/>
                    <a:lstStyle/>
                    <a:p>
                      <a:pP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(0.00684)</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(0.0105)</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(0.00710)</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(0.0488)</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extLst>
                  <a:ext uri="{0D108BD9-81ED-4DB2-BD59-A6C34878D82A}">
                    <a16:rowId xmlns:a16="http://schemas.microsoft.com/office/drawing/2014/main" val="10012"/>
                  </a:ext>
                </a:extLst>
              </a:tr>
              <a:tr h="195265">
                <a:tc>
                  <a:txBody>
                    <a:bodyPr/>
                    <a:lstStyle/>
                    <a:p>
                      <a:pPr>
                        <a:lnSpc>
                          <a:spcPct val="105000"/>
                        </a:lnSpc>
                        <a:spcAft>
                          <a:spcPts val="1000"/>
                        </a:spcAft>
                      </a:pPr>
                      <a:r>
                        <a:rPr lang="en-US" sz="1200" b="1" kern="0">
                          <a:effectLst/>
                        </a:rPr>
                        <a:t>unrate</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-0.0633***</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-0.0627***</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-0.0908***</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extLst>
                  <a:ext uri="{0D108BD9-81ED-4DB2-BD59-A6C34878D82A}">
                    <a16:rowId xmlns:a16="http://schemas.microsoft.com/office/drawing/2014/main" val="10013"/>
                  </a:ext>
                </a:extLst>
              </a:tr>
              <a:tr h="195265">
                <a:tc>
                  <a:txBody>
                    <a:bodyPr/>
                    <a:lstStyle/>
                    <a:p>
                      <a:pP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dirty="0">
                          <a:effectLst/>
                        </a:rPr>
                        <a:t> </a:t>
                      </a:r>
                      <a:endParaRPr lang="zh-CN" sz="1200" b="1" kern="100" dirty="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(0.0132)</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(0.0132)</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(0.0209)</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extLst>
                  <a:ext uri="{0D108BD9-81ED-4DB2-BD59-A6C34878D82A}">
                    <a16:rowId xmlns:a16="http://schemas.microsoft.com/office/drawing/2014/main" val="10014"/>
                  </a:ext>
                </a:extLst>
              </a:tr>
              <a:tr h="195265">
                <a:tc>
                  <a:txBody>
                    <a:bodyPr/>
                    <a:lstStyle/>
                    <a:p>
                      <a:pPr>
                        <a:lnSpc>
                          <a:spcPct val="105000"/>
                        </a:lnSpc>
                        <a:spcAft>
                          <a:spcPts val="1000"/>
                        </a:spcAft>
                      </a:pPr>
                      <a:r>
                        <a:rPr lang="en-US" sz="1200" b="1" kern="0">
                          <a:effectLst/>
                        </a:rPr>
                        <a:t>lincperc</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1.816***</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1.786***</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0.996</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extLst>
                  <a:ext uri="{0D108BD9-81ED-4DB2-BD59-A6C34878D82A}">
                    <a16:rowId xmlns:a16="http://schemas.microsoft.com/office/drawing/2014/main" val="10015"/>
                  </a:ext>
                </a:extLst>
              </a:tr>
              <a:tr h="273070">
                <a:tc>
                  <a:txBody>
                    <a:bodyPr/>
                    <a:lstStyle/>
                    <a:p>
                      <a:pP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(0.636)</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(0.643)</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(0.677)</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extLst>
                  <a:ext uri="{0D108BD9-81ED-4DB2-BD59-A6C34878D82A}">
                    <a16:rowId xmlns:a16="http://schemas.microsoft.com/office/drawing/2014/main" val="10016"/>
                  </a:ext>
                </a:extLst>
              </a:tr>
              <a:tr h="195265">
                <a:tc>
                  <a:txBody>
                    <a:bodyPr/>
                    <a:lstStyle/>
                    <a:p>
                      <a:pPr>
                        <a:lnSpc>
                          <a:spcPct val="105000"/>
                        </a:lnSpc>
                        <a:spcAft>
                          <a:spcPts val="1000"/>
                        </a:spcAft>
                      </a:pPr>
                      <a:r>
                        <a:rPr lang="en-US" sz="1200" b="1" kern="0" dirty="0">
                          <a:effectLst/>
                        </a:rPr>
                        <a:t>1983-87.year</a:t>
                      </a:r>
                      <a:endParaRPr lang="zh-CN" sz="1200" b="1" kern="100" dirty="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dirty="0">
                          <a:effectLst/>
                        </a:rPr>
                        <a:t> No</a:t>
                      </a:r>
                      <a:endParaRPr lang="zh-CN" sz="1200" b="1" kern="100" dirty="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dirty="0">
                          <a:effectLst/>
                        </a:rPr>
                        <a:t>YES </a:t>
                      </a:r>
                      <a:endParaRPr lang="zh-CN" sz="1200" b="1" kern="100" dirty="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dirty="0">
                          <a:effectLst/>
                        </a:rPr>
                        <a:t>YES</a:t>
                      </a:r>
                      <a:endParaRPr lang="zh-CN" sz="1200" b="1" kern="100" dirty="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altLang="zh-CN" sz="1200" b="1" kern="100" dirty="0">
                          <a:effectLst/>
                          <a:latin typeface="Cambria" panose="02040503050406030204" pitchFamily="18" charset="0"/>
                          <a:ea typeface="宋体" panose="02010600030101010101" pitchFamily="2" charset="-122"/>
                          <a:cs typeface="Times New Roman" panose="02020603050405020304" pitchFamily="18" charset="0"/>
                        </a:rPr>
                        <a:t>YES</a:t>
                      </a:r>
                      <a:endParaRPr lang="zh-CN" sz="1200" b="1" kern="100" dirty="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altLang="zh-CN" sz="1200" b="1" kern="100" dirty="0">
                          <a:effectLst/>
                          <a:latin typeface="Cambria" panose="02040503050406030204" pitchFamily="18" charset="0"/>
                          <a:ea typeface="宋体" panose="02010600030101010101" pitchFamily="2" charset="-122"/>
                          <a:cs typeface="Times New Roman" panose="02020603050405020304" pitchFamily="18" charset="0"/>
                        </a:rPr>
                        <a:t>YES</a:t>
                      </a:r>
                      <a:endParaRPr lang="zh-CN" sz="1200" b="1" kern="100" dirty="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altLang="zh-CN" sz="1200" b="1" kern="100" dirty="0">
                          <a:effectLst/>
                          <a:latin typeface="Cambria" panose="02040503050406030204" pitchFamily="18" charset="0"/>
                          <a:ea typeface="宋体" panose="02010600030101010101" pitchFamily="2" charset="-122"/>
                          <a:cs typeface="Times New Roman" panose="02020603050405020304" pitchFamily="18" charset="0"/>
                        </a:rPr>
                        <a:t>YES</a:t>
                      </a:r>
                      <a:endParaRPr lang="zh-CN" sz="1200" b="1" kern="100" dirty="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extLst>
                  <a:ext uri="{0D108BD9-81ED-4DB2-BD59-A6C34878D82A}">
                    <a16:rowId xmlns:a16="http://schemas.microsoft.com/office/drawing/2014/main" val="10017"/>
                  </a:ext>
                </a:extLst>
              </a:tr>
              <a:tr h="195265">
                <a:tc>
                  <a:txBody>
                    <a:bodyPr/>
                    <a:lstStyle/>
                    <a:p>
                      <a:pPr>
                        <a:lnSpc>
                          <a:spcPct val="105000"/>
                        </a:lnSpc>
                        <a:spcAft>
                          <a:spcPts val="1000"/>
                        </a:spcAft>
                      </a:pPr>
                      <a:r>
                        <a:rPr lang="en-US" sz="1200" b="1" kern="0" dirty="0">
                          <a:effectLst/>
                        </a:rPr>
                        <a:t>1988.year</a:t>
                      </a:r>
                      <a:endParaRPr lang="zh-CN" sz="1200" b="1" kern="100" dirty="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-0.0518</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-0.532***</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-0.120</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-0.529***</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dirty="0">
                          <a:effectLst/>
                        </a:rPr>
                        <a:t>-0.751***</a:t>
                      </a:r>
                      <a:endParaRPr lang="zh-CN" sz="1200" b="1" kern="100" dirty="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extLst>
                  <a:ext uri="{0D108BD9-81ED-4DB2-BD59-A6C34878D82A}">
                    <a16:rowId xmlns:a16="http://schemas.microsoft.com/office/drawing/2014/main" val="10018"/>
                  </a:ext>
                </a:extLst>
              </a:tr>
              <a:tr h="195265">
                <a:tc>
                  <a:txBody>
                    <a:bodyPr/>
                    <a:lstStyle/>
                    <a:p>
                      <a:pP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(0.0644)</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(0.0919)</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(0.0787)</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(0.0916)</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dirty="0">
                          <a:effectLst/>
                        </a:rPr>
                        <a:t>(0.123)</a:t>
                      </a:r>
                      <a:endParaRPr lang="zh-CN" sz="1200" b="1" kern="100" dirty="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extLst>
                  <a:ext uri="{0D108BD9-81ED-4DB2-BD59-A6C34878D82A}">
                    <a16:rowId xmlns:a16="http://schemas.microsoft.com/office/drawing/2014/main" val="10019"/>
                  </a:ext>
                </a:extLst>
              </a:tr>
              <a:tr h="195265">
                <a:tc>
                  <a:txBody>
                    <a:bodyPr/>
                    <a:lstStyle/>
                    <a:p>
                      <a:pPr>
                        <a:lnSpc>
                          <a:spcPct val="105000"/>
                        </a:lnSpc>
                        <a:spcAft>
                          <a:spcPts val="1000"/>
                        </a:spcAft>
                      </a:pPr>
                      <a:r>
                        <a:rPr lang="en-US" sz="1200" b="1" kern="0">
                          <a:effectLst/>
                        </a:rPr>
                        <a:t>mlda</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-0.00216</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extLst>
                  <a:ext uri="{0D108BD9-81ED-4DB2-BD59-A6C34878D82A}">
                    <a16:rowId xmlns:a16="http://schemas.microsoft.com/office/drawing/2014/main" val="10020"/>
                  </a:ext>
                </a:extLst>
              </a:tr>
              <a:tr h="195265">
                <a:tc>
                  <a:txBody>
                    <a:bodyPr/>
                    <a:lstStyle/>
                    <a:p>
                      <a:pP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(0.0215)</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extLst>
                  <a:ext uri="{0D108BD9-81ED-4DB2-BD59-A6C34878D82A}">
                    <a16:rowId xmlns:a16="http://schemas.microsoft.com/office/drawing/2014/main" val="10021"/>
                  </a:ext>
                </a:extLst>
              </a:tr>
              <a:tr h="195265">
                <a:tc>
                  <a:txBody>
                    <a:bodyPr/>
                    <a:lstStyle/>
                    <a:p>
                      <a:pPr>
                        <a:lnSpc>
                          <a:spcPct val="105000"/>
                        </a:lnSpc>
                        <a:spcAft>
                          <a:spcPts val="1000"/>
                        </a:spcAft>
                      </a:pPr>
                      <a:r>
                        <a:rPr lang="en-US" sz="1200" b="1" kern="0">
                          <a:effectLst/>
                        </a:rPr>
                        <a:t>Constant</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1.853***</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2.377***</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2.428***</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-1.798</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2.345***</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-1.682</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-0.00681</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extLst>
                  <a:ext uri="{0D108BD9-81ED-4DB2-BD59-A6C34878D82A}">
                    <a16:rowId xmlns:a16="http://schemas.microsoft.com/office/drawing/2014/main" val="10022"/>
                  </a:ext>
                </a:extLst>
              </a:tr>
              <a:tr h="195265">
                <a:tc>
                  <a:txBody>
                    <a:bodyPr/>
                    <a:lstStyle/>
                    <a:p>
                      <a:pP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(0.0471)</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(0.150)</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(0.202)</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(1.726)</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(0.205)</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(1.886)</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(1.919)</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extLst>
                  <a:ext uri="{0D108BD9-81ED-4DB2-BD59-A6C34878D82A}">
                    <a16:rowId xmlns:a16="http://schemas.microsoft.com/office/drawing/2014/main" val="10023"/>
                  </a:ext>
                </a:extLst>
              </a:tr>
              <a:tr h="195265">
                <a:tc>
                  <a:txBody>
                    <a:bodyPr/>
                    <a:lstStyle/>
                    <a:p>
                      <a:pP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extLst>
                  <a:ext uri="{0D108BD9-81ED-4DB2-BD59-A6C34878D82A}">
                    <a16:rowId xmlns:a16="http://schemas.microsoft.com/office/drawing/2014/main" val="10024"/>
                  </a:ext>
                </a:extLst>
              </a:tr>
              <a:tr h="195265">
                <a:tc>
                  <a:txBody>
                    <a:bodyPr/>
                    <a:lstStyle/>
                    <a:p>
                      <a:pPr>
                        <a:lnSpc>
                          <a:spcPct val="105000"/>
                        </a:lnSpc>
                        <a:spcAft>
                          <a:spcPts val="1000"/>
                        </a:spcAft>
                      </a:pPr>
                      <a:r>
                        <a:rPr lang="en-US" sz="1200" b="1" kern="0">
                          <a:effectLst/>
                        </a:rPr>
                        <a:t>Observations</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336</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336</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336</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335</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335</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335</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95</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extLst>
                  <a:ext uri="{0D108BD9-81ED-4DB2-BD59-A6C34878D82A}">
                    <a16:rowId xmlns:a16="http://schemas.microsoft.com/office/drawing/2014/main" val="10025"/>
                  </a:ext>
                </a:extLst>
              </a:tr>
              <a:tr h="195265">
                <a:tc>
                  <a:txBody>
                    <a:bodyPr/>
                    <a:lstStyle/>
                    <a:p>
                      <a:pPr>
                        <a:lnSpc>
                          <a:spcPct val="105000"/>
                        </a:lnSpc>
                        <a:spcAft>
                          <a:spcPts val="1000"/>
                        </a:spcAft>
                      </a:pPr>
                      <a:r>
                        <a:rPr lang="en-US" sz="1200" b="1" kern="0">
                          <a:effectLst/>
                        </a:rPr>
                        <a:t>R-squared</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0.093</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0.041</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0.080</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0.389</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0.109</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0.386</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0.660</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extLst>
                  <a:ext uri="{0D108BD9-81ED-4DB2-BD59-A6C34878D82A}">
                    <a16:rowId xmlns:a16="http://schemas.microsoft.com/office/drawing/2014/main" val="10026"/>
                  </a:ext>
                </a:extLst>
              </a:tr>
              <a:tr h="195265">
                <a:tc>
                  <a:txBody>
                    <a:bodyPr/>
                    <a:lstStyle/>
                    <a:p>
                      <a:pPr>
                        <a:lnSpc>
                          <a:spcPct val="105000"/>
                        </a:lnSpc>
                        <a:spcAft>
                          <a:spcPts val="1000"/>
                        </a:spcAft>
                      </a:pPr>
                      <a:r>
                        <a:rPr lang="en-US" sz="1200" b="1" kern="0">
                          <a:effectLst/>
                        </a:rPr>
                        <a:t>Country Fe</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altLang="zh-CN" sz="1200" b="1" kern="0" dirty="0">
                          <a:effectLst/>
                          <a:latin typeface="+mn-lt"/>
                          <a:ea typeface="+mn-ea"/>
                          <a:cs typeface="+mn-cs"/>
                        </a:rPr>
                        <a:t>No</a:t>
                      </a:r>
                      <a:endParaRPr lang="zh-CN" sz="1200" b="1" kern="100" dirty="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YES</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YES</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YES</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YES</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YES</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YES</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extLst>
                  <a:ext uri="{0D108BD9-81ED-4DB2-BD59-A6C34878D82A}">
                    <a16:rowId xmlns:a16="http://schemas.microsoft.com/office/drawing/2014/main" val="10027"/>
                  </a:ext>
                </a:extLst>
              </a:tr>
              <a:tr h="195265">
                <a:tc>
                  <a:txBody>
                    <a:bodyPr/>
                    <a:lstStyle/>
                    <a:p>
                      <a:pPr>
                        <a:lnSpc>
                          <a:spcPct val="105000"/>
                        </a:lnSpc>
                        <a:spcAft>
                          <a:spcPts val="1000"/>
                        </a:spcAft>
                      </a:pPr>
                      <a:r>
                        <a:rPr lang="en-US" sz="1200" b="1" kern="0" dirty="0">
                          <a:effectLst/>
                        </a:rPr>
                        <a:t>Number of state</a:t>
                      </a:r>
                      <a:endParaRPr lang="zh-CN" sz="1200" b="1" kern="100" dirty="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 </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48</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48</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48</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48</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a:effectLst/>
                        </a:rPr>
                        <a:t>48</a:t>
                      </a:r>
                      <a:endParaRPr lang="zh-CN" sz="1200" b="1" kern="10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tc>
                  <a:txBody>
                    <a:bodyPr/>
                    <a:lstStyle/>
                    <a:p>
                      <a:pPr algn="ctr">
                        <a:lnSpc>
                          <a:spcPct val="105000"/>
                        </a:lnSpc>
                        <a:spcAft>
                          <a:spcPts val="1000"/>
                        </a:spcAft>
                      </a:pPr>
                      <a:r>
                        <a:rPr lang="en-US" sz="1200" b="1" kern="0" dirty="0">
                          <a:effectLst/>
                        </a:rPr>
                        <a:t>48</a:t>
                      </a:r>
                      <a:endParaRPr lang="zh-CN" sz="1200" b="1" kern="100" dirty="0">
                        <a:effectLst/>
                        <a:latin typeface="Cambria" panose="02040503050406030204" pitchFamily="18" charset="0"/>
                        <a:ea typeface="宋体" panose="02010600030101010101" pitchFamily="2" charset="-122"/>
                        <a:cs typeface="Times New Roman" panose="02020603050405020304" pitchFamily="18" charset="0"/>
                      </a:endParaRPr>
                    </a:p>
                  </a:txBody>
                  <a:tcPr marL="34260" marR="34260" marT="0" marB="0"/>
                </a:tc>
                <a:extLst>
                  <a:ext uri="{0D108BD9-81ED-4DB2-BD59-A6C34878D82A}">
                    <a16:rowId xmlns:a16="http://schemas.microsoft.com/office/drawing/2014/main" val="10028"/>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92041"/>
            <a:ext cx="9144000" cy="584775"/>
          </a:xfrm>
          <a:prstGeom prst="rect">
            <a:avLst/>
          </a:prstGeom>
        </p:spPr>
        <p:txBody>
          <a:bodyPr wrap="square">
            <a:spAutoFit/>
          </a:bodyPr>
          <a:lstStyle/>
          <a:p>
            <a:pPr algn="ctr"/>
            <a:r>
              <a:rPr lang="zh-CN" altLang="en-US" sz="3200" dirty="0"/>
              <a:t>随机现象、随机变量与分布函数</a:t>
            </a:r>
          </a:p>
        </p:txBody>
      </p:sp>
      <p:sp>
        <p:nvSpPr>
          <p:cNvPr id="260097" name="Rectangle 1"/>
          <p:cNvSpPr>
            <a:spLocks noChangeArrowheads="1"/>
          </p:cNvSpPr>
          <p:nvPr/>
        </p:nvSpPr>
        <p:spPr bwMode="auto">
          <a:xfrm>
            <a:off x="0" y="944228"/>
            <a:ext cx="9144000" cy="583108"/>
          </a:xfrm>
          <a:prstGeom prst="rect">
            <a:avLst/>
          </a:prstGeom>
          <a:noFill/>
          <a:ln w="9525">
            <a:noFill/>
            <a:miter lim="800000"/>
          </a:ln>
          <a:effectLst/>
        </p:spPr>
        <p:txBody>
          <a:bodyPr vert="horz" wrap="square" lIns="91440" tIns="45720" rIns="91440" bIns="45720" numCol="1" anchor="ctr" anchorCtr="0" compatLnSpc="1">
            <a:spAutoFit/>
          </a:bodyPr>
          <a:lstStyle/>
          <a:p>
            <a:pPr indent="304800" fontAlgn="base">
              <a:lnSpc>
                <a:spcPct val="150000"/>
              </a:lnSpc>
              <a:spcBef>
                <a:spcPct val="0"/>
              </a:spcBef>
              <a:spcAft>
                <a:spcPct val="0"/>
              </a:spcAft>
            </a:pPr>
            <a:r>
              <a:rPr lang="en-US" altLang="zh-CN" sz="2400" dirty="0"/>
              <a:t>1.</a:t>
            </a:r>
            <a:r>
              <a:rPr lang="zh-CN" altLang="en-US" sz="2400" dirty="0"/>
              <a:t>随机现象</a:t>
            </a:r>
            <a:r>
              <a:rPr lang="zh-CN" altLang="zh-CN" sz="2400" dirty="0"/>
              <a:t>发生前不可完全预知</a:t>
            </a:r>
            <a:r>
              <a:rPr lang="zh-CN" altLang="en-US" sz="2400" dirty="0"/>
              <a:t>，“</a:t>
            </a:r>
            <a:r>
              <a:rPr lang="zh-CN" altLang="zh-CN" sz="2400" dirty="0"/>
              <a:t>生活就像一盒巧克力</a:t>
            </a:r>
            <a:r>
              <a:rPr lang="zh-CN" altLang="en-US" sz="2400" dirty="0"/>
              <a:t>”</a:t>
            </a:r>
            <a:endParaRPr lang="en-US" altLang="zh-CN" sz="2400" dirty="0"/>
          </a:p>
        </p:txBody>
      </p:sp>
      <p:sp>
        <p:nvSpPr>
          <p:cNvPr id="2" name="圆角矩形 1"/>
          <p:cNvSpPr/>
          <p:nvPr/>
        </p:nvSpPr>
        <p:spPr>
          <a:xfrm>
            <a:off x="1905628" y="3518514"/>
            <a:ext cx="1354347" cy="20789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男</a:t>
            </a:r>
            <a:endParaRPr lang="en-US" altLang="zh-CN" sz="2400" b="1" dirty="0"/>
          </a:p>
          <a:p>
            <a:pPr algn="ctr"/>
            <a:endParaRPr lang="en-US" altLang="zh-CN" sz="2400" b="1" dirty="0"/>
          </a:p>
          <a:p>
            <a:pPr algn="ctr"/>
            <a:r>
              <a:rPr lang="zh-CN" altLang="en-US" sz="2400" b="1" dirty="0"/>
              <a:t>女</a:t>
            </a:r>
          </a:p>
        </p:txBody>
      </p:sp>
      <p:sp>
        <p:nvSpPr>
          <p:cNvPr id="9" name="圆角矩形 8"/>
          <p:cNvSpPr/>
          <p:nvPr/>
        </p:nvSpPr>
        <p:spPr>
          <a:xfrm>
            <a:off x="3993220" y="3518513"/>
            <a:ext cx="1354347" cy="20789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0</a:t>
            </a:r>
          </a:p>
          <a:p>
            <a:pPr algn="ctr"/>
            <a:endParaRPr lang="en-US" altLang="zh-CN" sz="2400" b="1" dirty="0"/>
          </a:p>
          <a:p>
            <a:pPr algn="ctr"/>
            <a:r>
              <a:rPr lang="en-US" altLang="zh-CN" sz="2400" b="1" dirty="0"/>
              <a:t>1</a:t>
            </a:r>
            <a:endParaRPr lang="zh-CN" altLang="en-US" sz="2400" b="1" dirty="0"/>
          </a:p>
        </p:txBody>
      </p:sp>
      <p:sp>
        <p:nvSpPr>
          <p:cNvPr id="11" name="圆角矩形 10"/>
          <p:cNvSpPr/>
          <p:nvPr/>
        </p:nvSpPr>
        <p:spPr>
          <a:xfrm>
            <a:off x="6263130" y="3509886"/>
            <a:ext cx="1354347" cy="20789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0.51</a:t>
            </a:r>
          </a:p>
          <a:p>
            <a:pPr algn="ctr"/>
            <a:endParaRPr lang="en-US" altLang="zh-CN" sz="2400" b="1" dirty="0"/>
          </a:p>
          <a:p>
            <a:pPr algn="ctr"/>
            <a:r>
              <a:rPr lang="en-US" altLang="zh-CN" sz="2400" b="1" dirty="0"/>
              <a:t>0.49</a:t>
            </a:r>
            <a:endParaRPr lang="zh-CN" altLang="en-US" sz="2400" b="1" dirty="0"/>
          </a:p>
        </p:txBody>
      </p:sp>
      <p:cxnSp>
        <p:nvCxnSpPr>
          <p:cNvPr id="12" name="直接箭头连接符 11"/>
          <p:cNvCxnSpPr/>
          <p:nvPr/>
        </p:nvCxnSpPr>
        <p:spPr>
          <a:xfrm flipV="1">
            <a:off x="2820609" y="4191374"/>
            <a:ext cx="1733909" cy="2587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矩形 6"/>
              <p:cNvSpPr/>
              <p:nvPr/>
            </p:nvSpPr>
            <p:spPr>
              <a:xfrm>
                <a:off x="3993220" y="2872182"/>
                <a:ext cx="1300036" cy="738664"/>
              </a:xfrm>
              <a:prstGeom prst="rect">
                <a:avLst/>
              </a:prstGeom>
              <a:solidFill>
                <a:srgbClr val="FFC000"/>
              </a:solidFill>
            </p:spPr>
            <p:txBody>
              <a:bodyPr wrap="none" lIns="0" tIns="0" rIns="0" bIns="0" anchor="ctr" anchorCtr="1">
                <a:spAutoFit/>
              </a:bodyPr>
              <a:lstStyle/>
              <a:p>
                <a:pPr algn="ctr" fontAlgn="base">
                  <a:spcBef>
                    <a:spcPct val="0"/>
                  </a:spcBef>
                  <a:spcAft>
                    <a:spcPct val="0"/>
                  </a:spcAft>
                </a:pPr>
                <a14:m>
                  <m:oMathPara xmlns:m="http://schemas.openxmlformats.org/officeDocument/2006/math">
                    <m:oMathParaPr>
                      <m:jc m:val="centerGroup"/>
                    </m:oMathParaPr>
                    <m:oMath xmlns:m="http://schemas.openxmlformats.org/officeDocument/2006/math">
                      <m:r>
                        <m:rPr>
                          <m:nor/>
                        </m:rPr>
                        <a:rPr lang="zh-CN" altLang="en-US" sz="2400" dirty="0"/>
                        <m:t>随机变量</m:t>
                      </m:r>
                    </m:oMath>
                  </m:oMathPara>
                </a14:m>
                <a:endParaRPr lang="en-US" altLang="zh-CN" sz="2400" dirty="0"/>
              </a:p>
              <a:p>
                <a:pPr algn="ctr" fontAlgn="base">
                  <a:spcBef>
                    <a:spcPct val="0"/>
                  </a:spcBef>
                  <a:spcAft>
                    <a:spcPct val="0"/>
                  </a:spcAft>
                </a:pPr>
                <a14:m>
                  <m:oMathPara xmlns:m="http://schemas.openxmlformats.org/officeDocument/2006/math">
                    <m:oMathParaPr>
                      <m:jc m:val="centerGroup"/>
                    </m:oMathParaPr>
                    <m:oMath xmlns:m="http://schemas.openxmlformats.org/officeDocument/2006/math">
                      <m:r>
                        <m:rPr>
                          <m:nor/>
                        </m:rPr>
                        <a:rPr lang="en-US" altLang="zh-CN" sz="2400" b="1" i="1" dirty="0" smtClean="0">
                          <a:latin typeface="Times New Roman" panose="02020603050405020304" pitchFamily="18" charset="0"/>
                          <a:cs typeface="Times New Roman" panose="02020603050405020304" pitchFamily="18" charset="0"/>
                        </a:rPr>
                        <m:t>x</m:t>
                      </m:r>
                      <m:r>
                        <a:rPr lang="en-US" altLang="zh-CN" sz="2400" b="1" i="1" dirty="0" smtClean="0">
                          <a:latin typeface="Cambria Math" panose="02040503050406030204" pitchFamily="18" charset="0"/>
                          <a:cs typeface="Times New Roman" panose="02020603050405020304" pitchFamily="18" charset="0"/>
                        </a:rPr>
                        <m:t>(</m:t>
                      </m:r>
                      <m:r>
                        <m:rPr>
                          <m:nor/>
                        </m:rPr>
                        <a:rPr lang="el-GR" altLang="zh-CN" sz="2400" dirty="0"/>
                        <m:t>ω</m:t>
                      </m:r>
                      <m:r>
                        <m:rPr>
                          <m:nor/>
                        </m:rPr>
                        <a:rPr lang="en-US" altLang="zh-CN" sz="2400" b="0" i="0" dirty="0" smtClean="0"/>
                        <m:t>)</m:t>
                      </m:r>
                    </m:oMath>
                  </m:oMathPara>
                </a14:m>
                <a:endParaRPr lang="en-US" altLang="zh-CN" sz="2400" dirty="0"/>
              </a:p>
            </p:txBody>
          </p:sp>
        </mc:Choice>
        <mc:Fallback xmlns="">
          <p:sp>
            <p:nvSpPr>
              <p:cNvPr id="7" name="矩形 6"/>
              <p:cNvSpPr>
                <a:spLocks noRot="1" noChangeAspect="1" noMove="1" noResize="1" noEditPoints="1" noAdjustHandles="1" noChangeArrowheads="1" noChangeShapeType="1" noTextEdit="1"/>
              </p:cNvSpPr>
              <p:nvPr/>
            </p:nvSpPr>
            <p:spPr>
              <a:xfrm>
                <a:off x="3993220" y="2872182"/>
                <a:ext cx="1300036" cy="738664"/>
              </a:xfrm>
              <a:prstGeom prst="rect">
                <a:avLst/>
              </a:prstGeom>
              <a:blipFill rotWithShape="0">
                <a:blip r:embed="rId2"/>
                <a:stretch>
                  <a:fillRect l="-10798" t="-5785" r="-6103" b="-17355"/>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5" name="矩形 14"/>
              <p:cNvSpPr/>
              <p:nvPr/>
            </p:nvSpPr>
            <p:spPr>
              <a:xfrm>
                <a:off x="1967248" y="2771222"/>
                <a:ext cx="1231106" cy="738664"/>
              </a:xfrm>
              <a:prstGeom prst="rect">
                <a:avLst/>
              </a:prstGeom>
              <a:solidFill>
                <a:srgbClr val="FFC000"/>
              </a:solidFill>
            </p:spPr>
            <p:txBody>
              <a:bodyPr wrap="none" lIns="0" tIns="0" rIns="0" bIns="0" anchor="ctr" anchorCtr="1">
                <a:spAutoFit/>
              </a:bodyPr>
              <a:lstStyle/>
              <a:p>
                <a:pPr algn="ctr" fontAlgn="base">
                  <a:spcBef>
                    <a:spcPct val="0"/>
                  </a:spcBef>
                  <a:spcAft>
                    <a:spcPct val="0"/>
                  </a:spcAft>
                </a:pPr>
                <a:r>
                  <a:rPr lang="zh-CN" altLang="en-US" sz="2400" dirty="0"/>
                  <a:t>随机</a:t>
                </a:r>
                <a14:m>
                  <m:oMath xmlns:m="http://schemas.openxmlformats.org/officeDocument/2006/math">
                    <m:r>
                      <a:rPr lang="zh-CN" altLang="en-US" sz="2400" b="1" i="1" dirty="0">
                        <a:latin typeface="Cambria Math" panose="02040503050406030204" pitchFamily="18" charset="0"/>
                        <a:cs typeface="Times New Roman" panose="02020603050405020304" pitchFamily="18" charset="0"/>
                      </a:rPr>
                      <m:t>事件</m:t>
                    </m:r>
                  </m:oMath>
                </a14:m>
                <a:endParaRPr lang="en-US" altLang="zh-CN" sz="2400" b="1" dirty="0">
                  <a:cs typeface="Times New Roman" panose="02020603050405020304" pitchFamily="18" charset="0"/>
                </a:endParaRPr>
              </a:p>
              <a:p>
                <a:pPr algn="ctr" fontAlgn="base">
                  <a:spcBef>
                    <a:spcPct val="0"/>
                  </a:spcBef>
                  <a:spcAft>
                    <a:spcPct val="0"/>
                  </a:spcAft>
                </a:pPr>
                <a:r>
                  <a:rPr lang="el-GR" altLang="zh-CN" sz="2400" dirty="0"/>
                  <a:t>ω</a:t>
                </a:r>
                <a:endParaRPr lang="en-US" altLang="zh-CN" sz="2400" dirty="0"/>
              </a:p>
            </p:txBody>
          </p:sp>
        </mc:Choice>
        <mc:Fallback xmlns="">
          <p:sp>
            <p:nvSpPr>
              <p:cNvPr id="15" name="矩形 14"/>
              <p:cNvSpPr>
                <a:spLocks noRot="1" noChangeAspect="1" noMove="1" noResize="1" noEditPoints="1" noAdjustHandles="1" noChangeArrowheads="1" noChangeShapeType="1" noTextEdit="1"/>
              </p:cNvSpPr>
              <p:nvPr/>
            </p:nvSpPr>
            <p:spPr>
              <a:xfrm>
                <a:off x="1967248" y="2771222"/>
                <a:ext cx="1231106" cy="738664"/>
              </a:xfrm>
              <a:prstGeom prst="rect">
                <a:avLst/>
              </a:prstGeom>
              <a:blipFill rotWithShape="0">
                <a:blip r:embed="rId3"/>
                <a:stretch>
                  <a:fillRect l="-14851" t="-15702" r="-10891" b="-24793"/>
                </a:stretch>
              </a:blipFill>
            </p:spPr>
            <p:txBody>
              <a:bodyPr/>
              <a:lstStyle/>
              <a:p>
                <a:r>
                  <a:rPr lang="zh-CN" altLang="en-US">
                    <a:noFill/>
                  </a:rPr>
                  <a:t> </a:t>
                </a:r>
                <a:endParaRPr lang="zh-CN" altLang="en-US">
                  <a:noFill/>
                </a:endParaRPr>
              </a:p>
            </p:txBody>
          </p:sp>
        </mc:Fallback>
      </mc:AlternateContent>
      <p:cxnSp>
        <p:nvCxnSpPr>
          <p:cNvPr id="16" name="直接箭头连接符 15"/>
          <p:cNvCxnSpPr/>
          <p:nvPr/>
        </p:nvCxnSpPr>
        <p:spPr>
          <a:xfrm flipV="1">
            <a:off x="2776896" y="4890113"/>
            <a:ext cx="1733909" cy="2587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p:cNvSpPr/>
              <p:nvPr/>
            </p:nvSpPr>
            <p:spPr>
              <a:xfrm>
                <a:off x="6305155" y="2872182"/>
                <a:ext cx="1300036" cy="738664"/>
              </a:xfrm>
              <a:prstGeom prst="rect">
                <a:avLst/>
              </a:prstGeom>
              <a:solidFill>
                <a:srgbClr val="FFC000"/>
              </a:solidFill>
            </p:spPr>
            <p:txBody>
              <a:bodyPr wrap="none" lIns="0" tIns="0" rIns="0" bIns="0" anchor="ctr" anchorCtr="1">
                <a:spAutoFit/>
              </a:bodyPr>
              <a:lstStyle/>
              <a:p>
                <a:pPr algn="ctr" fontAlgn="base">
                  <a:spcBef>
                    <a:spcPct val="0"/>
                  </a:spcBef>
                  <a:spcAft>
                    <a:spcPct val="0"/>
                  </a:spcAft>
                </a:pPr>
                <a14:m>
                  <m:oMathPara xmlns:m="http://schemas.openxmlformats.org/officeDocument/2006/math">
                    <m:oMathParaPr>
                      <m:jc m:val="centerGroup"/>
                    </m:oMathParaPr>
                    <m:oMath xmlns:m="http://schemas.openxmlformats.org/officeDocument/2006/math">
                      <m:r>
                        <m:rPr>
                          <m:nor/>
                        </m:rPr>
                        <a:rPr lang="zh-CN" altLang="en-US" sz="2400" dirty="0" smtClean="0"/>
                        <m:t>分布函数</m:t>
                      </m:r>
                    </m:oMath>
                  </m:oMathPara>
                </a14:m>
                <a:endParaRPr lang="en-US" altLang="zh-CN" sz="2400" dirty="0"/>
              </a:p>
              <a:p>
                <a:pPr algn="ctr" fontAlgn="base">
                  <a:spcBef>
                    <a:spcPct val="0"/>
                  </a:spcBef>
                  <a:spcAft>
                    <a:spcPct val="0"/>
                  </a:spcAft>
                </a:pPr>
                <a14:m>
                  <m:oMathPara xmlns:m="http://schemas.openxmlformats.org/officeDocument/2006/math">
                    <m:oMathParaPr>
                      <m:jc m:val="centerGroup"/>
                    </m:oMathParaPr>
                    <m:oMath xmlns:m="http://schemas.openxmlformats.org/officeDocument/2006/math">
                      <m:r>
                        <m:rPr>
                          <m:nor/>
                        </m:rPr>
                        <a:rPr lang="en-US" altLang="zh-CN" sz="2400" b="1" i="1" dirty="0">
                          <a:latin typeface="Times New Roman" panose="02020603050405020304" pitchFamily="18" charset="0"/>
                          <a:cs typeface="Times New Roman" panose="02020603050405020304" pitchFamily="18" charset="0"/>
                        </a:rPr>
                        <m:t>f</m:t>
                      </m:r>
                      <m:r>
                        <m:rPr>
                          <m:nor/>
                        </m:rPr>
                        <a:rPr lang="en-US" altLang="zh-CN" sz="2400" b="1" i="1" dirty="0">
                          <a:latin typeface="Times New Roman" panose="02020603050405020304" pitchFamily="18" charset="0"/>
                          <a:cs typeface="Times New Roman" panose="02020603050405020304" pitchFamily="18" charset="0"/>
                        </a:rPr>
                        <m:t>(</m:t>
                      </m:r>
                      <m:r>
                        <m:rPr>
                          <m:nor/>
                        </m:rPr>
                        <a:rPr lang="en-US" altLang="zh-CN" sz="2400" b="1" i="1" dirty="0">
                          <a:latin typeface="Times New Roman" panose="02020603050405020304" pitchFamily="18" charset="0"/>
                          <a:cs typeface="Times New Roman" panose="02020603050405020304" pitchFamily="18" charset="0"/>
                        </a:rPr>
                        <m:t>x</m:t>
                      </m:r>
                      <m:r>
                        <m:rPr>
                          <m:nor/>
                        </m:rPr>
                        <a:rPr lang="en-US" altLang="zh-CN" sz="2400" b="1" i="1" dirty="0">
                          <a:latin typeface="Times New Roman" panose="02020603050405020304" pitchFamily="18" charset="0"/>
                          <a:cs typeface="Times New Roman" panose="02020603050405020304" pitchFamily="18" charset="0"/>
                        </a:rPr>
                        <m:t>)</m:t>
                      </m:r>
                    </m:oMath>
                  </m:oMathPara>
                </a14:m>
                <a:endParaRPr lang="en-US" altLang="zh-CN" sz="2400" dirty="0"/>
              </a:p>
            </p:txBody>
          </p:sp>
        </mc:Choice>
        <mc:Fallback xmlns="">
          <p:sp>
            <p:nvSpPr>
              <p:cNvPr id="17" name="矩形 16"/>
              <p:cNvSpPr>
                <a:spLocks noRot="1" noChangeAspect="1" noMove="1" noResize="1" noEditPoints="1" noAdjustHandles="1" noChangeArrowheads="1" noChangeShapeType="1" noTextEdit="1"/>
              </p:cNvSpPr>
              <p:nvPr/>
            </p:nvSpPr>
            <p:spPr>
              <a:xfrm>
                <a:off x="6305155" y="2872182"/>
                <a:ext cx="1300036" cy="738664"/>
              </a:xfrm>
              <a:prstGeom prst="rect">
                <a:avLst/>
              </a:prstGeom>
              <a:blipFill rotWithShape="0">
                <a:blip r:embed="rId4"/>
                <a:stretch>
                  <a:fillRect l="-10280" t="-4959" r="-5607" b="-17355"/>
                </a:stretch>
              </a:blipFill>
            </p:spPr>
            <p:txBody>
              <a:bodyPr/>
              <a:lstStyle/>
              <a:p>
                <a:r>
                  <a:rPr lang="zh-CN" altLang="en-US">
                    <a:noFill/>
                  </a:rPr>
                  <a:t> </a:t>
                </a:r>
                <a:endParaRPr lang="zh-CN" altLang="en-US">
                  <a:noFill/>
                </a:endParaRPr>
              </a:p>
            </p:txBody>
          </p:sp>
        </mc:Fallback>
      </mc:AlternateContent>
      <p:cxnSp>
        <p:nvCxnSpPr>
          <p:cNvPr id="18" name="直接箭头连接符 17"/>
          <p:cNvCxnSpPr/>
          <p:nvPr/>
        </p:nvCxnSpPr>
        <p:spPr>
          <a:xfrm flipV="1">
            <a:off x="4938394" y="4179380"/>
            <a:ext cx="1733909" cy="2587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4938394" y="4903638"/>
            <a:ext cx="1733909" cy="2587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p:cNvSpPr/>
              <p:nvPr/>
            </p:nvSpPr>
            <p:spPr>
              <a:xfrm>
                <a:off x="306938" y="3859538"/>
                <a:ext cx="1360723" cy="923330"/>
              </a:xfrm>
              <a:prstGeom prst="rect">
                <a:avLst/>
              </a:prstGeom>
            </p:spPr>
            <p:txBody>
              <a:bodyPr wrap="square">
                <a:spAutoFit/>
              </a:bodyPr>
              <a:lstStyle/>
              <a:p>
                <a:r>
                  <a:rPr lang="zh-CN" altLang="en-US" b="1" dirty="0">
                    <a:ea typeface="Cambria Math" panose="02040503050406030204" pitchFamily="18" charset="0"/>
                  </a:rPr>
                  <a:t>例：下一个出生的人</a:t>
                </a:r>
                <a14:m>
                  <m:oMath xmlns:m="http://schemas.openxmlformats.org/officeDocument/2006/math">
                    <m:r>
                      <a:rPr lang="zh-CN" altLang="en-US" b="1" i="1">
                        <a:latin typeface="Cambria Math" panose="02040503050406030204" pitchFamily="18" charset="0"/>
                        <a:ea typeface="Cambria Math" panose="02040503050406030204" pitchFamily="18" charset="0"/>
                      </a:rPr>
                      <m:t>的性别</m:t>
                    </m:r>
                  </m:oMath>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306938" y="3859538"/>
                <a:ext cx="1360723" cy="923330"/>
              </a:xfrm>
              <a:prstGeom prst="rect">
                <a:avLst/>
              </a:prstGeom>
              <a:blipFill rotWithShape="0">
                <a:blip r:embed="rId5"/>
                <a:stretch>
                  <a:fillRect l="-3571" t="-3289" r="-3125" b="-1974"/>
                </a:stretch>
              </a:blipFill>
            </p:spPr>
            <p:txBody>
              <a:bodyPr/>
              <a:lstStyle/>
              <a:p>
                <a:r>
                  <a:rPr lang="zh-CN" altLang="en-US">
                    <a:noFill/>
                  </a:rPr>
                  <a:t> </a:t>
                </a:r>
                <a:endParaRPr lang="zh-CN" altLang="en-US">
                  <a:noFill/>
                </a:endParaRPr>
              </a:p>
            </p:txBody>
          </p:sp>
        </mc:Fallback>
      </mc:AlternateContent>
      <p:cxnSp>
        <p:nvCxnSpPr>
          <p:cNvPr id="21" name="直接箭头连接符 20"/>
          <p:cNvCxnSpPr/>
          <p:nvPr/>
        </p:nvCxnSpPr>
        <p:spPr>
          <a:xfrm>
            <a:off x="2857313" y="3435489"/>
            <a:ext cx="1283171" cy="1"/>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5197034" y="3509886"/>
            <a:ext cx="1402793"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0" y="1469564"/>
            <a:ext cx="8064767" cy="646331"/>
          </a:xfrm>
          <a:prstGeom prst="rect">
            <a:avLst/>
          </a:prstGeom>
        </p:spPr>
        <p:txBody>
          <a:bodyPr wrap="square">
            <a:spAutoFit/>
          </a:bodyPr>
          <a:lstStyle/>
          <a:p>
            <a:pPr lvl="0" indent="304800" fontAlgn="base">
              <a:lnSpc>
                <a:spcPct val="150000"/>
              </a:lnSpc>
              <a:spcBef>
                <a:spcPct val="0"/>
              </a:spcBef>
              <a:spcAft>
                <a:spcPct val="0"/>
              </a:spcAft>
            </a:pPr>
            <a:r>
              <a:rPr lang="en-US" altLang="zh-CN" sz="2400" dirty="0">
                <a:latin typeface="Times New Roman" panose="02020603050405020304" pitchFamily="18" charset="0"/>
                <a:cs typeface="Times New Roman" panose="02020603050405020304" pitchFamily="18" charset="0"/>
              </a:rPr>
              <a:t>2.</a:t>
            </a:r>
            <a:r>
              <a:rPr lang="zh-CN" altLang="zh-CN" sz="2400" dirty="0">
                <a:latin typeface="Times New Roman" panose="02020603050405020304" pitchFamily="18" charset="0"/>
                <a:cs typeface="Times New Roman" panose="02020603050405020304" pitchFamily="18" charset="0"/>
              </a:rPr>
              <a:t>随机</a:t>
            </a:r>
            <a:r>
              <a:rPr lang="zh-CN" altLang="en-US" sz="2400" dirty="0">
                <a:latin typeface="Times New Roman" panose="02020603050405020304" pitchFamily="18" charset="0"/>
                <a:cs typeface="Times New Roman" panose="02020603050405020304" pitchFamily="18" charset="0"/>
              </a:rPr>
              <a:t>事件</a:t>
            </a:r>
            <a:r>
              <a:rPr lang="zh-CN" altLang="zh-CN" sz="2400" dirty="0">
                <a:latin typeface="Times New Roman" panose="02020603050405020304" pitchFamily="18" charset="0"/>
                <a:cs typeface="Times New Roman" panose="02020603050405020304" pitchFamily="18" charset="0"/>
              </a:rPr>
              <a:t>被赋予</a:t>
            </a:r>
            <a:r>
              <a:rPr lang="zh-CN" altLang="en-US" sz="2400" dirty="0" smtClean="0">
                <a:latin typeface="Times New Roman" panose="02020603050405020304" pitchFamily="18" charset="0"/>
                <a:cs typeface="Times New Roman" panose="02020603050405020304" pitchFamily="18" charset="0"/>
              </a:rPr>
              <a:t>实</a:t>
            </a:r>
            <a:r>
              <a:rPr lang="zh-CN" altLang="zh-CN" sz="2400" dirty="0" smtClean="0">
                <a:latin typeface="Times New Roman" panose="02020603050405020304" pitchFamily="18" charset="0"/>
                <a:cs typeface="Times New Roman" panose="02020603050405020304" pitchFamily="18" charset="0"/>
              </a:rPr>
              <a:t>数</a:t>
            </a:r>
            <a:r>
              <a:rPr lang="zh-CN" altLang="en-US" sz="2400" dirty="0" smtClean="0">
                <a:latin typeface="Times New Roman" panose="02020603050405020304" pitchFamily="18" charset="0"/>
                <a:cs typeface="Times New Roman" panose="02020603050405020304" pitchFamily="18" charset="0"/>
              </a:rPr>
              <a:t>取</a:t>
            </a:r>
            <a:r>
              <a:rPr lang="zh-CN" altLang="zh-CN" sz="2400" dirty="0" smtClean="0">
                <a:latin typeface="Times New Roman" panose="02020603050405020304" pitchFamily="18" charset="0"/>
                <a:cs typeface="Times New Roman" panose="02020603050405020304" pitchFamily="18" charset="0"/>
              </a:rPr>
              <a:t>值</a:t>
            </a:r>
            <a:r>
              <a:rPr lang="zh-CN" altLang="zh-CN" sz="2400" dirty="0">
                <a:latin typeface="Times New Roman" panose="02020603050405020304" pitchFamily="18" charset="0"/>
                <a:cs typeface="Times New Roman" panose="02020603050405020304" pitchFamily="18" charset="0"/>
              </a:rPr>
              <a:t>就成为随机</a:t>
            </a:r>
            <a:r>
              <a:rPr lang="zh-CN" altLang="en-US" sz="2400" dirty="0">
                <a:latin typeface="Times New Roman" panose="02020603050405020304" pitchFamily="18" charset="0"/>
                <a:cs typeface="Times New Roman" panose="02020603050405020304" pitchFamily="18" charset="0"/>
              </a:rPr>
              <a:t>变量</a:t>
            </a:r>
            <a:endParaRPr lang="en-US" altLang="zh-CN" sz="2400" dirty="0"/>
          </a:p>
        </p:txBody>
      </p:sp>
      <p:sp>
        <p:nvSpPr>
          <p:cNvPr id="5" name="矩形 4"/>
          <p:cNvSpPr/>
          <p:nvPr/>
        </p:nvSpPr>
        <p:spPr>
          <a:xfrm>
            <a:off x="0" y="2044043"/>
            <a:ext cx="9144000" cy="646331"/>
          </a:xfrm>
          <a:prstGeom prst="rect">
            <a:avLst/>
          </a:prstGeom>
        </p:spPr>
        <p:txBody>
          <a:bodyPr wrap="square">
            <a:spAutoFit/>
          </a:bodyPr>
          <a:lstStyle/>
          <a:p>
            <a:pPr indent="304800" fontAlgn="base">
              <a:lnSpc>
                <a:spcPct val="150000"/>
              </a:lnSpc>
              <a:spcBef>
                <a:spcPct val="0"/>
              </a:spcBef>
              <a:spcAft>
                <a:spcPct val="0"/>
              </a:spcAft>
            </a:pPr>
            <a:r>
              <a:rPr lang="en-US" altLang="zh-CN" sz="2400" dirty="0"/>
              <a:t>3.</a:t>
            </a:r>
            <a:r>
              <a:rPr lang="zh-CN" altLang="zh-CN" sz="2400" dirty="0"/>
              <a:t> </a:t>
            </a:r>
            <a:r>
              <a:rPr lang="zh-CN" altLang="en-US" sz="2400" dirty="0"/>
              <a:t>分布是随机变量取特定值与该值出现的可能性（概率）的函数</a:t>
            </a:r>
            <a:endParaRPr lang="zh-CN" altLang="zh-CN" sz="2400" dirty="0">
              <a:latin typeface="Arial" panose="020B0604020202020204" pitchFamily="34" charset="0"/>
              <a:cs typeface="宋体" panose="02010600030101010101" pitchFamily="2" charset="-122"/>
            </a:endParaRPr>
          </a:p>
        </p:txBody>
      </p:sp>
      <mc:AlternateContent xmlns:mc="http://schemas.openxmlformats.org/markup-compatibility/2006" xmlns:a14="http://schemas.microsoft.com/office/drawing/2010/main">
        <mc:Choice Requires="a14">
          <p:sp>
            <p:nvSpPr>
              <p:cNvPr id="20" name="矩形 19"/>
              <p:cNvSpPr/>
              <p:nvPr/>
            </p:nvSpPr>
            <p:spPr>
              <a:xfrm>
                <a:off x="0" y="5788027"/>
                <a:ext cx="9147728" cy="1015663"/>
              </a:xfrm>
              <a:prstGeom prst="rect">
                <a:avLst/>
              </a:prstGeom>
              <a:solidFill>
                <a:schemeClr val="bg1"/>
              </a:solidFill>
            </p:spPr>
            <p:txBody>
              <a:bodyPr wrap="square">
                <a:spAutoFit/>
              </a:bodyPr>
              <a:lstStyle/>
              <a:p>
                <a:pPr lvl="0" indent="304800" fontAlgn="base">
                  <a:lnSpc>
                    <a:spcPct val="150000"/>
                  </a:lnSpc>
                  <a:spcBef>
                    <a:spcPct val="0"/>
                  </a:spcBef>
                  <a:spcAft>
                    <a:spcPct val="0"/>
                  </a:spcAft>
                </a:pPr>
                <a:r>
                  <a:rPr lang="en-US" altLang="zh-CN" sz="2000" b="0" dirty="0"/>
                  <a:t>Discrete Probability Space</a:t>
                </a:r>
                <a14:m>
                  <m:oMath xmlns:m="http://schemas.openxmlformats.org/officeDocument/2006/math">
                    <m:d>
                      <m:dPr>
                        <m:ctrlPr>
                          <a:rPr lang="en-US" altLang="zh-CN" sz="2000" i="1">
                            <a:latin typeface="Cambria Math" panose="02040503050406030204" pitchFamily="18" charset="0"/>
                          </a:rPr>
                        </m:ctrlPr>
                      </m:dPr>
                      <m:e>
                        <m:r>
                          <m:rPr>
                            <m:sty m:val="p"/>
                          </m:rPr>
                          <a:rPr lang="en-US" altLang="zh-CN" sz="2000">
                            <a:latin typeface="Cambria Math" panose="02040503050406030204" pitchFamily="18" charset="0"/>
                          </a:rPr>
                          <m:t>Ω</m:t>
                        </m:r>
                        <m:r>
                          <a:rPr lang="en-US" altLang="zh-CN" sz="2000" i="1">
                            <a:latin typeface="Cambria Math" panose="02040503050406030204" pitchFamily="18" charset="0"/>
                          </a:rPr>
                          <m:t>,</m:t>
                        </m:r>
                        <m:r>
                          <a:rPr lang="en-US" altLang="zh-CN" sz="2000" i="1">
                            <a:latin typeface="Cambria Math" panose="02040503050406030204" pitchFamily="18" charset="0"/>
                          </a:rPr>
                          <m:t>ℱ</m:t>
                        </m:r>
                        <m:r>
                          <a:rPr lang="en-US" altLang="zh-CN" sz="2000" i="1">
                            <a:latin typeface="Cambria Math" panose="02040503050406030204" pitchFamily="18" charset="0"/>
                          </a:rPr>
                          <m:t>,</m:t>
                        </m:r>
                        <m:r>
                          <a:rPr lang="en-US" altLang="zh-CN" sz="2000" i="1">
                            <a:latin typeface="Cambria Math" panose="02040503050406030204" pitchFamily="18" charset="0"/>
                          </a:rPr>
                          <m:t>ℙ</m:t>
                        </m:r>
                      </m:e>
                    </m:d>
                  </m:oMath>
                </a14:m>
                <a:endParaRPr lang="en-US" altLang="zh-CN" sz="2000" i="1" dirty="0">
                  <a:latin typeface="Cambria Math" panose="02040503050406030204" pitchFamily="18" charset="0"/>
                </a:endParaRPr>
              </a:p>
              <a:p>
                <a:pPr lvl="0" indent="304800" fontAlgn="base">
                  <a:lnSpc>
                    <a:spcPct val="150000"/>
                  </a:lnSpc>
                  <a:spcBef>
                    <a:spcPct val="0"/>
                  </a:spcBef>
                  <a:spcAft>
                    <a:spcPct val="0"/>
                  </a:spcAft>
                </a:pPr>
                <a14:m>
                  <m:oMath xmlns:m="http://schemas.openxmlformats.org/officeDocument/2006/math">
                    <m:r>
                      <m:rPr>
                        <m:sty m:val="p"/>
                      </m:rPr>
                      <a:rPr lang="en-US" altLang="zh-CN" sz="2000" b="0" i="0" smtClean="0">
                        <a:latin typeface="Cambria Math" panose="02040503050406030204" pitchFamily="18" charset="0"/>
                      </a:rPr>
                      <m:t>Ω</m:t>
                    </m:r>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𝜔</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𝜔</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e>
                    </m:d>
                    <m:r>
                      <a:rPr lang="en-US" altLang="zh-CN" sz="2000" b="0" i="1" smtClean="0">
                        <a:latin typeface="Cambria Math" panose="02040503050406030204" pitchFamily="18" charset="0"/>
                      </a:rPr>
                      <m:t>,</m:t>
                    </m:r>
                  </m:oMath>
                </a14:m>
                <a:r>
                  <a:rPr lang="en-US" altLang="zh-CN" sz="2000" dirty="0"/>
                  <a:t> </a:t>
                </a:r>
                <a14:m>
                  <m:oMath xmlns:m="http://schemas.openxmlformats.org/officeDocument/2006/math">
                    <m:r>
                      <a:rPr lang="en-US" altLang="zh-CN" sz="2000" b="0" i="1" dirty="0" smtClean="0">
                        <a:latin typeface="Cambria Math" panose="02040503050406030204" pitchFamily="18" charset="0"/>
                      </a:rPr>
                      <m:t>ℱ</m:t>
                    </m:r>
                    <m:r>
                      <a:rPr lang="en-US" altLang="zh-CN" sz="2000" b="0" i="1" dirty="0" smtClean="0">
                        <a:latin typeface="Cambria Math" panose="02040503050406030204" pitchFamily="18" charset="0"/>
                      </a:rPr>
                      <m:t>=</m:t>
                    </m:r>
                    <m:d>
                      <m:dPr>
                        <m:begChr m:val="{"/>
                        <m:endChr m:val="}"/>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𝐴</m:t>
                        </m:r>
                      </m:e>
                      <m:e>
                        <m:r>
                          <a:rPr lang="en-US" altLang="zh-CN" sz="2000" b="0" i="1" dirty="0" smtClean="0">
                            <a:latin typeface="Cambria Math" panose="02040503050406030204" pitchFamily="18" charset="0"/>
                          </a:rPr>
                          <m:t>𝐴</m:t>
                        </m:r>
                        <m:r>
                          <a:rPr lang="en-US" altLang="zh-CN" sz="2000" b="0" i="1" dirty="0" smtClean="0">
                            <a:latin typeface="Cambria Math" panose="02040503050406030204" pitchFamily="18" charset="0"/>
                          </a:rPr>
                          <m:t>⊆</m:t>
                        </m:r>
                        <m:r>
                          <m:rPr>
                            <m:sty m:val="p"/>
                          </m:rPr>
                          <a:rPr lang="en-US" altLang="zh-CN" sz="2000" b="0" i="0" dirty="0" smtClean="0">
                            <a:latin typeface="Cambria Math" panose="02040503050406030204" pitchFamily="18" charset="0"/>
                          </a:rPr>
                          <m:t>Ω</m:t>
                        </m:r>
                      </m:e>
                    </m:d>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ℙ</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𝐴</m:t>
                    </m:r>
                    <m:r>
                      <a:rPr lang="en-US" altLang="zh-CN" sz="2000" b="0" i="1" dirty="0" smtClean="0">
                        <a:latin typeface="Cambria Math" panose="02040503050406030204" pitchFamily="18" charset="0"/>
                      </a:rPr>
                      <m:t>)=</m:t>
                    </m:r>
                    <m:nary>
                      <m:naryPr>
                        <m:chr m:val="∑"/>
                        <m:supHide m:val="on"/>
                        <m:ctrlPr>
                          <a:rPr lang="en-US" altLang="zh-CN" sz="2000" b="0" i="1" dirty="0" smtClean="0">
                            <a:latin typeface="Cambria Math" panose="02040503050406030204" pitchFamily="18" charset="0"/>
                          </a:rPr>
                        </m:ctrlPr>
                      </m:naryPr>
                      <m:sub>
                        <m:r>
                          <a:rPr lang="en-US" altLang="zh-CN" sz="2000" b="0" i="1" dirty="0" smtClean="0">
                            <a:latin typeface="Cambria Math" panose="02040503050406030204" pitchFamily="18" charset="0"/>
                          </a:rPr>
                          <m:t>𝜔</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𝐴</m:t>
                        </m:r>
                      </m:sub>
                      <m:sup/>
                      <m:e>
                        <m:r>
                          <a:rPr lang="en-US" altLang="zh-CN" sz="2000" b="0" i="1" dirty="0" smtClean="0">
                            <a:latin typeface="Cambria Math" panose="02040503050406030204" pitchFamily="18" charset="0"/>
                          </a:rPr>
                          <m:t>ℙ</m:t>
                        </m:r>
                        <m:d>
                          <m:dPr>
                            <m:ctrlPr>
                              <a:rPr lang="en-US" altLang="zh-CN" sz="2000" b="0" i="1" dirty="0" smtClean="0">
                                <a:latin typeface="Cambria Math" panose="02040503050406030204" pitchFamily="18" charset="0"/>
                              </a:rPr>
                            </m:ctrlPr>
                          </m:dPr>
                          <m:e>
                            <m:d>
                              <m:dPr>
                                <m:begChr m:val="{"/>
                                <m:endChr m:val="}"/>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𝜔</m:t>
                                </m:r>
                              </m:e>
                            </m:d>
                          </m:e>
                        </m:d>
                        <m:r>
                          <a:rPr lang="en-US" altLang="zh-CN" sz="2000" b="0" i="1" dirty="0" smtClean="0">
                            <a:latin typeface="Cambria Math" panose="02040503050406030204" pitchFamily="18" charset="0"/>
                          </a:rPr>
                          <m:t>,</m:t>
                        </m:r>
                        <m:nary>
                          <m:naryPr>
                            <m:chr m:val="∑"/>
                            <m:supHide m:val="on"/>
                            <m:ctrlPr>
                              <a:rPr lang="en-US" altLang="zh-CN" sz="2000" i="1" dirty="0">
                                <a:latin typeface="Cambria Math" panose="02040503050406030204" pitchFamily="18" charset="0"/>
                              </a:rPr>
                            </m:ctrlPr>
                          </m:naryPr>
                          <m:sub>
                            <m:r>
                              <a:rPr lang="en-US" altLang="zh-CN" sz="2000" i="1" dirty="0">
                                <a:latin typeface="Cambria Math" panose="02040503050406030204" pitchFamily="18" charset="0"/>
                              </a:rPr>
                              <m:t>𝜔</m:t>
                            </m:r>
                            <m:r>
                              <a:rPr lang="en-US" altLang="zh-CN" sz="2000" i="1" dirty="0">
                                <a:latin typeface="Cambria Math" panose="02040503050406030204" pitchFamily="18" charset="0"/>
                              </a:rPr>
                              <m:t>∈</m:t>
                            </m:r>
                            <m:r>
                              <m:rPr>
                                <m:sty m:val="p"/>
                              </m:rPr>
                              <a:rPr lang="en-US" altLang="zh-CN" sz="2000" b="0" i="0" dirty="0" smtClean="0">
                                <a:latin typeface="Cambria Math" panose="02040503050406030204" pitchFamily="18" charset="0"/>
                              </a:rPr>
                              <m:t>Ω</m:t>
                            </m:r>
                          </m:sub>
                          <m:sup/>
                          <m:e>
                            <m:r>
                              <a:rPr lang="en-US" altLang="zh-CN" sz="2000" i="1" dirty="0">
                                <a:latin typeface="Cambria Math" panose="02040503050406030204" pitchFamily="18" charset="0"/>
                              </a:rPr>
                              <m:t>ℙ</m:t>
                            </m:r>
                            <m:d>
                              <m:dPr>
                                <m:ctrlPr>
                                  <a:rPr lang="en-US" altLang="zh-CN" sz="2000" i="1" dirty="0">
                                    <a:latin typeface="Cambria Math" panose="02040503050406030204" pitchFamily="18" charset="0"/>
                                  </a:rPr>
                                </m:ctrlPr>
                              </m:dPr>
                              <m:e>
                                <m:d>
                                  <m:dPr>
                                    <m:begChr m:val="{"/>
                                    <m:endChr m:val="}"/>
                                    <m:ctrlPr>
                                      <a:rPr lang="en-US" altLang="zh-CN" sz="2000" i="1" dirty="0">
                                        <a:latin typeface="Cambria Math" panose="02040503050406030204" pitchFamily="18" charset="0"/>
                                      </a:rPr>
                                    </m:ctrlPr>
                                  </m:dPr>
                                  <m:e>
                                    <m:r>
                                      <a:rPr lang="en-US" altLang="zh-CN" sz="2000" i="1" dirty="0">
                                        <a:latin typeface="Cambria Math" panose="02040503050406030204" pitchFamily="18" charset="0"/>
                                      </a:rPr>
                                      <m:t>𝜔</m:t>
                                    </m:r>
                                  </m:e>
                                </m:d>
                              </m:e>
                            </m:d>
                            <m:r>
                              <a:rPr lang="en-US" altLang="zh-CN" sz="2000" b="0" i="1" dirty="0" smtClean="0">
                                <a:latin typeface="Cambria Math" panose="02040503050406030204" pitchFamily="18" charset="0"/>
                              </a:rPr>
                              <m:t>=1</m:t>
                            </m:r>
                          </m:e>
                        </m:nary>
                        <m:r>
                          <m:rPr>
                            <m:nor/>
                          </m:rPr>
                          <a:rPr lang="en-US" altLang="zh-CN" sz="2000" dirty="0"/>
                          <m:t> </m:t>
                        </m:r>
                      </m:e>
                    </m:nary>
                  </m:oMath>
                </a14:m>
                <a:endParaRPr lang="en-US" altLang="zh-CN" sz="2000" dirty="0"/>
              </a:p>
            </p:txBody>
          </p:sp>
        </mc:Choice>
        <mc:Fallback xmlns="">
          <p:sp>
            <p:nvSpPr>
              <p:cNvPr id="20" name="矩形 19"/>
              <p:cNvSpPr>
                <a:spLocks noRot="1" noChangeAspect="1" noMove="1" noResize="1" noEditPoints="1" noAdjustHandles="1" noChangeArrowheads="1" noChangeShapeType="1" noTextEdit="1"/>
              </p:cNvSpPr>
              <p:nvPr/>
            </p:nvSpPr>
            <p:spPr>
              <a:xfrm>
                <a:off x="0" y="5788027"/>
                <a:ext cx="9147728" cy="1015663"/>
              </a:xfrm>
              <a:prstGeom prst="rect">
                <a:avLst/>
              </a:prstGeom>
              <a:blipFill rotWithShape="0">
                <a:blip r:embed="rId6"/>
                <a:stretch>
                  <a:fillRect b="-66467"/>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0097"/>
                                        </p:tgtEl>
                                        <p:attrNameLst>
                                          <p:attrName>style.visibility</p:attrName>
                                        </p:attrNameLst>
                                      </p:cBhvr>
                                      <p:to>
                                        <p:strVal val="visible"/>
                                      </p:to>
                                    </p:set>
                                    <p:animEffect transition="in" filter="fade">
                                      <p:cBhvr>
                                        <p:cTn id="7" dur="500"/>
                                        <p:tgtEl>
                                          <p:spTgt spid="2600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fade">
                                      <p:cBhvr>
                                        <p:cTn id="57" dur="500"/>
                                        <p:tgtEl>
                                          <p:spTgt spid="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500"/>
                                        <p:tgtEl>
                                          <p:spTgt spid="1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500"/>
                                        <p:tgtEl>
                                          <p:spTgt spid="18"/>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fade">
                                      <p:cBhvr>
                                        <p:cTn id="82" dur="500"/>
                                        <p:tgtEl>
                                          <p:spTgt spid="24"/>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fade">
                                      <p:cBhvr>
                                        <p:cTn id="8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097" grpId="0"/>
      <p:bldP spid="2" grpId="0" animBg="1"/>
      <p:bldP spid="9" grpId="0" animBg="1"/>
      <p:bldP spid="11" grpId="0" animBg="1"/>
      <p:bldP spid="7" grpId="0" animBg="1"/>
      <p:bldP spid="15" grpId="0" animBg="1"/>
      <p:bldP spid="17" grpId="0" animBg="1"/>
      <p:bldP spid="13" grpId="0"/>
      <p:bldP spid="4" grpId="0"/>
      <p:bldP spid="5" grpId="0"/>
      <p:bldP spid="20"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6D7B2A06-3C07-4AFF-9B1B-D83402ED2B47}" type="datetime1">
              <a:rPr lang="zh-CN" altLang="en-US" smtClean="0"/>
              <a:t>2021/3/2</a:t>
            </a:fld>
            <a:endParaRPr lang="zh-CN" altLang="en-US"/>
          </a:p>
        </p:txBody>
      </p:sp>
      <p:sp>
        <p:nvSpPr>
          <p:cNvPr id="6" name="页脚占位符 5"/>
          <p:cNvSpPr>
            <a:spLocks noGrp="1"/>
          </p:cNvSpPr>
          <p:nvPr>
            <p:ph type="ftr" sz="quarter" idx="11"/>
          </p:nvPr>
        </p:nvSpPr>
        <p:spPr/>
        <p:txBody>
          <a:bodyPr/>
          <a:lstStyle/>
          <a:p>
            <a:r>
              <a:rPr lang="zh-CN" altLang="en-US"/>
              <a:t>中国人民大学，陈传波</a:t>
            </a:r>
          </a:p>
        </p:txBody>
      </p:sp>
      <p:sp>
        <p:nvSpPr>
          <p:cNvPr id="2" name="矩形 1"/>
          <p:cNvSpPr/>
          <p:nvPr/>
        </p:nvSpPr>
        <p:spPr>
          <a:xfrm>
            <a:off x="77638" y="1278038"/>
            <a:ext cx="4425351" cy="5447645"/>
          </a:xfrm>
          <a:prstGeom prst="rect">
            <a:avLst/>
          </a:prstGeom>
          <a:solidFill>
            <a:schemeClr val="accent6">
              <a:lumMod val="40000"/>
              <a:lumOff val="60000"/>
            </a:schemeClr>
          </a:solidFill>
        </p:spPr>
        <p:txBody>
          <a:bodyPr wrap="square">
            <a:spAutoFit/>
          </a:bodyPr>
          <a:lstStyle/>
          <a:p>
            <a:r>
              <a:rPr lang="zh-CN" altLang="en-US" sz="1200" dirty="0">
                <a:hlinkClick r:id="rId2"/>
              </a:rPr>
              <a:t>点击下面的网址</a:t>
            </a:r>
            <a:endParaRPr lang="en-US" altLang="zh-CN" sz="1200" dirty="0">
              <a:hlinkClick r:id="rId2"/>
            </a:endParaRPr>
          </a:p>
          <a:p>
            <a:r>
              <a:rPr lang="en-US" altLang="zh-CN" sz="1200" dirty="0">
                <a:hlinkClick r:id="rId2"/>
              </a:rPr>
              <a:t>https://media.pearsoncmg.com/ph/bp/bp_stock_econometrics_4_cw/#datafiles</a:t>
            </a:r>
            <a:endParaRPr lang="en-US" altLang="zh-CN" sz="1200" dirty="0"/>
          </a:p>
          <a:p>
            <a:r>
              <a:rPr lang="zh-CN" altLang="en-US" sz="1200" dirty="0"/>
              <a:t>然后</a:t>
            </a:r>
            <a:r>
              <a:rPr lang="zh-CN" altLang="en-US" sz="1200" dirty="0">
                <a:hlinkClick r:id="rId2"/>
              </a:rPr>
              <a:t>下载数据</a:t>
            </a:r>
            <a:r>
              <a:rPr lang="zh-CN" altLang="en-US" sz="1200" dirty="0"/>
              <a:t>集</a:t>
            </a:r>
            <a:r>
              <a:rPr lang="en-US" altLang="zh-CN" sz="1200" u="sng" dirty="0">
                <a:hlinkClick r:id="rId3"/>
              </a:rPr>
              <a:t>Download all Replication Files at once</a:t>
            </a:r>
            <a:r>
              <a:rPr lang="en-US" altLang="zh-CN" sz="1200" dirty="0"/>
              <a:t> (.zip file)</a:t>
            </a:r>
            <a:r>
              <a:rPr lang="zh-CN" altLang="en-US" sz="1200" dirty="0"/>
              <a:t> </a:t>
            </a:r>
            <a:endParaRPr lang="en-US" altLang="zh-CN" sz="1200" dirty="0"/>
          </a:p>
          <a:p>
            <a:r>
              <a:rPr lang="zh-CN" altLang="en-US" sz="1200" dirty="0"/>
              <a:t>解压到自己的数据文件目录如</a:t>
            </a:r>
            <a:r>
              <a:rPr lang="en-US" altLang="zh-CN" sz="1200" dirty="0"/>
              <a:t>c:/datasets/stock</a:t>
            </a:r>
          </a:p>
          <a:p>
            <a:r>
              <a:rPr lang="zh-CN" altLang="en-US" sz="1200" dirty="0"/>
              <a:t>确认该目录下具有文件</a:t>
            </a:r>
            <a:r>
              <a:rPr lang="en-US" altLang="zh-CN" sz="1200" dirty="0" err="1"/>
              <a:t>fatality.dta</a:t>
            </a:r>
            <a:endParaRPr lang="en-US" altLang="zh-CN" sz="1200" dirty="0"/>
          </a:p>
          <a:p>
            <a:endParaRPr lang="en-US" altLang="zh-CN" sz="1200" dirty="0"/>
          </a:p>
          <a:p>
            <a:r>
              <a:rPr lang="en-US" altLang="zh-CN" sz="1200" dirty="0" err="1"/>
              <a:t>capt</a:t>
            </a:r>
            <a:r>
              <a:rPr lang="en-US" altLang="zh-CN" sz="1200" dirty="0"/>
              <a:t> </a:t>
            </a:r>
            <a:r>
              <a:rPr lang="en-US" altLang="zh-CN" sz="1200" dirty="0" err="1"/>
              <a:t>ssc</a:t>
            </a:r>
            <a:r>
              <a:rPr lang="en-US" altLang="zh-CN" sz="1200" dirty="0"/>
              <a:t> install outreg2</a:t>
            </a:r>
          </a:p>
          <a:p>
            <a:endParaRPr lang="en-US" altLang="zh-CN" sz="1200" dirty="0"/>
          </a:p>
          <a:p>
            <a:r>
              <a:rPr lang="en-US" altLang="zh-CN" sz="1200" dirty="0"/>
              <a:t>clear</a:t>
            </a:r>
          </a:p>
          <a:p>
            <a:r>
              <a:rPr lang="en-US" altLang="zh-CN" sz="1200" dirty="0"/>
              <a:t>set more off</a:t>
            </a:r>
          </a:p>
          <a:p>
            <a:r>
              <a:rPr lang="en-US" altLang="zh-CN" sz="1200" dirty="0"/>
              <a:t>cd  c:/datasets/stock</a:t>
            </a:r>
          </a:p>
          <a:p>
            <a:r>
              <a:rPr lang="en-US" altLang="zh-CN" sz="1200" dirty="0"/>
              <a:t>u  </a:t>
            </a:r>
            <a:r>
              <a:rPr lang="en-US" altLang="zh-CN" sz="1200" dirty="0" err="1"/>
              <a:t>fatality.dta</a:t>
            </a:r>
            <a:endParaRPr lang="en-US" altLang="zh-CN" sz="1200" dirty="0"/>
          </a:p>
          <a:p>
            <a:r>
              <a:rPr lang="en-US" altLang="zh-CN" sz="1200" dirty="0"/>
              <a:t>gen da18=(</a:t>
            </a:r>
            <a:r>
              <a:rPr lang="en-US" altLang="zh-CN" sz="1200" dirty="0" err="1"/>
              <a:t>mlda</a:t>
            </a:r>
            <a:r>
              <a:rPr lang="en-US" altLang="zh-CN" sz="1200" dirty="0"/>
              <a:t>&lt;19)                     //</a:t>
            </a:r>
            <a:r>
              <a:rPr lang="zh-CN" altLang="en-US" sz="1200" dirty="0"/>
              <a:t>饮酒年龄</a:t>
            </a:r>
            <a:r>
              <a:rPr lang="en-US" altLang="zh-CN" sz="1200" dirty="0"/>
              <a:t>18</a:t>
            </a:r>
            <a:r>
              <a:rPr lang="zh-CN" altLang="en-US" sz="1200" dirty="0"/>
              <a:t>岁</a:t>
            </a:r>
          </a:p>
          <a:p>
            <a:r>
              <a:rPr lang="en-US" altLang="zh-CN" sz="1200" dirty="0"/>
              <a:t>gen da19=(</a:t>
            </a:r>
            <a:r>
              <a:rPr lang="en-US" altLang="zh-CN" sz="1200" dirty="0" err="1"/>
              <a:t>mlda</a:t>
            </a:r>
            <a:r>
              <a:rPr lang="en-US" altLang="zh-CN" sz="1200" dirty="0"/>
              <a:t>&gt;=19)*(</a:t>
            </a:r>
            <a:r>
              <a:rPr lang="en-US" altLang="zh-CN" sz="1200" dirty="0" err="1"/>
              <a:t>mlda</a:t>
            </a:r>
            <a:r>
              <a:rPr lang="en-US" altLang="zh-CN" sz="1200" dirty="0"/>
              <a:t>&lt;20)          //</a:t>
            </a:r>
            <a:r>
              <a:rPr lang="zh-CN" altLang="en-US" sz="1200" dirty="0"/>
              <a:t>饮酒年龄</a:t>
            </a:r>
            <a:r>
              <a:rPr lang="en-US" altLang="zh-CN" sz="1200" dirty="0"/>
              <a:t>19</a:t>
            </a:r>
            <a:r>
              <a:rPr lang="zh-CN" altLang="en-US" sz="1200" dirty="0"/>
              <a:t>岁</a:t>
            </a:r>
          </a:p>
          <a:p>
            <a:r>
              <a:rPr lang="en-US" altLang="zh-CN" sz="1200" dirty="0"/>
              <a:t>gen da20=(</a:t>
            </a:r>
            <a:r>
              <a:rPr lang="en-US" altLang="zh-CN" sz="1200" dirty="0" err="1"/>
              <a:t>mlda</a:t>
            </a:r>
            <a:r>
              <a:rPr lang="en-US" altLang="zh-CN" sz="1200" dirty="0"/>
              <a:t>&gt;=20)*(</a:t>
            </a:r>
            <a:r>
              <a:rPr lang="en-US" altLang="zh-CN" sz="1200" dirty="0" err="1"/>
              <a:t>mlda</a:t>
            </a:r>
            <a:r>
              <a:rPr lang="en-US" altLang="zh-CN" sz="1200" dirty="0"/>
              <a:t>&lt;21)          //</a:t>
            </a:r>
            <a:r>
              <a:rPr lang="zh-CN" altLang="en-US" sz="1200" dirty="0"/>
              <a:t>饮酒年龄</a:t>
            </a:r>
            <a:r>
              <a:rPr lang="en-US" altLang="zh-CN" sz="1200" dirty="0"/>
              <a:t>20</a:t>
            </a:r>
            <a:r>
              <a:rPr lang="zh-CN" altLang="en-US" sz="1200" dirty="0"/>
              <a:t>岁</a:t>
            </a:r>
          </a:p>
          <a:p>
            <a:r>
              <a:rPr lang="en-US" altLang="zh-CN" sz="1200" dirty="0"/>
              <a:t>gen da21=(</a:t>
            </a:r>
            <a:r>
              <a:rPr lang="en-US" altLang="zh-CN" sz="1200" dirty="0" err="1"/>
              <a:t>mlda</a:t>
            </a:r>
            <a:r>
              <a:rPr lang="en-US" altLang="zh-CN" sz="1200" dirty="0"/>
              <a:t>&gt;=21)                    //</a:t>
            </a:r>
            <a:r>
              <a:rPr lang="zh-CN" altLang="en-US" sz="1200" dirty="0"/>
              <a:t>饮酒年龄</a:t>
            </a:r>
            <a:r>
              <a:rPr lang="en-US" altLang="zh-CN" sz="1200" dirty="0"/>
              <a:t>21</a:t>
            </a:r>
            <a:r>
              <a:rPr lang="zh-CN" altLang="en-US" sz="1200" dirty="0"/>
              <a:t>岁</a:t>
            </a:r>
          </a:p>
          <a:p>
            <a:r>
              <a:rPr lang="en-US" altLang="zh-CN" sz="1200" dirty="0"/>
              <a:t>gen </a:t>
            </a:r>
            <a:r>
              <a:rPr lang="en-US" altLang="zh-CN" sz="1200" dirty="0" err="1"/>
              <a:t>vfrall</a:t>
            </a:r>
            <a:r>
              <a:rPr lang="en-US" altLang="zh-CN" sz="1200" dirty="0"/>
              <a:t>=10000*</a:t>
            </a:r>
            <a:r>
              <a:rPr lang="en-US" altLang="zh-CN" sz="1200" dirty="0" err="1"/>
              <a:t>mrall</a:t>
            </a:r>
            <a:r>
              <a:rPr lang="en-US" altLang="zh-CN" sz="1200" dirty="0"/>
              <a:t>                 //</a:t>
            </a:r>
            <a:r>
              <a:rPr lang="zh-CN" altLang="en-US" sz="1200" dirty="0"/>
              <a:t>交通事故死亡率</a:t>
            </a:r>
            <a:r>
              <a:rPr lang="en-US" altLang="zh-CN" sz="1200" dirty="0"/>
              <a:t>/</a:t>
            </a:r>
            <a:r>
              <a:rPr lang="zh-CN" altLang="en-US" sz="1200" dirty="0"/>
              <a:t>万人</a:t>
            </a:r>
          </a:p>
          <a:p>
            <a:r>
              <a:rPr lang="en-US" altLang="zh-CN" sz="1200" dirty="0"/>
              <a:t>gen </a:t>
            </a:r>
            <a:r>
              <a:rPr lang="en-US" altLang="zh-CN" sz="1200" dirty="0" err="1"/>
              <a:t>incperc</a:t>
            </a:r>
            <a:r>
              <a:rPr lang="en-US" altLang="zh-CN" sz="1200" dirty="0"/>
              <a:t>=</a:t>
            </a:r>
            <a:r>
              <a:rPr lang="en-US" altLang="zh-CN" sz="1200" dirty="0" err="1"/>
              <a:t>perinc</a:t>
            </a:r>
            <a:r>
              <a:rPr lang="en-US" altLang="zh-CN" sz="1200" dirty="0"/>
              <a:t>/1000                //</a:t>
            </a:r>
            <a:r>
              <a:rPr lang="zh-CN" altLang="en-US" sz="1200" dirty="0"/>
              <a:t>收入（千元）</a:t>
            </a:r>
          </a:p>
          <a:p>
            <a:r>
              <a:rPr lang="en-US" altLang="zh-CN" sz="1200" dirty="0"/>
              <a:t>gen </a:t>
            </a:r>
            <a:r>
              <a:rPr lang="en-US" altLang="zh-CN" sz="1200" dirty="0" err="1"/>
              <a:t>lincperc</a:t>
            </a:r>
            <a:r>
              <a:rPr lang="en-US" altLang="zh-CN" sz="1200" dirty="0"/>
              <a:t> = </a:t>
            </a:r>
            <a:r>
              <a:rPr lang="en-US" altLang="zh-CN" sz="1200" dirty="0" err="1"/>
              <a:t>ln</a:t>
            </a:r>
            <a:r>
              <a:rPr lang="en-US" altLang="zh-CN" sz="1200" dirty="0"/>
              <a:t>(</a:t>
            </a:r>
            <a:r>
              <a:rPr lang="en-US" altLang="zh-CN" sz="1200" dirty="0" err="1"/>
              <a:t>incperc</a:t>
            </a:r>
            <a:r>
              <a:rPr lang="en-US" altLang="zh-CN" sz="1200" dirty="0"/>
              <a:t>)             //</a:t>
            </a:r>
            <a:r>
              <a:rPr lang="zh-CN" altLang="en-US" sz="1200" dirty="0"/>
              <a:t>收入对数</a:t>
            </a:r>
          </a:p>
          <a:p>
            <a:r>
              <a:rPr lang="en-US" altLang="zh-CN" sz="1200" dirty="0"/>
              <a:t>gen </a:t>
            </a:r>
            <a:r>
              <a:rPr lang="en-US" altLang="zh-CN" sz="1200" dirty="0" err="1"/>
              <a:t>vmilespd</a:t>
            </a:r>
            <a:r>
              <a:rPr lang="en-US" altLang="zh-CN" sz="1200" dirty="0"/>
              <a:t> = </a:t>
            </a:r>
            <a:r>
              <a:rPr lang="en-US" altLang="zh-CN" sz="1200" dirty="0" err="1"/>
              <a:t>vmiles</a:t>
            </a:r>
            <a:r>
              <a:rPr lang="en-US" altLang="zh-CN" sz="1200" dirty="0"/>
              <a:t>/1000             //</a:t>
            </a:r>
            <a:r>
              <a:rPr lang="zh-CN" altLang="en-US" sz="1200" dirty="0"/>
              <a:t>失业率</a:t>
            </a:r>
          </a:p>
          <a:p>
            <a:r>
              <a:rPr lang="en-US" altLang="zh-CN" sz="1200" dirty="0"/>
              <a:t>gen </a:t>
            </a:r>
            <a:r>
              <a:rPr lang="en-US" altLang="zh-CN" sz="1200" dirty="0" err="1"/>
              <a:t>frmall</a:t>
            </a:r>
            <a:r>
              <a:rPr lang="en-US" altLang="zh-CN" sz="1200" dirty="0"/>
              <a:t> = </a:t>
            </a:r>
            <a:r>
              <a:rPr lang="en-US" altLang="zh-CN" sz="1200" dirty="0" err="1"/>
              <a:t>mrall</a:t>
            </a:r>
            <a:r>
              <a:rPr lang="en-US" altLang="zh-CN" sz="1200" dirty="0"/>
              <a:t>/(</a:t>
            </a:r>
            <a:r>
              <a:rPr lang="en-US" altLang="zh-CN" sz="1200" dirty="0" err="1"/>
              <a:t>vmiles</a:t>
            </a:r>
            <a:r>
              <a:rPr lang="en-US" altLang="zh-CN" sz="1200" dirty="0"/>
              <a:t>/100000)     //</a:t>
            </a:r>
            <a:r>
              <a:rPr lang="zh-CN" altLang="en-US" sz="1200" dirty="0"/>
              <a:t>每个司机平均行驶里程</a:t>
            </a:r>
          </a:p>
          <a:p>
            <a:r>
              <a:rPr lang="en-US" altLang="zh-CN" sz="1200" dirty="0"/>
              <a:t>gen </a:t>
            </a:r>
            <a:r>
              <a:rPr lang="en-US" altLang="zh-CN" sz="1200" dirty="0" err="1"/>
              <a:t>jailcom</a:t>
            </a:r>
            <a:r>
              <a:rPr lang="en-US" altLang="zh-CN" sz="1200" dirty="0"/>
              <a:t> = ((</a:t>
            </a:r>
            <a:r>
              <a:rPr lang="en-US" altLang="zh-CN" sz="1200" dirty="0" err="1"/>
              <a:t>jaild+comserd</a:t>
            </a:r>
            <a:r>
              <a:rPr lang="en-US" altLang="zh-CN" sz="1200" dirty="0"/>
              <a:t>)&gt;0)      //</a:t>
            </a:r>
            <a:r>
              <a:rPr lang="zh-CN" altLang="en-US" sz="1200" dirty="0"/>
              <a:t>强制入狱或社区服务</a:t>
            </a:r>
          </a:p>
          <a:p>
            <a:r>
              <a:rPr lang="en-US" altLang="zh-CN" sz="1200" dirty="0"/>
              <a:t>gen </a:t>
            </a:r>
            <a:r>
              <a:rPr lang="en-US" altLang="zh-CN" sz="1200" dirty="0" err="1"/>
              <a:t>mjailcom</a:t>
            </a:r>
            <a:r>
              <a:rPr lang="en-US" altLang="zh-CN" sz="1200" dirty="0"/>
              <a:t> = (</a:t>
            </a:r>
            <a:r>
              <a:rPr lang="en-US" altLang="zh-CN" sz="1200" dirty="0" err="1"/>
              <a:t>jaild</a:t>
            </a:r>
            <a:r>
              <a:rPr lang="en-US" altLang="zh-CN" sz="1200" dirty="0"/>
              <a:t>==.)*(</a:t>
            </a:r>
            <a:r>
              <a:rPr lang="en-US" altLang="zh-CN" sz="1200" dirty="0" err="1"/>
              <a:t>comserd</a:t>
            </a:r>
            <a:r>
              <a:rPr lang="en-US" altLang="zh-CN" sz="1200" dirty="0"/>
              <a:t>==.)</a:t>
            </a:r>
          </a:p>
          <a:p>
            <a:r>
              <a:rPr lang="en-US" altLang="zh-CN" sz="1200" dirty="0" err="1"/>
              <a:t>mvdecode</a:t>
            </a:r>
            <a:r>
              <a:rPr lang="en-US" altLang="zh-CN" sz="1200" dirty="0"/>
              <a:t> </a:t>
            </a:r>
            <a:r>
              <a:rPr lang="en-US" altLang="zh-CN" sz="1200" dirty="0" err="1"/>
              <a:t>mjailcom,mv</a:t>
            </a:r>
            <a:r>
              <a:rPr lang="en-US" altLang="zh-CN" sz="1200" dirty="0"/>
              <a:t>(1)</a:t>
            </a:r>
          </a:p>
          <a:p>
            <a:r>
              <a:rPr lang="en-US" altLang="zh-CN" sz="1200" dirty="0"/>
              <a:t>replace </a:t>
            </a:r>
            <a:r>
              <a:rPr lang="en-US" altLang="zh-CN" sz="1200" dirty="0" err="1"/>
              <a:t>jailcom</a:t>
            </a:r>
            <a:r>
              <a:rPr lang="en-US" altLang="zh-CN" sz="1200" dirty="0"/>
              <a:t> = </a:t>
            </a:r>
            <a:r>
              <a:rPr lang="en-US" altLang="zh-CN" sz="1200" dirty="0" err="1"/>
              <a:t>jailcom</a:t>
            </a:r>
            <a:r>
              <a:rPr lang="en-US" altLang="zh-CN" sz="1200" dirty="0"/>
              <a:t> + </a:t>
            </a:r>
            <a:r>
              <a:rPr lang="en-US" altLang="zh-CN" sz="1200" dirty="0" err="1"/>
              <a:t>mjailcom</a:t>
            </a:r>
            <a:endParaRPr lang="en-US" altLang="zh-CN" sz="1200" dirty="0"/>
          </a:p>
          <a:p>
            <a:r>
              <a:rPr lang="en-US" altLang="zh-CN" sz="1200" dirty="0"/>
              <a:t>save  </a:t>
            </a:r>
            <a:r>
              <a:rPr lang="en-US" altLang="zh-CN" sz="1200" dirty="0" err="1"/>
              <a:t>temp,replace</a:t>
            </a:r>
            <a:r>
              <a:rPr lang="en-US" altLang="zh-CN" sz="1200" dirty="0"/>
              <a:t>   //</a:t>
            </a:r>
            <a:r>
              <a:rPr lang="zh-CN" altLang="en-US" sz="1200" dirty="0"/>
              <a:t>仅采用一期截面数据的估计</a:t>
            </a:r>
            <a:endParaRPr lang="en-US" altLang="zh-CN" sz="1200" dirty="0"/>
          </a:p>
          <a:p>
            <a:r>
              <a:rPr lang="en-US" altLang="zh-CN" sz="1200" dirty="0"/>
              <a:t>*</a:t>
            </a:r>
            <a:r>
              <a:rPr lang="en-US" altLang="zh-CN" sz="1200" dirty="0" err="1"/>
              <a:t>reg</a:t>
            </a:r>
            <a:r>
              <a:rPr lang="en-US" altLang="zh-CN" sz="1200" dirty="0"/>
              <a:t> </a:t>
            </a:r>
            <a:r>
              <a:rPr lang="en-US" altLang="zh-CN" sz="1200" dirty="0" err="1"/>
              <a:t>vfrall</a:t>
            </a:r>
            <a:r>
              <a:rPr lang="en-US" altLang="zh-CN" sz="1200" dirty="0"/>
              <a:t> </a:t>
            </a:r>
            <a:r>
              <a:rPr lang="en-US" altLang="zh-CN" sz="1200" dirty="0" err="1"/>
              <a:t>beertax</a:t>
            </a:r>
            <a:r>
              <a:rPr lang="en-US" altLang="zh-CN" sz="1200" dirty="0"/>
              <a:t> if year==1988, r</a:t>
            </a:r>
          </a:p>
          <a:p>
            <a:r>
              <a:rPr lang="en-US" altLang="zh-CN" sz="1200" dirty="0" err="1"/>
              <a:t>tw</a:t>
            </a:r>
            <a:r>
              <a:rPr lang="en-US" altLang="zh-CN" sz="1200" dirty="0"/>
              <a:t> (sc </a:t>
            </a:r>
            <a:r>
              <a:rPr lang="en-US" altLang="zh-CN" sz="1200" dirty="0" err="1"/>
              <a:t>vfrall</a:t>
            </a:r>
            <a:r>
              <a:rPr lang="en-US" altLang="zh-CN" sz="1200" dirty="0"/>
              <a:t> </a:t>
            </a:r>
            <a:r>
              <a:rPr lang="en-US" altLang="zh-CN" sz="1200" dirty="0" err="1"/>
              <a:t>beertax</a:t>
            </a:r>
            <a:r>
              <a:rPr lang="en-US" altLang="zh-CN" sz="1200" dirty="0"/>
              <a:t> if year==1988) (</a:t>
            </a:r>
            <a:r>
              <a:rPr lang="en-US" altLang="zh-CN" sz="1200" dirty="0" err="1"/>
              <a:t>lfit</a:t>
            </a:r>
            <a:r>
              <a:rPr lang="en-US" altLang="zh-CN" sz="1200" dirty="0"/>
              <a:t> </a:t>
            </a:r>
            <a:r>
              <a:rPr lang="en-US" altLang="zh-CN" sz="1200" dirty="0" err="1"/>
              <a:t>vfrall</a:t>
            </a:r>
            <a:r>
              <a:rPr lang="en-US" altLang="zh-CN" sz="1200" dirty="0"/>
              <a:t> </a:t>
            </a:r>
            <a:r>
              <a:rPr lang="en-US" altLang="zh-CN" sz="1200" dirty="0" err="1"/>
              <a:t>beertax</a:t>
            </a:r>
            <a:r>
              <a:rPr lang="en-US" altLang="zh-CN" sz="1200" dirty="0"/>
              <a:t> if year==1988)</a:t>
            </a:r>
          </a:p>
        </p:txBody>
      </p:sp>
      <p:sp>
        <p:nvSpPr>
          <p:cNvPr id="3" name="矩形 2"/>
          <p:cNvSpPr/>
          <p:nvPr/>
        </p:nvSpPr>
        <p:spPr>
          <a:xfrm>
            <a:off x="4572000" y="904499"/>
            <a:ext cx="4572000" cy="5816977"/>
          </a:xfrm>
          <a:prstGeom prst="rect">
            <a:avLst/>
          </a:prstGeom>
          <a:solidFill>
            <a:schemeClr val="accent6">
              <a:lumMod val="40000"/>
              <a:lumOff val="60000"/>
            </a:schemeClr>
          </a:solidFill>
        </p:spPr>
        <p:txBody>
          <a:bodyPr>
            <a:spAutoFit/>
          </a:bodyPr>
          <a:lstStyle/>
          <a:p>
            <a:r>
              <a:rPr lang="zh-CN" altLang="en-US" sz="1200" dirty="0"/>
              <a:t>回归</a:t>
            </a:r>
            <a:r>
              <a:rPr lang="en-US" altLang="zh-CN" sz="1200" dirty="0"/>
              <a:t> stock《</a:t>
            </a:r>
            <a:r>
              <a:rPr lang="zh-CN" altLang="en-US" sz="1200" dirty="0"/>
              <a:t>计量经济学</a:t>
            </a:r>
            <a:r>
              <a:rPr lang="en-US" altLang="zh-CN" sz="1200" dirty="0"/>
              <a:t>》</a:t>
            </a:r>
            <a:r>
              <a:rPr lang="zh-CN" altLang="en-US" sz="1200" dirty="0"/>
              <a:t>人大出版社中文版第三版</a:t>
            </a:r>
            <a:r>
              <a:rPr lang="en-US" altLang="zh-CN" sz="1200" dirty="0"/>
              <a:t>P256</a:t>
            </a:r>
            <a:r>
              <a:rPr lang="zh-CN" altLang="en-US" sz="1200" dirty="0"/>
              <a:t>表</a:t>
            </a:r>
            <a:r>
              <a:rPr lang="en-US" altLang="zh-CN" sz="1200" dirty="0"/>
              <a:t>10-1 </a:t>
            </a:r>
          </a:p>
          <a:p>
            <a:r>
              <a:rPr lang="en-US" altLang="zh-CN" sz="1200" dirty="0" err="1"/>
              <a:t>reg</a:t>
            </a:r>
            <a:r>
              <a:rPr lang="en-US" altLang="zh-CN" sz="1200" dirty="0"/>
              <a:t> </a:t>
            </a:r>
            <a:r>
              <a:rPr lang="en-US" altLang="zh-CN" sz="1200" dirty="0" err="1"/>
              <a:t>vfrall</a:t>
            </a:r>
            <a:r>
              <a:rPr lang="en-US" altLang="zh-CN" sz="1200" dirty="0"/>
              <a:t> </a:t>
            </a:r>
            <a:r>
              <a:rPr lang="en-US" altLang="zh-CN" sz="1200" dirty="0" err="1"/>
              <a:t>beertax</a:t>
            </a:r>
            <a:r>
              <a:rPr lang="en-US" altLang="zh-CN" sz="1200" dirty="0"/>
              <a:t>, r          //</a:t>
            </a:r>
            <a:r>
              <a:rPr lang="zh-CN" altLang="en-US" sz="1200" dirty="0"/>
              <a:t>混合截面第</a:t>
            </a:r>
            <a:r>
              <a:rPr lang="en-US" altLang="zh-CN" sz="1200" dirty="0"/>
              <a:t>1</a:t>
            </a:r>
            <a:r>
              <a:rPr lang="zh-CN" altLang="en-US" sz="1200" dirty="0"/>
              <a:t>列</a:t>
            </a:r>
          </a:p>
          <a:p>
            <a:r>
              <a:rPr lang="en-US" altLang="zh-CN" sz="1200" dirty="0" err="1"/>
              <a:t>est</a:t>
            </a:r>
            <a:r>
              <a:rPr lang="en-US" altLang="zh-CN" sz="1200" dirty="0"/>
              <a:t> store m1</a:t>
            </a:r>
          </a:p>
          <a:p>
            <a:r>
              <a:rPr lang="en-US" altLang="zh-CN" sz="1200" dirty="0" err="1"/>
              <a:t>xtreg</a:t>
            </a:r>
            <a:r>
              <a:rPr lang="en-US" altLang="zh-CN" sz="1200" dirty="0"/>
              <a:t> </a:t>
            </a:r>
            <a:r>
              <a:rPr lang="en-US" altLang="zh-CN" sz="1200" dirty="0" err="1"/>
              <a:t>vfrall</a:t>
            </a:r>
            <a:r>
              <a:rPr lang="en-US" altLang="zh-CN" sz="1200" dirty="0"/>
              <a:t> </a:t>
            </a:r>
            <a:r>
              <a:rPr lang="en-US" altLang="zh-CN" sz="1200" dirty="0" err="1"/>
              <a:t>beertax</a:t>
            </a:r>
            <a:r>
              <a:rPr lang="en-US" altLang="zh-CN" sz="1200" dirty="0"/>
              <a:t>, </a:t>
            </a:r>
            <a:r>
              <a:rPr lang="en-US" altLang="zh-CN" sz="1200" dirty="0" err="1"/>
              <a:t>fe</a:t>
            </a:r>
            <a:r>
              <a:rPr lang="en-US" altLang="zh-CN" sz="1200" dirty="0"/>
              <a:t> </a:t>
            </a:r>
            <a:r>
              <a:rPr lang="en-US" altLang="zh-CN" sz="1200" dirty="0" err="1"/>
              <a:t>vce</a:t>
            </a:r>
            <a:r>
              <a:rPr lang="en-US" altLang="zh-CN" sz="1200" dirty="0"/>
              <a:t>(cluster state)          //</a:t>
            </a:r>
            <a:r>
              <a:rPr lang="zh-CN" altLang="en-US" sz="1200" dirty="0"/>
              <a:t>个体固定效应</a:t>
            </a:r>
          </a:p>
          <a:p>
            <a:r>
              <a:rPr lang="zh-CN" altLang="en-US" sz="1200" dirty="0"/>
              <a:t> </a:t>
            </a:r>
            <a:r>
              <a:rPr lang="en-US" altLang="zh-CN" sz="1200" dirty="0" err="1"/>
              <a:t>est</a:t>
            </a:r>
            <a:r>
              <a:rPr lang="en-US" altLang="zh-CN" sz="1200" dirty="0"/>
              <a:t> store m2</a:t>
            </a:r>
          </a:p>
          <a:p>
            <a:r>
              <a:rPr lang="en-US" altLang="zh-CN" sz="1200" dirty="0" err="1"/>
              <a:t>xtreg</a:t>
            </a:r>
            <a:r>
              <a:rPr lang="en-US" altLang="zh-CN" sz="1200" dirty="0"/>
              <a:t> </a:t>
            </a:r>
            <a:r>
              <a:rPr lang="en-US" altLang="zh-CN" sz="1200" dirty="0" err="1"/>
              <a:t>vfrall</a:t>
            </a:r>
            <a:r>
              <a:rPr lang="en-US" altLang="zh-CN" sz="1200" dirty="0"/>
              <a:t> </a:t>
            </a:r>
            <a:r>
              <a:rPr lang="en-US" altLang="zh-CN" sz="1200" dirty="0" err="1"/>
              <a:t>beertax</a:t>
            </a:r>
            <a:r>
              <a:rPr lang="en-US" altLang="zh-CN" sz="1200" dirty="0"/>
              <a:t> </a:t>
            </a:r>
            <a:r>
              <a:rPr lang="en-US" altLang="zh-CN" sz="1200" dirty="0" err="1"/>
              <a:t>i.year</a:t>
            </a:r>
            <a:r>
              <a:rPr lang="en-US" altLang="zh-CN" sz="1200" dirty="0"/>
              <a:t>, </a:t>
            </a:r>
            <a:r>
              <a:rPr lang="en-US" altLang="zh-CN" sz="1200" dirty="0" err="1"/>
              <a:t>fe</a:t>
            </a:r>
            <a:r>
              <a:rPr lang="en-US" altLang="zh-CN" sz="1200" dirty="0"/>
              <a:t> </a:t>
            </a:r>
            <a:r>
              <a:rPr lang="en-US" altLang="zh-CN" sz="1200" dirty="0" err="1"/>
              <a:t>vce</a:t>
            </a:r>
            <a:r>
              <a:rPr lang="en-US" altLang="zh-CN" sz="1200" dirty="0"/>
              <a:t>(cluster state)   //</a:t>
            </a:r>
            <a:r>
              <a:rPr lang="zh-CN" altLang="en-US" sz="1200" dirty="0"/>
              <a:t>双向固定效应</a:t>
            </a:r>
          </a:p>
          <a:p>
            <a:r>
              <a:rPr lang="zh-CN" altLang="en-US" sz="1200" dirty="0"/>
              <a:t> </a:t>
            </a:r>
            <a:r>
              <a:rPr lang="en-US" altLang="zh-CN" sz="1200" dirty="0" err="1"/>
              <a:t>est</a:t>
            </a:r>
            <a:r>
              <a:rPr lang="en-US" altLang="zh-CN" sz="1200" dirty="0"/>
              <a:t> store m3</a:t>
            </a:r>
          </a:p>
          <a:p>
            <a:r>
              <a:rPr lang="en-US" altLang="zh-CN" sz="1200" dirty="0" err="1"/>
              <a:t>xtreg</a:t>
            </a:r>
            <a:r>
              <a:rPr lang="en-US" altLang="zh-CN" sz="1200" dirty="0"/>
              <a:t> </a:t>
            </a:r>
            <a:r>
              <a:rPr lang="en-US" altLang="zh-CN" sz="1200" dirty="0" err="1"/>
              <a:t>vfrall</a:t>
            </a:r>
            <a:r>
              <a:rPr lang="en-US" altLang="zh-CN" sz="1200" dirty="0"/>
              <a:t> </a:t>
            </a:r>
            <a:r>
              <a:rPr lang="en-US" altLang="zh-CN" sz="1200" dirty="0" err="1"/>
              <a:t>beertax</a:t>
            </a:r>
            <a:r>
              <a:rPr lang="en-US" altLang="zh-CN" sz="1200" dirty="0"/>
              <a:t> da18 da19 da20 </a:t>
            </a:r>
            <a:r>
              <a:rPr lang="en-US" altLang="zh-CN" sz="1200" dirty="0" err="1"/>
              <a:t>jailcom</a:t>
            </a:r>
            <a:r>
              <a:rPr lang="en-US" altLang="zh-CN" sz="1200" dirty="0"/>
              <a:t> </a:t>
            </a:r>
            <a:r>
              <a:rPr lang="en-US" altLang="zh-CN" sz="1200" dirty="0" err="1"/>
              <a:t>vmilespd</a:t>
            </a:r>
            <a:r>
              <a:rPr lang="en-US" altLang="zh-CN" sz="1200" dirty="0"/>
              <a:t> </a:t>
            </a:r>
            <a:r>
              <a:rPr lang="en-US" altLang="zh-CN" sz="1200" dirty="0" err="1"/>
              <a:t>unrate</a:t>
            </a:r>
            <a:r>
              <a:rPr lang="en-US" altLang="zh-CN" sz="1200" dirty="0"/>
              <a:t> </a:t>
            </a:r>
            <a:r>
              <a:rPr lang="en-US" altLang="zh-CN" sz="1200" dirty="0" err="1"/>
              <a:t>lincperc</a:t>
            </a:r>
            <a:r>
              <a:rPr lang="en-US" altLang="zh-CN" sz="1200" dirty="0"/>
              <a:t> </a:t>
            </a:r>
            <a:r>
              <a:rPr lang="en-US" altLang="zh-CN" sz="1200" dirty="0" err="1"/>
              <a:t>i.year</a:t>
            </a:r>
            <a:r>
              <a:rPr lang="en-US" altLang="zh-CN" sz="1200" dirty="0"/>
              <a:t>, </a:t>
            </a:r>
            <a:r>
              <a:rPr lang="en-US" altLang="zh-CN" sz="1200" dirty="0" err="1"/>
              <a:t>fe</a:t>
            </a:r>
            <a:r>
              <a:rPr lang="en-US" altLang="zh-CN" sz="1200" dirty="0"/>
              <a:t> </a:t>
            </a:r>
            <a:r>
              <a:rPr lang="en-US" altLang="zh-CN" sz="1200" dirty="0" err="1"/>
              <a:t>vce</a:t>
            </a:r>
            <a:r>
              <a:rPr lang="en-US" altLang="zh-CN" sz="1200" dirty="0"/>
              <a:t>(cluster state)       //</a:t>
            </a:r>
            <a:r>
              <a:rPr lang="zh-CN" altLang="en-US" sz="1200" dirty="0"/>
              <a:t>加入更多控制变量</a:t>
            </a:r>
          </a:p>
          <a:p>
            <a:r>
              <a:rPr lang="zh-CN" altLang="en-US" sz="1200" dirty="0"/>
              <a:t> </a:t>
            </a:r>
            <a:r>
              <a:rPr lang="en-US" altLang="zh-CN" sz="1200" dirty="0" err="1"/>
              <a:t>est</a:t>
            </a:r>
            <a:r>
              <a:rPr lang="en-US" altLang="zh-CN" sz="1200" dirty="0"/>
              <a:t> store m4</a:t>
            </a:r>
          </a:p>
          <a:p>
            <a:r>
              <a:rPr lang="en-US" altLang="zh-CN" sz="1200" dirty="0"/>
              <a:t>test da18 da19 da20</a:t>
            </a:r>
          </a:p>
          <a:p>
            <a:r>
              <a:rPr lang="en-US" altLang="zh-CN" sz="1200" dirty="0"/>
              <a:t>test </a:t>
            </a:r>
            <a:r>
              <a:rPr lang="en-US" altLang="zh-CN" sz="1200" dirty="0" err="1"/>
              <a:t>unrate</a:t>
            </a:r>
            <a:r>
              <a:rPr lang="en-US" altLang="zh-CN" sz="1200" dirty="0"/>
              <a:t> </a:t>
            </a:r>
            <a:r>
              <a:rPr lang="en-US" altLang="zh-CN" sz="1200" dirty="0" err="1"/>
              <a:t>lincperc</a:t>
            </a:r>
            <a:endParaRPr lang="en-US" altLang="zh-CN" sz="1200" dirty="0"/>
          </a:p>
          <a:p>
            <a:r>
              <a:rPr lang="en-US" altLang="zh-CN" sz="1200" dirty="0" err="1"/>
              <a:t>xtreg</a:t>
            </a:r>
            <a:r>
              <a:rPr lang="en-US" altLang="zh-CN" sz="1200" dirty="0"/>
              <a:t> </a:t>
            </a:r>
            <a:r>
              <a:rPr lang="en-US" altLang="zh-CN" sz="1200" dirty="0" err="1"/>
              <a:t>vfrall</a:t>
            </a:r>
            <a:r>
              <a:rPr lang="en-US" altLang="zh-CN" sz="1200" dirty="0"/>
              <a:t> </a:t>
            </a:r>
            <a:r>
              <a:rPr lang="en-US" altLang="zh-CN" sz="1200" dirty="0" err="1"/>
              <a:t>beertax</a:t>
            </a:r>
            <a:r>
              <a:rPr lang="en-US" altLang="zh-CN" sz="1200" dirty="0"/>
              <a:t> da18 da19 da20 </a:t>
            </a:r>
            <a:r>
              <a:rPr lang="en-US" altLang="zh-CN" sz="1200" dirty="0" err="1"/>
              <a:t>jailcom</a:t>
            </a:r>
            <a:r>
              <a:rPr lang="en-US" altLang="zh-CN" sz="1200" dirty="0"/>
              <a:t> </a:t>
            </a:r>
            <a:r>
              <a:rPr lang="en-US" altLang="zh-CN" sz="1200" dirty="0" err="1"/>
              <a:t>vmilespd</a:t>
            </a:r>
            <a:r>
              <a:rPr lang="en-US" altLang="zh-CN" sz="1200" dirty="0"/>
              <a:t> </a:t>
            </a:r>
            <a:r>
              <a:rPr lang="en-US" altLang="zh-CN" sz="1200" dirty="0" err="1"/>
              <a:t>i.year</a:t>
            </a:r>
            <a:r>
              <a:rPr lang="en-US" altLang="zh-CN" sz="1200" dirty="0"/>
              <a:t>, </a:t>
            </a:r>
            <a:r>
              <a:rPr lang="en-US" altLang="zh-CN" sz="1200" dirty="0" err="1"/>
              <a:t>fe</a:t>
            </a:r>
            <a:r>
              <a:rPr lang="en-US" altLang="zh-CN" sz="1200" dirty="0"/>
              <a:t> </a:t>
            </a:r>
            <a:r>
              <a:rPr lang="en-US" altLang="zh-CN" sz="1200" dirty="0" err="1"/>
              <a:t>vce</a:t>
            </a:r>
            <a:r>
              <a:rPr lang="en-US" altLang="zh-CN" sz="1200" dirty="0"/>
              <a:t>(cluster state)                   //</a:t>
            </a:r>
            <a:r>
              <a:rPr lang="zh-CN" altLang="en-US" sz="1200" dirty="0"/>
              <a:t>不同模型设定</a:t>
            </a:r>
          </a:p>
          <a:p>
            <a:r>
              <a:rPr lang="zh-CN" altLang="en-US" sz="1200" dirty="0"/>
              <a:t> </a:t>
            </a:r>
            <a:r>
              <a:rPr lang="en-US" altLang="zh-CN" sz="1200" dirty="0" err="1"/>
              <a:t>est</a:t>
            </a:r>
            <a:r>
              <a:rPr lang="en-US" altLang="zh-CN" sz="1200" dirty="0"/>
              <a:t> store m5</a:t>
            </a:r>
          </a:p>
          <a:p>
            <a:r>
              <a:rPr lang="en-US" altLang="zh-CN" sz="1200" dirty="0"/>
              <a:t>test da18 da19 da20</a:t>
            </a:r>
          </a:p>
          <a:p>
            <a:r>
              <a:rPr lang="en-US" altLang="zh-CN" sz="1200" dirty="0" err="1"/>
              <a:t>xtreg</a:t>
            </a:r>
            <a:r>
              <a:rPr lang="en-US" altLang="zh-CN" sz="1200" dirty="0"/>
              <a:t> </a:t>
            </a:r>
            <a:r>
              <a:rPr lang="en-US" altLang="zh-CN" sz="1200" dirty="0" err="1"/>
              <a:t>vfrall</a:t>
            </a:r>
            <a:r>
              <a:rPr lang="en-US" altLang="zh-CN" sz="1200" dirty="0"/>
              <a:t> </a:t>
            </a:r>
            <a:r>
              <a:rPr lang="en-US" altLang="zh-CN" sz="1200" dirty="0" err="1"/>
              <a:t>beertax</a:t>
            </a:r>
            <a:r>
              <a:rPr lang="en-US" altLang="zh-CN" sz="1200" dirty="0"/>
              <a:t> </a:t>
            </a:r>
            <a:r>
              <a:rPr lang="en-US" altLang="zh-CN" sz="1200" dirty="0" err="1"/>
              <a:t>mlda</a:t>
            </a:r>
            <a:r>
              <a:rPr lang="en-US" altLang="zh-CN" sz="1200" dirty="0"/>
              <a:t> </a:t>
            </a:r>
            <a:r>
              <a:rPr lang="en-US" altLang="zh-CN" sz="1200" dirty="0" err="1"/>
              <a:t>jailcom</a:t>
            </a:r>
            <a:r>
              <a:rPr lang="en-US" altLang="zh-CN" sz="1200" dirty="0"/>
              <a:t> </a:t>
            </a:r>
            <a:r>
              <a:rPr lang="en-US" altLang="zh-CN" sz="1200" dirty="0" err="1"/>
              <a:t>vmilespd</a:t>
            </a:r>
            <a:r>
              <a:rPr lang="en-US" altLang="zh-CN" sz="1200" dirty="0"/>
              <a:t> </a:t>
            </a:r>
            <a:r>
              <a:rPr lang="en-US" altLang="zh-CN" sz="1200" dirty="0" err="1"/>
              <a:t>unrate</a:t>
            </a:r>
            <a:r>
              <a:rPr lang="en-US" altLang="zh-CN" sz="1200" dirty="0"/>
              <a:t> </a:t>
            </a:r>
            <a:r>
              <a:rPr lang="en-US" altLang="zh-CN" sz="1200" dirty="0" err="1"/>
              <a:t>lincperc</a:t>
            </a:r>
            <a:r>
              <a:rPr lang="en-US" altLang="zh-CN" sz="1200" dirty="0"/>
              <a:t> </a:t>
            </a:r>
            <a:r>
              <a:rPr lang="en-US" altLang="zh-CN" sz="1200" dirty="0" err="1"/>
              <a:t>i.year</a:t>
            </a:r>
            <a:r>
              <a:rPr lang="en-US" altLang="zh-CN" sz="1200" dirty="0"/>
              <a:t>, </a:t>
            </a:r>
            <a:r>
              <a:rPr lang="en-US" altLang="zh-CN" sz="1200" dirty="0" err="1"/>
              <a:t>fe</a:t>
            </a:r>
            <a:r>
              <a:rPr lang="en-US" altLang="zh-CN" sz="1200" dirty="0"/>
              <a:t> </a:t>
            </a:r>
            <a:r>
              <a:rPr lang="en-US" altLang="zh-CN" sz="1200" dirty="0" err="1"/>
              <a:t>vce</a:t>
            </a:r>
            <a:r>
              <a:rPr lang="en-US" altLang="zh-CN" sz="1200" dirty="0"/>
              <a:t>(cluster state)                 //</a:t>
            </a:r>
            <a:r>
              <a:rPr lang="zh-CN" altLang="en-US" sz="1200" dirty="0"/>
              <a:t>不同模型设定</a:t>
            </a:r>
          </a:p>
          <a:p>
            <a:r>
              <a:rPr lang="zh-CN" altLang="en-US" sz="1200" dirty="0"/>
              <a:t> </a:t>
            </a:r>
            <a:r>
              <a:rPr lang="en-US" altLang="zh-CN" sz="1200" dirty="0" err="1"/>
              <a:t>est</a:t>
            </a:r>
            <a:r>
              <a:rPr lang="en-US" altLang="zh-CN" sz="1200" dirty="0"/>
              <a:t> store m6</a:t>
            </a:r>
          </a:p>
          <a:p>
            <a:r>
              <a:rPr lang="en-US" altLang="zh-CN" sz="1200" dirty="0"/>
              <a:t>test </a:t>
            </a:r>
            <a:r>
              <a:rPr lang="en-US" altLang="zh-CN" sz="1200" dirty="0" err="1"/>
              <a:t>unrate</a:t>
            </a:r>
            <a:r>
              <a:rPr lang="en-US" altLang="zh-CN" sz="1200" dirty="0"/>
              <a:t> </a:t>
            </a:r>
            <a:r>
              <a:rPr lang="en-US" altLang="zh-CN" sz="1200" dirty="0" err="1"/>
              <a:t>lincperc</a:t>
            </a:r>
            <a:endParaRPr lang="en-US" altLang="zh-CN" sz="1200" dirty="0"/>
          </a:p>
          <a:p>
            <a:r>
              <a:rPr lang="en-US" altLang="zh-CN" sz="1200" dirty="0"/>
              <a:t>*</a:t>
            </a:r>
            <a:r>
              <a:rPr lang="zh-CN" altLang="en-US" sz="1200" dirty="0"/>
              <a:t>两期差分估计</a:t>
            </a:r>
          </a:p>
          <a:p>
            <a:r>
              <a:rPr lang="en-US" altLang="zh-CN" sz="1200" dirty="0" err="1"/>
              <a:t>xtreg</a:t>
            </a:r>
            <a:r>
              <a:rPr lang="en-US" altLang="zh-CN" sz="1200" dirty="0"/>
              <a:t> </a:t>
            </a:r>
            <a:r>
              <a:rPr lang="en-US" altLang="zh-CN" sz="1200" dirty="0" err="1"/>
              <a:t>vfrall</a:t>
            </a:r>
            <a:r>
              <a:rPr lang="en-US" altLang="zh-CN" sz="1200" dirty="0"/>
              <a:t> </a:t>
            </a:r>
            <a:r>
              <a:rPr lang="en-US" altLang="zh-CN" sz="1200" dirty="0" err="1"/>
              <a:t>beertax</a:t>
            </a:r>
            <a:r>
              <a:rPr lang="en-US" altLang="zh-CN" sz="1200" dirty="0"/>
              <a:t> da18 da19 da20 </a:t>
            </a:r>
            <a:r>
              <a:rPr lang="en-US" altLang="zh-CN" sz="1200" dirty="0" err="1"/>
              <a:t>jailcom</a:t>
            </a:r>
            <a:r>
              <a:rPr lang="en-US" altLang="zh-CN" sz="1200" dirty="0"/>
              <a:t> </a:t>
            </a:r>
            <a:r>
              <a:rPr lang="en-US" altLang="zh-CN" sz="1200" dirty="0" err="1"/>
              <a:t>vmilespd</a:t>
            </a:r>
            <a:r>
              <a:rPr lang="en-US" altLang="zh-CN" sz="1200" dirty="0"/>
              <a:t> </a:t>
            </a:r>
            <a:r>
              <a:rPr lang="en-US" altLang="zh-CN" sz="1200" dirty="0" err="1"/>
              <a:t>unrate</a:t>
            </a:r>
            <a:r>
              <a:rPr lang="en-US" altLang="zh-CN" sz="1200" dirty="0"/>
              <a:t>  ///</a:t>
            </a:r>
          </a:p>
          <a:p>
            <a:r>
              <a:rPr lang="en-US" altLang="zh-CN" sz="1200" dirty="0" err="1"/>
              <a:t>lincperc</a:t>
            </a:r>
            <a:r>
              <a:rPr lang="en-US" altLang="zh-CN" sz="1200" dirty="0"/>
              <a:t>  </a:t>
            </a:r>
            <a:r>
              <a:rPr lang="en-US" altLang="zh-CN" sz="1200" dirty="0" err="1"/>
              <a:t>i.year</a:t>
            </a:r>
            <a:r>
              <a:rPr lang="en-US" altLang="zh-CN" sz="1200" dirty="0"/>
              <a:t> if (year==1988) | (year==1982), </a:t>
            </a:r>
            <a:r>
              <a:rPr lang="en-US" altLang="zh-CN" sz="1200" dirty="0" err="1"/>
              <a:t>fe</a:t>
            </a:r>
            <a:r>
              <a:rPr lang="en-US" altLang="zh-CN" sz="1200" dirty="0"/>
              <a:t> </a:t>
            </a:r>
            <a:r>
              <a:rPr lang="en-US" altLang="zh-CN" sz="1200" dirty="0" err="1"/>
              <a:t>vce</a:t>
            </a:r>
            <a:r>
              <a:rPr lang="en-US" altLang="zh-CN" sz="1200" dirty="0"/>
              <a:t>(cluster state) </a:t>
            </a:r>
            <a:r>
              <a:rPr lang="zh-CN" altLang="en-US" sz="1200" dirty="0"/>
              <a:t> </a:t>
            </a:r>
            <a:r>
              <a:rPr lang="en-US" altLang="zh-CN" sz="1200" dirty="0" err="1"/>
              <a:t>est</a:t>
            </a:r>
            <a:r>
              <a:rPr lang="en-US" altLang="zh-CN" sz="1200" dirty="0"/>
              <a:t> store m7</a:t>
            </a:r>
          </a:p>
          <a:p>
            <a:r>
              <a:rPr lang="en-US" altLang="zh-CN" sz="1200" dirty="0"/>
              <a:t>test   </a:t>
            </a:r>
            <a:r>
              <a:rPr lang="en-US" altLang="zh-CN" sz="1200" dirty="0" err="1"/>
              <a:t>unrate</a:t>
            </a:r>
            <a:r>
              <a:rPr lang="en-US" altLang="zh-CN" sz="1200" dirty="0"/>
              <a:t>   </a:t>
            </a:r>
            <a:r>
              <a:rPr lang="en-US" altLang="zh-CN" sz="1200" dirty="0" err="1"/>
              <a:t>lincperc</a:t>
            </a:r>
            <a:endParaRPr lang="en-US" altLang="zh-CN" sz="1200" dirty="0"/>
          </a:p>
          <a:p>
            <a:r>
              <a:rPr lang="en-US" altLang="zh-CN" sz="1200" dirty="0"/>
              <a:t>*</a:t>
            </a:r>
            <a:r>
              <a:rPr lang="zh-CN" altLang="en-US" sz="1200" dirty="0"/>
              <a:t>描述统计</a:t>
            </a:r>
            <a:endParaRPr lang="en-US" altLang="zh-CN" sz="1200" dirty="0"/>
          </a:p>
          <a:p>
            <a:r>
              <a:rPr lang="en-US" altLang="zh-CN" sz="1200" dirty="0"/>
              <a:t>outreg2 using </a:t>
            </a:r>
            <a:r>
              <a:rPr lang="en-US" altLang="zh-CN" sz="1200" dirty="0" err="1"/>
              <a:t>sum.doc,word</a:t>
            </a:r>
            <a:r>
              <a:rPr lang="en-US" altLang="zh-CN" sz="1200" dirty="0"/>
              <a:t> replace sum(log)    ///</a:t>
            </a:r>
          </a:p>
          <a:p>
            <a:r>
              <a:rPr lang="en-US" altLang="zh-CN" sz="1200" dirty="0"/>
              <a:t>keep(</a:t>
            </a:r>
            <a:r>
              <a:rPr lang="en-US" altLang="zh-CN" sz="1200" dirty="0" err="1"/>
              <a:t>vfrall</a:t>
            </a:r>
            <a:r>
              <a:rPr lang="en-US" altLang="zh-CN" sz="1200" dirty="0"/>
              <a:t> </a:t>
            </a:r>
            <a:r>
              <a:rPr lang="en-US" altLang="zh-CN" sz="1200" dirty="0" err="1"/>
              <a:t>beertax</a:t>
            </a:r>
            <a:r>
              <a:rPr lang="en-US" altLang="zh-CN" sz="1200" dirty="0"/>
              <a:t>) </a:t>
            </a:r>
            <a:r>
              <a:rPr lang="en-US" altLang="zh-CN" sz="1200" dirty="0" err="1"/>
              <a:t>eqkeep</a:t>
            </a:r>
            <a:r>
              <a:rPr lang="en-US" altLang="zh-CN" sz="1200" dirty="0"/>
              <a:t>(N mean p50)</a:t>
            </a:r>
          </a:p>
          <a:p>
            <a:r>
              <a:rPr lang="en-US" altLang="zh-CN" sz="1200" dirty="0"/>
              <a:t>*</a:t>
            </a:r>
            <a:r>
              <a:rPr lang="zh-CN" altLang="en-US" sz="1200" dirty="0"/>
              <a:t>估计结果输出</a:t>
            </a:r>
            <a:r>
              <a:rPr lang="en-US" altLang="zh-CN" sz="1200" dirty="0"/>
              <a:t>    </a:t>
            </a:r>
          </a:p>
          <a:p>
            <a:r>
              <a:rPr lang="en-US" altLang="zh-CN" sz="1200" dirty="0"/>
              <a:t>outreg2 [m*] using </a:t>
            </a:r>
            <a:r>
              <a:rPr lang="en-US" altLang="zh-CN" sz="1200" dirty="0" err="1"/>
              <a:t>temp.doc,word</a:t>
            </a:r>
            <a:r>
              <a:rPr lang="en-US" altLang="zh-CN" sz="1200" dirty="0"/>
              <a:t> replace     ///</a:t>
            </a:r>
          </a:p>
          <a:p>
            <a:r>
              <a:rPr lang="en-US" altLang="zh-CN" sz="1200" dirty="0"/>
              <a:t> </a:t>
            </a:r>
            <a:r>
              <a:rPr lang="en-US" altLang="zh-CN" sz="1200" dirty="0" err="1"/>
              <a:t>addtext</a:t>
            </a:r>
            <a:r>
              <a:rPr lang="en-US" altLang="zh-CN" sz="1200" dirty="0"/>
              <a:t>(Country </a:t>
            </a:r>
            <a:r>
              <a:rPr lang="en-US" altLang="zh-CN" sz="1200" dirty="0" err="1"/>
              <a:t>Fe,YES,Year</a:t>
            </a:r>
            <a:r>
              <a:rPr lang="en-US" altLang="zh-CN" sz="1200" dirty="0"/>
              <a:t> </a:t>
            </a:r>
            <a:r>
              <a:rPr lang="en-US" altLang="zh-CN" sz="1200" dirty="0" err="1"/>
              <a:t>Fe,YES</a:t>
            </a:r>
            <a:r>
              <a:rPr lang="en-US" altLang="zh-CN" sz="1200" dirty="0"/>
              <a:t>)                   </a:t>
            </a:r>
            <a:endParaRPr lang="zh-CN" altLang="en-US" sz="1200" dirty="0"/>
          </a:p>
        </p:txBody>
      </p:sp>
      <p:sp>
        <p:nvSpPr>
          <p:cNvPr id="7" name="矩形 6"/>
          <p:cNvSpPr/>
          <p:nvPr/>
        </p:nvSpPr>
        <p:spPr>
          <a:xfrm>
            <a:off x="0" y="192041"/>
            <a:ext cx="9144000" cy="646331"/>
          </a:xfrm>
          <a:prstGeom prst="rect">
            <a:avLst/>
          </a:prstGeom>
        </p:spPr>
        <p:txBody>
          <a:bodyPr wrap="square">
            <a:spAutoFit/>
          </a:bodyPr>
          <a:lstStyle/>
          <a:p>
            <a:pPr algn="ctr"/>
            <a:r>
              <a:rPr lang="zh-CN" altLang="en-US" sz="3600" dirty="0"/>
              <a:t>酒税与交通事故死亡率程序</a:t>
            </a:r>
            <a:endParaRPr lang="en-US" altLang="zh-CN" sz="36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9781" y="1414234"/>
            <a:ext cx="8549088" cy="1069845"/>
          </a:xfrm>
          <a:prstGeom prst="rect">
            <a:avLst/>
          </a:prstGeom>
          <a:noFill/>
        </p:spPr>
        <p:txBody>
          <a:bodyPr wrap="square" rtlCol="0">
            <a:spAutoFit/>
          </a:bodyPr>
          <a:lstStyle/>
          <a:p>
            <a:pPr algn="ctr">
              <a:lnSpc>
                <a:spcPct val="150000"/>
              </a:lnSpc>
            </a:pPr>
            <a:r>
              <a:rPr lang="en-US" altLang="zh-CN" sz="4800" dirty="0">
                <a:solidFill>
                  <a:srgbClr val="C00000"/>
                </a:solidFill>
                <a:latin typeface="微软雅黑" panose="020B0503020204020204" pitchFamily="34" charset="-122"/>
                <a:ea typeface="微软雅黑" panose="020B0503020204020204" pitchFamily="34" charset="-122"/>
                <a:cs typeface="+mj-cs"/>
              </a:rPr>
              <a:t>8.3</a:t>
            </a:r>
            <a:r>
              <a:rPr lang="zh-CN" altLang="en-US" sz="4800" dirty="0">
                <a:solidFill>
                  <a:srgbClr val="C00000"/>
                </a:solidFill>
                <a:latin typeface="微软雅黑" panose="020B0503020204020204" pitchFamily="34" charset="-122"/>
                <a:ea typeface="微软雅黑" panose="020B0503020204020204" pitchFamily="34" charset="-122"/>
                <a:cs typeface="+mj-cs"/>
              </a:rPr>
              <a:t> 代理变量</a:t>
            </a:r>
            <a:endParaRPr lang="en-US" altLang="zh-CN" sz="4800" dirty="0">
              <a:solidFill>
                <a:srgbClr val="C00000"/>
              </a:solidFill>
              <a:latin typeface="微软雅黑" panose="020B0503020204020204" pitchFamily="34" charset="-122"/>
              <a:ea typeface="微软雅黑" panose="020B0503020204020204" pitchFamily="34" charset="-122"/>
              <a:cs typeface="+mj-cs"/>
            </a:endParaRPr>
          </a:p>
        </p:txBody>
      </p:sp>
      <p:sp>
        <p:nvSpPr>
          <p:cNvPr id="3" name="日期占位符 2"/>
          <p:cNvSpPr>
            <a:spLocks noGrp="1"/>
          </p:cNvSpPr>
          <p:nvPr>
            <p:ph type="dt" sz="half" idx="10"/>
          </p:nvPr>
        </p:nvSpPr>
        <p:spPr/>
        <p:txBody>
          <a:bodyPr/>
          <a:lstStyle/>
          <a:p>
            <a:fld id="{B342C0D3-C455-4E32-96DF-5C5BD6651B61}" type="datetime1">
              <a:rPr lang="zh-CN" altLang="en-US" smtClean="0"/>
              <a:t>2021/3/2</a:t>
            </a:fld>
            <a:endParaRPr lang="zh-CN" altLang="en-US"/>
          </a:p>
        </p:txBody>
      </p:sp>
      <p:sp>
        <p:nvSpPr>
          <p:cNvPr id="4" name="页脚占位符 3"/>
          <p:cNvSpPr>
            <a:spLocks noGrp="1"/>
          </p:cNvSpPr>
          <p:nvPr>
            <p:ph type="ftr" sz="quarter" idx="11"/>
          </p:nvPr>
        </p:nvSpPr>
        <p:spPr/>
        <p:txBody>
          <a:bodyPr/>
          <a:lstStyle/>
          <a:p>
            <a:r>
              <a:rPr lang="zh-CN" altLang="en-US"/>
              <a:t>中国人民大学，陈传波</a:t>
            </a:r>
          </a:p>
        </p:txBody>
      </p:sp>
      <p:sp>
        <p:nvSpPr>
          <p:cNvPr id="5" name="矩形 4"/>
          <p:cNvSpPr/>
          <p:nvPr/>
        </p:nvSpPr>
        <p:spPr>
          <a:xfrm>
            <a:off x="407286" y="3000517"/>
            <a:ext cx="8505645" cy="1815882"/>
          </a:xfrm>
          <a:prstGeom prst="rect">
            <a:avLst/>
          </a:prstGeom>
        </p:spPr>
        <p:txBody>
          <a:bodyPr wrap="square">
            <a:spAutoFit/>
          </a:bodyPr>
          <a:lstStyle/>
          <a:p>
            <a:pPr algn="ctr">
              <a:lnSpc>
                <a:spcPct val="200000"/>
              </a:lnSpc>
            </a:pPr>
            <a:r>
              <a:rPr lang="zh-CN" altLang="en-US" sz="2800" b="1" dirty="0">
                <a:latin typeface="微软雅黑" panose="020B0503020204020204" pitchFamily="34" charset="-122"/>
                <a:ea typeface="微软雅黑" panose="020B0503020204020204" pitchFamily="34" charset="-122"/>
              </a:rPr>
              <a:t>为不可观测遗漏变量寻找代理变量</a:t>
            </a:r>
            <a:endParaRPr lang="en-US" altLang="zh-CN" sz="2800" b="1" dirty="0">
              <a:latin typeface="微软雅黑" panose="020B0503020204020204" pitchFamily="34" charset="-122"/>
              <a:ea typeface="微软雅黑" panose="020B0503020204020204" pitchFamily="34" charset="-122"/>
            </a:endParaRPr>
          </a:p>
          <a:p>
            <a:pPr algn="ctr">
              <a:lnSpc>
                <a:spcPct val="200000"/>
              </a:lnSpc>
            </a:pPr>
            <a:r>
              <a:rPr lang="zh-CN" altLang="en-US" sz="2800" b="1" dirty="0">
                <a:latin typeface="微软雅黑" panose="020B0503020204020204" pitchFamily="34" charset="-122"/>
                <a:ea typeface="微软雅黑" panose="020B0503020204020204" pitchFamily="34" charset="-122"/>
              </a:rPr>
              <a:t>代理变量与不可观察变量相关进而与误差相关</a:t>
            </a:r>
            <a:endParaRPr lang="en-US" altLang="zh-CN" sz="28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2041"/>
            <a:ext cx="9144000" cy="646331"/>
          </a:xfrm>
          <a:prstGeom prst="rect">
            <a:avLst/>
          </a:prstGeom>
        </p:spPr>
        <p:txBody>
          <a:bodyPr wrap="square">
            <a:spAutoFit/>
          </a:bodyPr>
          <a:lstStyle/>
          <a:p>
            <a:pPr algn="ctr"/>
            <a:r>
              <a:rPr lang="zh-CN" altLang="en-US" sz="3600" b="1" dirty="0">
                <a:latin typeface="微软雅黑" panose="020B0503020204020204" pitchFamily="34" charset="-122"/>
                <a:ea typeface="微软雅黑" panose="020B0503020204020204" pitchFamily="34" charset="-122"/>
              </a:rPr>
              <a:t>代理变量</a:t>
            </a:r>
            <a:endParaRPr lang="en-US" altLang="zh-CN" sz="3600" b="1" dirty="0">
              <a:latin typeface="微软雅黑" panose="020B0503020204020204" pitchFamily="34" charset="-122"/>
              <a:ea typeface="微软雅黑" panose="020B0503020204020204" pitchFamily="34" charset="-122"/>
            </a:endParaRPr>
          </a:p>
        </p:txBody>
      </p:sp>
      <p:graphicFrame>
        <p:nvGraphicFramePr>
          <p:cNvPr id="10" name="对象 9"/>
          <p:cNvGraphicFramePr>
            <a:graphicFrameLocks noChangeAspect="1"/>
          </p:cNvGraphicFramePr>
          <p:nvPr/>
        </p:nvGraphicFramePr>
        <p:xfrm>
          <a:off x="1342329" y="905659"/>
          <a:ext cx="4516438" cy="384175"/>
        </p:xfrm>
        <a:graphic>
          <a:graphicData uri="http://schemas.openxmlformats.org/presentationml/2006/ole">
            <mc:AlternateContent xmlns:mc="http://schemas.openxmlformats.org/markup-compatibility/2006">
              <mc:Choice xmlns:v="urn:schemas-microsoft-com:vml" Requires="v">
                <p:oleObj spid="_x0000_s934214" name="公式" r:id="rId3" imgW="64008000" imgH="5486400" progId="Equation.3">
                  <p:embed/>
                </p:oleObj>
              </mc:Choice>
              <mc:Fallback>
                <p:oleObj name="公式" r:id="rId3" imgW="64008000" imgH="5486400" progId="Equation.3">
                  <p:embed/>
                  <p:pic>
                    <p:nvPicPr>
                      <p:cNvPr id="0" name="图片 934187"/>
                      <p:cNvPicPr>
                        <a:picLocks noChangeAspect="1" noChangeArrowheads="1"/>
                      </p:cNvPicPr>
                      <p:nvPr/>
                    </p:nvPicPr>
                    <p:blipFill>
                      <a:blip r:embed="rId4"/>
                      <a:srcRect/>
                      <a:stretch>
                        <a:fillRect/>
                      </a:stretch>
                    </p:blipFill>
                    <p:spPr bwMode="auto">
                      <a:xfrm>
                        <a:off x="1342329" y="905659"/>
                        <a:ext cx="4516438" cy="384175"/>
                      </a:xfrm>
                      <a:prstGeom prst="rect">
                        <a:avLst/>
                      </a:prstGeom>
                      <a:noFill/>
                    </p:spPr>
                  </p:pic>
                </p:oleObj>
              </mc:Fallback>
            </mc:AlternateContent>
          </a:graphicData>
        </a:graphic>
      </p:graphicFrame>
      <p:graphicFrame>
        <p:nvGraphicFramePr>
          <p:cNvPr id="4" name="对象 3"/>
          <p:cNvGraphicFramePr>
            <a:graphicFrameLocks noChangeAspect="1"/>
          </p:cNvGraphicFramePr>
          <p:nvPr/>
        </p:nvGraphicFramePr>
        <p:xfrm>
          <a:off x="561083" y="4581144"/>
          <a:ext cx="3148275" cy="415437"/>
        </p:xfrm>
        <a:graphic>
          <a:graphicData uri="http://schemas.openxmlformats.org/presentationml/2006/ole">
            <mc:AlternateContent xmlns:mc="http://schemas.openxmlformats.org/markup-compatibility/2006">
              <mc:Choice xmlns:v="urn:schemas-microsoft-com:vml" Requires="v">
                <p:oleObj spid="_x0000_s934215" name="公式" r:id="rId5" imgW="37490400" imgH="4876800" progId="Equation.3">
                  <p:embed/>
                </p:oleObj>
              </mc:Choice>
              <mc:Fallback>
                <p:oleObj name="公式" r:id="rId5" imgW="37490400" imgH="4876800" progId="Equation.3">
                  <p:embed/>
                  <p:pic>
                    <p:nvPicPr>
                      <p:cNvPr id="0" name="图片 934188"/>
                      <p:cNvPicPr>
                        <a:picLocks noChangeAspect="1" noChangeArrowheads="1"/>
                      </p:cNvPicPr>
                      <p:nvPr/>
                    </p:nvPicPr>
                    <p:blipFill>
                      <a:blip r:embed="rId6"/>
                      <a:srcRect/>
                      <a:stretch>
                        <a:fillRect/>
                      </a:stretch>
                    </p:blipFill>
                    <p:spPr bwMode="auto">
                      <a:xfrm>
                        <a:off x="561083" y="4581144"/>
                        <a:ext cx="3148275" cy="415437"/>
                      </a:xfrm>
                      <a:prstGeom prst="rect">
                        <a:avLst/>
                      </a:prstGeom>
                      <a:solidFill>
                        <a:srgbClr val="FFC000"/>
                      </a:solidFill>
                    </p:spPr>
                  </p:pic>
                </p:oleObj>
              </mc:Fallback>
            </mc:AlternateContent>
          </a:graphicData>
        </a:graphic>
      </p:graphicFrame>
      <p:sp>
        <p:nvSpPr>
          <p:cNvPr id="3" name="Rectangle 2"/>
          <p:cNvSpPr>
            <a:spLocks noChangeArrowheads="1"/>
          </p:cNvSpPr>
          <p:nvPr/>
        </p:nvSpPr>
        <p:spPr bwMode="auto">
          <a:xfrm>
            <a:off x="12136" y="4152750"/>
            <a:ext cx="5425083" cy="400110"/>
          </a:xfrm>
          <a:prstGeom prst="rect">
            <a:avLst/>
          </a:prstGeom>
          <a:noFill/>
          <a:ln>
            <a:noFill/>
          </a:ln>
          <a:effectLst/>
        </p:spPr>
        <p:txBody>
          <a:bodyPr vert="horz" wrap="square" lIns="91440" tIns="45720" rIns="91440" bIns="45720" numCol="1" anchor="ctr" anchorCtr="0" compatLnSpc="1">
            <a:spAutoFit/>
          </a:bodyPr>
          <a:lstStyle/>
          <a:p>
            <a:pPr indent="304800" eaLnBrk="0" fontAlgn="base" hangingPunct="0">
              <a:spcBef>
                <a:spcPct val="0"/>
              </a:spcBef>
              <a:spcAft>
                <a:spcPct val="0"/>
              </a:spcAf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以</a:t>
            </a: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q</a:t>
            </a: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为条件，</a:t>
            </a: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z</a:t>
            </a: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冗余，真神显身，代理多余</a:t>
            </a: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5" name="对象 4"/>
          <p:cNvGraphicFramePr>
            <a:graphicFrameLocks noChangeAspect="1"/>
          </p:cNvGraphicFramePr>
          <p:nvPr/>
        </p:nvGraphicFramePr>
        <p:xfrm>
          <a:off x="561083" y="3717237"/>
          <a:ext cx="2423657" cy="396653"/>
        </p:xfrm>
        <a:graphic>
          <a:graphicData uri="http://schemas.openxmlformats.org/presentationml/2006/ole">
            <mc:AlternateContent xmlns:mc="http://schemas.openxmlformats.org/markup-compatibility/2006">
              <mc:Choice xmlns:v="urn:schemas-microsoft-com:vml" Requires="v">
                <p:oleObj spid="_x0000_s934216" name="公式" r:id="rId7" imgW="29870400" imgH="4876800" progId="Equation.3">
                  <p:embed/>
                </p:oleObj>
              </mc:Choice>
              <mc:Fallback>
                <p:oleObj name="公式" r:id="rId7" imgW="29870400" imgH="4876800" progId="Equation.3">
                  <p:embed/>
                  <p:pic>
                    <p:nvPicPr>
                      <p:cNvPr id="0" name="图片 934189"/>
                      <p:cNvPicPr/>
                      <p:nvPr/>
                    </p:nvPicPr>
                    <p:blipFill>
                      <a:blip r:embed="rId8"/>
                      <a:stretch>
                        <a:fillRect/>
                      </a:stretch>
                    </p:blipFill>
                    <p:spPr>
                      <a:xfrm>
                        <a:off x="561083" y="3717237"/>
                        <a:ext cx="2423657" cy="396653"/>
                      </a:xfrm>
                      <a:prstGeom prst="rect">
                        <a:avLst/>
                      </a:prstGeom>
                      <a:solidFill>
                        <a:srgbClr val="FFC000"/>
                      </a:solidFill>
                    </p:spPr>
                  </p:pic>
                </p:oleObj>
              </mc:Fallback>
            </mc:AlternateContent>
          </a:graphicData>
        </a:graphic>
      </p:graphicFrame>
      <p:sp>
        <p:nvSpPr>
          <p:cNvPr id="7" name="矩形 6"/>
          <p:cNvSpPr/>
          <p:nvPr/>
        </p:nvSpPr>
        <p:spPr>
          <a:xfrm>
            <a:off x="12136" y="2974981"/>
            <a:ext cx="4488493" cy="707886"/>
          </a:xfrm>
          <a:prstGeom prst="rect">
            <a:avLst/>
          </a:prstGeom>
        </p:spPr>
        <p:txBody>
          <a:bodyPr wrap="square">
            <a:spAutoFit/>
          </a:bodyPr>
          <a:lstStyle/>
          <a:p>
            <a:pPr indent="304800" eaLnBrk="0" fontAlgn="base" hangingPunct="0">
              <a:spcBef>
                <a:spcPct val="0"/>
              </a:spcBef>
              <a:spcAft>
                <a:spcPct val="0"/>
              </a:spcAft>
            </a:pPr>
            <a:r>
              <a:rPr lang="zh-CN" altLang="en-US" sz="2000" b="1" dirty="0">
                <a:latin typeface="Arial" panose="020B0604020202020204" pitchFamily="34" charset="0"/>
              </a:rPr>
              <a:t>良好代理变量的两个条件</a:t>
            </a:r>
            <a:r>
              <a:rPr lang="zh-CN" altLang="en-US" sz="2000" dirty="0">
                <a:latin typeface="Arial" panose="020B0604020202020204" pitchFamily="34" charset="0"/>
              </a:rPr>
              <a:t>：</a:t>
            </a:r>
            <a:endParaRPr lang="en-US" altLang="zh-CN" sz="2000" dirty="0">
              <a:latin typeface="Arial" panose="020B0604020202020204" pitchFamily="34" charset="0"/>
            </a:endParaRPr>
          </a:p>
          <a:p>
            <a:pPr indent="304800" eaLnBrk="0" fontAlgn="base" hangingPunct="0">
              <a:spcBef>
                <a:spcPct val="0"/>
              </a:spcBef>
              <a:spcAft>
                <a:spcPct val="0"/>
              </a:spcAft>
            </a:pPr>
            <a:r>
              <a:rPr lang="en-US" altLang="zh-CN" sz="2000" dirty="0">
                <a:latin typeface="Arial" panose="020B0604020202020204" pitchFamily="34" charset="0"/>
              </a:rPr>
              <a:t>1. x</a:t>
            </a:r>
            <a:r>
              <a:rPr lang="zh-CN" altLang="en-US" sz="2000" dirty="0">
                <a:latin typeface="Arial" panose="020B0604020202020204" pitchFamily="34" charset="0"/>
              </a:rPr>
              <a:t>与</a:t>
            </a:r>
            <a:r>
              <a:rPr lang="en-US" altLang="zh-CN" sz="2000" dirty="0">
                <a:latin typeface="Arial" panose="020B0604020202020204" pitchFamily="34" charset="0"/>
              </a:rPr>
              <a:t>q</a:t>
            </a:r>
            <a:r>
              <a:rPr lang="zh-CN" altLang="en-US" sz="2000" dirty="0">
                <a:latin typeface="Arial" panose="020B0604020202020204" pitchFamily="34" charset="0"/>
              </a:rPr>
              <a:t>以代理变量</a:t>
            </a:r>
            <a:r>
              <a:rPr lang="en-US" altLang="zh-CN" sz="2000" dirty="0">
                <a:latin typeface="Arial" panose="020B0604020202020204" pitchFamily="34" charset="0"/>
              </a:rPr>
              <a:t>z</a:t>
            </a:r>
            <a:r>
              <a:rPr lang="zh-CN" altLang="en-US" sz="2000" dirty="0">
                <a:latin typeface="Arial" panose="020B0604020202020204" pitchFamily="34" charset="0"/>
              </a:rPr>
              <a:t>为条件独立</a:t>
            </a:r>
            <a:endParaRPr lang="zh-CN" altLang="zh-CN" sz="2000" dirty="0">
              <a:latin typeface="Arial" panose="020B0604020202020204" pitchFamily="34" charset="0"/>
            </a:endParaRPr>
          </a:p>
        </p:txBody>
      </p:sp>
      <p:sp>
        <p:nvSpPr>
          <p:cNvPr id="8" name="矩形 7"/>
          <p:cNvSpPr/>
          <p:nvPr/>
        </p:nvSpPr>
        <p:spPr>
          <a:xfrm>
            <a:off x="5322498" y="1412703"/>
            <a:ext cx="4071669" cy="1200329"/>
          </a:xfrm>
          <a:prstGeom prst="rect">
            <a:avLst/>
          </a:prstGeom>
          <a:solidFill>
            <a:schemeClr val="accent6">
              <a:lumMod val="60000"/>
              <a:lumOff val="40000"/>
            </a:schemeClr>
          </a:solidFill>
        </p:spPr>
        <p:txBody>
          <a:bodyPr wrap="square">
            <a:spAutoFit/>
          </a:bodyPr>
          <a:lstStyle/>
          <a:p>
            <a:r>
              <a:rPr lang="pl-PL" altLang="zh-CN" dirty="0"/>
              <a:t>drawnorm  x z u r,n(100000) seed(1) clear</a:t>
            </a:r>
          </a:p>
          <a:p>
            <a:r>
              <a:rPr lang="pl-PL" altLang="zh-CN" dirty="0"/>
              <a:t>g qg</a:t>
            </a:r>
            <a:r>
              <a:rPr lang="en-US" altLang="zh-CN" dirty="0"/>
              <a:t>d</a:t>
            </a:r>
            <a:r>
              <a:rPr lang="pl-PL" altLang="zh-CN" dirty="0"/>
              <a:t>=z+r</a:t>
            </a:r>
          </a:p>
          <a:p>
            <a:r>
              <a:rPr lang="pl-PL" altLang="zh-CN" dirty="0"/>
              <a:t>g yg</a:t>
            </a:r>
            <a:r>
              <a:rPr lang="en-US" altLang="zh-CN" dirty="0"/>
              <a:t>d</a:t>
            </a:r>
            <a:r>
              <a:rPr lang="pl-PL" altLang="zh-CN" dirty="0"/>
              <a:t>=x+qg+u</a:t>
            </a:r>
          </a:p>
          <a:p>
            <a:r>
              <a:rPr lang="pl-PL" altLang="zh-CN" dirty="0"/>
              <a:t>reg yg</a:t>
            </a:r>
            <a:r>
              <a:rPr lang="en-US" altLang="zh-CN" dirty="0"/>
              <a:t>d</a:t>
            </a:r>
            <a:r>
              <a:rPr lang="pl-PL" altLang="zh-CN" dirty="0"/>
              <a:t> x z</a:t>
            </a:r>
            <a:endParaRPr lang="en-US" altLang="zh-CN" sz="2000" dirty="0"/>
          </a:p>
        </p:txBody>
      </p:sp>
      <p:graphicFrame>
        <p:nvGraphicFramePr>
          <p:cNvPr id="12" name="对象 11"/>
          <p:cNvGraphicFramePr>
            <a:graphicFrameLocks noChangeAspect="1"/>
          </p:cNvGraphicFramePr>
          <p:nvPr/>
        </p:nvGraphicFramePr>
        <p:xfrm>
          <a:off x="259869" y="5773208"/>
          <a:ext cx="4321175" cy="777875"/>
        </p:xfrm>
        <a:graphic>
          <a:graphicData uri="http://schemas.openxmlformats.org/presentationml/2006/ole">
            <mc:AlternateContent xmlns:mc="http://schemas.openxmlformats.org/markup-compatibility/2006">
              <mc:Choice xmlns:v="urn:schemas-microsoft-com:vml" Requires="v">
                <p:oleObj spid="_x0000_s934217" name="公式" r:id="rId9" imgW="60960000" imgH="10972800" progId="Equation.3">
                  <p:embed/>
                </p:oleObj>
              </mc:Choice>
              <mc:Fallback>
                <p:oleObj name="公式" r:id="rId9" imgW="60960000" imgH="10972800" progId="Equation.3">
                  <p:embed/>
                  <p:pic>
                    <p:nvPicPr>
                      <p:cNvPr id="0" name="图片 934190"/>
                      <p:cNvPicPr/>
                      <p:nvPr/>
                    </p:nvPicPr>
                    <p:blipFill>
                      <a:blip r:embed="rId10"/>
                      <a:stretch>
                        <a:fillRect/>
                      </a:stretch>
                    </p:blipFill>
                    <p:spPr>
                      <a:xfrm>
                        <a:off x="259869" y="5773208"/>
                        <a:ext cx="4321175" cy="777875"/>
                      </a:xfrm>
                      <a:prstGeom prst="rect">
                        <a:avLst/>
                      </a:prstGeom>
                      <a:solidFill>
                        <a:srgbClr val="FFFF00"/>
                      </a:solidFill>
                    </p:spPr>
                  </p:pic>
                </p:oleObj>
              </mc:Fallback>
            </mc:AlternateContent>
          </a:graphicData>
        </a:graphic>
      </p:graphicFrame>
      <p:graphicFrame>
        <p:nvGraphicFramePr>
          <p:cNvPr id="6" name="对象 5"/>
          <p:cNvGraphicFramePr>
            <a:graphicFrameLocks noChangeAspect="1"/>
          </p:cNvGraphicFramePr>
          <p:nvPr/>
        </p:nvGraphicFramePr>
        <p:xfrm>
          <a:off x="1971434" y="1415713"/>
          <a:ext cx="2007390" cy="488090"/>
        </p:xfrm>
        <a:graphic>
          <a:graphicData uri="http://schemas.openxmlformats.org/presentationml/2006/ole">
            <mc:AlternateContent xmlns:mc="http://schemas.openxmlformats.org/markup-compatibility/2006">
              <mc:Choice xmlns:v="urn:schemas-microsoft-com:vml" Requires="v">
                <p:oleObj spid="_x0000_s934218" name="公式" r:id="rId11" imgW="22555200" imgH="5486400" progId="Equation.3">
                  <p:embed/>
                </p:oleObj>
              </mc:Choice>
              <mc:Fallback>
                <p:oleObj name="公式" r:id="rId11" imgW="22555200" imgH="5486400" progId="Equation.3">
                  <p:embed/>
                  <p:pic>
                    <p:nvPicPr>
                      <p:cNvPr id="0" name="图片 934191"/>
                      <p:cNvPicPr/>
                      <p:nvPr/>
                    </p:nvPicPr>
                    <p:blipFill>
                      <a:blip r:embed="rId12"/>
                      <a:stretch>
                        <a:fillRect/>
                      </a:stretch>
                    </p:blipFill>
                    <p:spPr>
                      <a:xfrm>
                        <a:off x="1971434" y="1415713"/>
                        <a:ext cx="2007390" cy="488090"/>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1447800" y="2041525"/>
          <a:ext cx="3706813" cy="754063"/>
        </p:xfrm>
        <a:graphic>
          <a:graphicData uri="http://schemas.openxmlformats.org/presentationml/2006/ole">
            <mc:AlternateContent xmlns:mc="http://schemas.openxmlformats.org/markup-compatibility/2006">
              <mc:Choice xmlns:v="urn:schemas-microsoft-com:vml" Requires="v">
                <p:oleObj spid="_x0000_s934219" name="公式" r:id="rId13" imgW="53949600" imgH="10972800" progId="Equation.3">
                  <p:embed/>
                </p:oleObj>
              </mc:Choice>
              <mc:Fallback>
                <p:oleObj name="公式" r:id="rId13" imgW="53949600" imgH="10972800" progId="Equation.3">
                  <p:embed/>
                  <p:pic>
                    <p:nvPicPr>
                      <p:cNvPr id="0" name="图片 934192"/>
                      <p:cNvPicPr/>
                      <p:nvPr/>
                    </p:nvPicPr>
                    <p:blipFill>
                      <a:blip r:embed="rId14"/>
                      <a:stretch>
                        <a:fillRect/>
                      </a:stretch>
                    </p:blipFill>
                    <p:spPr>
                      <a:xfrm>
                        <a:off x="1447800" y="2041525"/>
                        <a:ext cx="3706813" cy="754063"/>
                      </a:xfrm>
                      <a:prstGeom prst="rect">
                        <a:avLst/>
                      </a:prstGeom>
                    </p:spPr>
                  </p:pic>
                </p:oleObj>
              </mc:Fallback>
            </mc:AlternateContent>
          </a:graphicData>
        </a:graphic>
      </p:graphicFrame>
      <p:sp>
        <p:nvSpPr>
          <p:cNvPr id="14" name="矩形 13"/>
          <p:cNvSpPr/>
          <p:nvPr/>
        </p:nvSpPr>
        <p:spPr>
          <a:xfrm>
            <a:off x="12136" y="914810"/>
            <a:ext cx="1097894" cy="34017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真实模型</a:t>
            </a:r>
          </a:p>
        </p:txBody>
      </p:sp>
      <p:sp>
        <p:nvSpPr>
          <p:cNvPr id="15" name="矩形 14"/>
          <p:cNvSpPr/>
          <p:nvPr/>
        </p:nvSpPr>
        <p:spPr>
          <a:xfrm>
            <a:off x="12136" y="1502796"/>
            <a:ext cx="1798365" cy="35070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Z</a:t>
            </a:r>
            <a:r>
              <a:rPr lang="zh-CN" altLang="en-US" dirty="0"/>
              <a:t>为</a:t>
            </a:r>
            <a:r>
              <a:rPr lang="en-US" altLang="zh-CN" dirty="0"/>
              <a:t>q</a:t>
            </a:r>
            <a:r>
              <a:rPr lang="zh-CN" altLang="en-US" dirty="0"/>
              <a:t>的代理变量</a:t>
            </a:r>
          </a:p>
        </p:txBody>
      </p:sp>
      <p:sp>
        <p:nvSpPr>
          <p:cNvPr id="16" name="矩形 15"/>
          <p:cNvSpPr/>
          <p:nvPr/>
        </p:nvSpPr>
        <p:spPr>
          <a:xfrm>
            <a:off x="92551" y="2142421"/>
            <a:ext cx="1210038" cy="52304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良好代理</a:t>
            </a:r>
            <a:endParaRPr lang="en-US" altLang="zh-CN" dirty="0"/>
          </a:p>
          <a:p>
            <a:pPr algn="ctr"/>
            <a:r>
              <a:rPr lang="zh-CN" altLang="en-US" dirty="0"/>
              <a:t>的条件：</a:t>
            </a:r>
          </a:p>
        </p:txBody>
      </p:sp>
      <p:sp>
        <p:nvSpPr>
          <p:cNvPr id="17" name="矩形 16"/>
          <p:cNvSpPr/>
          <p:nvPr/>
        </p:nvSpPr>
        <p:spPr>
          <a:xfrm>
            <a:off x="-24770" y="5289460"/>
            <a:ext cx="5209874" cy="3401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不好的代理变量，如第</a:t>
            </a:r>
            <a:r>
              <a:rPr lang="en-US" altLang="zh-CN" dirty="0">
                <a:solidFill>
                  <a:schemeClr val="tx1"/>
                </a:solidFill>
              </a:rPr>
              <a:t>1</a:t>
            </a:r>
            <a:r>
              <a:rPr lang="zh-CN" altLang="en-US" dirty="0">
                <a:solidFill>
                  <a:schemeClr val="tx1"/>
                </a:solidFill>
              </a:rPr>
              <a:t>条不成立，仍无法识别</a:t>
            </a:r>
            <a:r>
              <a:rPr lang="el-GR" altLang="zh-CN" dirty="0">
                <a:solidFill>
                  <a:schemeClr val="tx1"/>
                </a:solidFill>
              </a:rPr>
              <a:t>β</a:t>
            </a:r>
            <a:r>
              <a:rPr lang="en-US" altLang="zh-CN" baseline="-25000" dirty="0">
                <a:solidFill>
                  <a:schemeClr val="tx1"/>
                </a:solidFill>
              </a:rPr>
              <a:t>1</a:t>
            </a:r>
            <a:endParaRPr lang="zh-CN" altLang="en-US" dirty="0">
              <a:solidFill>
                <a:schemeClr val="tx1"/>
              </a:solidFill>
            </a:endParaRPr>
          </a:p>
        </p:txBody>
      </p:sp>
      <p:sp>
        <p:nvSpPr>
          <p:cNvPr id="18" name="矩形 17"/>
          <p:cNvSpPr/>
          <p:nvPr/>
        </p:nvSpPr>
        <p:spPr>
          <a:xfrm>
            <a:off x="5299033" y="4327197"/>
            <a:ext cx="3739607" cy="923330"/>
          </a:xfrm>
          <a:prstGeom prst="rect">
            <a:avLst/>
          </a:prstGeom>
          <a:solidFill>
            <a:schemeClr val="accent6">
              <a:lumMod val="60000"/>
              <a:lumOff val="40000"/>
            </a:schemeClr>
          </a:solidFill>
        </p:spPr>
        <p:txBody>
          <a:bodyPr wrap="square">
            <a:spAutoFit/>
          </a:bodyPr>
          <a:lstStyle/>
          <a:p>
            <a:r>
              <a:rPr lang="zh-CN" altLang="en-US" dirty="0"/>
              <a:t>g q</a:t>
            </a:r>
            <a:r>
              <a:rPr lang="en-US" altLang="zh-CN" dirty="0" err="1"/>
              <a:t>bd</a:t>
            </a:r>
            <a:r>
              <a:rPr lang="zh-CN" altLang="en-US" dirty="0"/>
              <a:t>=</a:t>
            </a:r>
            <a:r>
              <a:rPr lang="en-US" altLang="zh-CN" dirty="0"/>
              <a:t>z</a:t>
            </a:r>
            <a:r>
              <a:rPr lang="zh-CN" altLang="en-US" dirty="0"/>
              <a:t>+x+r</a:t>
            </a:r>
            <a:endParaRPr lang="en-US" altLang="zh-CN" dirty="0"/>
          </a:p>
          <a:p>
            <a:r>
              <a:rPr lang="zh-CN" altLang="en-US" dirty="0"/>
              <a:t>g y</a:t>
            </a:r>
            <a:r>
              <a:rPr lang="en-US" altLang="zh-CN" dirty="0" err="1"/>
              <a:t>bd</a:t>
            </a:r>
            <a:r>
              <a:rPr lang="zh-CN" altLang="en-US" dirty="0"/>
              <a:t>=x+q</a:t>
            </a:r>
            <a:r>
              <a:rPr lang="en-US" altLang="zh-CN" dirty="0" err="1"/>
              <a:t>bd</a:t>
            </a:r>
            <a:r>
              <a:rPr lang="zh-CN" altLang="en-US" dirty="0"/>
              <a:t>+u</a:t>
            </a:r>
            <a:endParaRPr lang="en-US" altLang="zh-CN" dirty="0"/>
          </a:p>
          <a:p>
            <a:r>
              <a:rPr lang="zh-CN" altLang="en-US" dirty="0"/>
              <a:t>reg y</a:t>
            </a:r>
            <a:r>
              <a:rPr lang="en-US" altLang="zh-CN" dirty="0" err="1"/>
              <a:t>bd</a:t>
            </a:r>
            <a:r>
              <a:rPr lang="zh-CN" altLang="en-US" dirty="0"/>
              <a:t> x </a:t>
            </a:r>
            <a:r>
              <a:rPr lang="en-US" altLang="zh-CN" dirty="0"/>
              <a:t>z</a:t>
            </a:r>
            <a:endParaRPr lang="zh-CN" altLang="en-US" dirty="0"/>
          </a:p>
        </p:txBody>
      </p:sp>
      <p:pic>
        <p:nvPicPr>
          <p:cNvPr id="19" name="图片 18"/>
          <p:cNvPicPr>
            <a:picLocks noChangeAspect="1"/>
          </p:cNvPicPr>
          <p:nvPr/>
        </p:nvPicPr>
        <p:blipFill>
          <a:blip r:embed="rId15"/>
          <a:stretch>
            <a:fillRect/>
          </a:stretch>
        </p:blipFill>
        <p:spPr>
          <a:xfrm>
            <a:off x="5322498" y="2620971"/>
            <a:ext cx="3759718" cy="1559373"/>
          </a:xfrm>
          <a:prstGeom prst="rect">
            <a:avLst/>
          </a:prstGeom>
        </p:spPr>
      </p:pic>
      <p:pic>
        <p:nvPicPr>
          <p:cNvPr id="20" name="图片 19"/>
          <p:cNvPicPr>
            <a:picLocks noChangeAspect="1"/>
          </p:cNvPicPr>
          <p:nvPr/>
        </p:nvPicPr>
        <p:blipFill>
          <a:blip r:embed="rId16"/>
          <a:stretch>
            <a:fillRect/>
          </a:stretch>
        </p:blipFill>
        <p:spPr>
          <a:xfrm>
            <a:off x="5259293" y="5416162"/>
            <a:ext cx="3884707" cy="1441838"/>
          </a:xfrm>
          <a:prstGeom prst="rect">
            <a:avLst/>
          </a:prstGeom>
        </p:spPr>
      </p:pic>
      <p:sp>
        <p:nvSpPr>
          <p:cNvPr id="21" name="矩形 20"/>
          <p:cNvSpPr/>
          <p:nvPr/>
        </p:nvSpPr>
        <p:spPr>
          <a:xfrm>
            <a:off x="5322498" y="3196575"/>
            <a:ext cx="3821502" cy="3418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322498" y="5924020"/>
            <a:ext cx="3821502" cy="3418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500"/>
                                        <p:tgtEl>
                                          <p:spTgt spid="1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fade">
                                      <p:cBhvr>
                                        <p:cTn id="67" dur="500"/>
                                        <p:tgtEl>
                                          <p:spTgt spid="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fade">
                                      <p:cBhvr>
                                        <p:cTn id="72" dur="500"/>
                                        <p:tgtEl>
                                          <p:spTgt spid="19"/>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500"/>
                                        <p:tgtEl>
                                          <p:spTgt spid="21"/>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fade">
                                      <p:cBhvr>
                                        <p:cTn id="82" dur="500"/>
                                        <p:tgtEl>
                                          <p:spTgt spid="18"/>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fade">
                                      <p:cBhvr>
                                        <p:cTn id="87" dur="500"/>
                                        <p:tgtEl>
                                          <p:spTgt spid="20"/>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fade">
                                      <p:cBhvr>
                                        <p:cTn id="9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animBg="1"/>
      <p:bldP spid="14" grpId="0" animBg="1"/>
      <p:bldP spid="15" grpId="0" animBg="1"/>
      <p:bldP spid="16" grpId="0" animBg="1"/>
      <p:bldP spid="17" grpId="0" animBg="1"/>
      <p:bldP spid="18" grpId="0" animBg="1"/>
      <p:bldP spid="21" grpId="0" animBg="1"/>
      <p:bldP spid="22"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2041"/>
            <a:ext cx="9144000" cy="646331"/>
          </a:xfrm>
          <a:prstGeom prst="rect">
            <a:avLst/>
          </a:prstGeom>
        </p:spPr>
        <p:txBody>
          <a:bodyPr wrap="square">
            <a:spAutoFit/>
          </a:bodyPr>
          <a:lstStyle/>
          <a:p>
            <a:pPr algn="ctr"/>
            <a:r>
              <a:rPr lang="zh-CN" altLang="en-US" sz="3600" b="1" dirty="0">
                <a:latin typeface="微软雅黑" panose="020B0503020204020204" pitchFamily="34" charset="-122"/>
                <a:ea typeface="微软雅黑" panose="020B0503020204020204" pitchFamily="34" charset="-122"/>
              </a:rPr>
              <a:t>例：</a:t>
            </a:r>
            <a:r>
              <a:rPr lang="en-US" altLang="zh-CN" sz="3600" b="1" dirty="0">
                <a:latin typeface="微软雅黑" panose="020B0503020204020204" pitchFamily="34" charset="-122"/>
                <a:ea typeface="微软雅黑" panose="020B0503020204020204" pitchFamily="34" charset="-122"/>
              </a:rPr>
              <a:t>IQ</a:t>
            </a:r>
            <a:r>
              <a:rPr lang="zh-CN" altLang="en-US" sz="3600" b="1" dirty="0">
                <a:latin typeface="微软雅黑" panose="020B0503020204020204" pitchFamily="34" charset="-122"/>
                <a:ea typeface="微软雅黑" panose="020B0503020204020204" pitchFamily="34" charset="-122"/>
              </a:rPr>
              <a:t>作为能力的代理</a:t>
            </a:r>
            <a:endParaRPr lang="en-US" altLang="zh-CN" sz="3600" b="1" dirty="0">
              <a:latin typeface="微软雅黑" panose="020B0503020204020204" pitchFamily="34" charset="-122"/>
              <a:ea typeface="微软雅黑" panose="020B0503020204020204" pitchFamily="34" charset="-122"/>
            </a:endParaRPr>
          </a:p>
        </p:txBody>
      </p:sp>
      <p:sp>
        <p:nvSpPr>
          <p:cNvPr id="6" name="Rectangle 2"/>
          <p:cNvSpPr>
            <a:spLocks noChangeArrowheads="1"/>
          </p:cNvSpPr>
          <p:nvPr/>
        </p:nvSpPr>
        <p:spPr bwMode="auto">
          <a:xfrm>
            <a:off x="253198" y="1269757"/>
            <a:ext cx="2377859" cy="5016758"/>
          </a:xfrm>
          <a:prstGeom prst="rect">
            <a:avLst/>
          </a:prstGeom>
          <a:noFill/>
          <a:ln>
            <a:noFill/>
          </a:ln>
          <a:effectLst/>
        </p:spPr>
        <p:txBody>
          <a:bodyPr vert="horz" wrap="square" lIns="91440" tIns="45720" rIns="91440" bIns="45720" numCol="1" anchor="ctr" anchorCtr="0" compatLnSpc="1">
            <a:spAutoFit/>
          </a:bodyPr>
          <a:lstStyle/>
          <a:p>
            <a:pPr lvl="0" indent="304800" eaLnBrk="0" fontAlgn="base" hangingPunct="0">
              <a:spcBef>
                <a:spcPct val="0"/>
              </a:spcBef>
              <a:spcAft>
                <a:spcPct val="0"/>
              </a:spcAft>
            </a:pPr>
            <a:r>
              <a:rPr lang="zh-CN" altLang="en-US" sz="2000" dirty="0">
                <a:latin typeface="Arial" panose="020B0604020202020204" pitchFamily="34" charset="0"/>
              </a:rPr>
              <a:t>目标是估计教育</a:t>
            </a:r>
            <a:r>
              <a:rPr lang="en-US" altLang="zh-CN" sz="2000" dirty="0" err="1">
                <a:latin typeface="Arial" panose="020B0604020202020204" pitchFamily="34" charset="0"/>
              </a:rPr>
              <a:t>edu</a:t>
            </a:r>
            <a:r>
              <a:rPr lang="zh-CN" altLang="en-US" sz="2000" dirty="0">
                <a:latin typeface="Arial" panose="020B0604020202020204" pitchFamily="34" charset="0"/>
              </a:rPr>
              <a:t>回报，但因为能力</a:t>
            </a:r>
            <a:r>
              <a:rPr lang="en-US" altLang="zh-CN" sz="2000" dirty="0">
                <a:latin typeface="Arial" panose="020B0604020202020204" pitchFamily="34" charset="0"/>
              </a:rPr>
              <a:t>q</a:t>
            </a:r>
            <a:r>
              <a:rPr lang="zh-CN" altLang="en-US" sz="2000" dirty="0">
                <a:latin typeface="Arial" panose="020B0604020202020204" pitchFamily="34" charset="0"/>
              </a:rPr>
              <a:t>是难以观察变量，并且与</a:t>
            </a:r>
            <a:r>
              <a:rPr lang="en-US" altLang="zh-CN" sz="2000" dirty="0" err="1">
                <a:latin typeface="Arial" panose="020B0604020202020204" pitchFamily="34" charset="0"/>
              </a:rPr>
              <a:t>edu</a:t>
            </a:r>
            <a:r>
              <a:rPr lang="zh-CN" altLang="en-US" sz="2000" dirty="0">
                <a:latin typeface="Arial" panose="020B0604020202020204" pitchFamily="34" charset="0"/>
              </a:rPr>
              <a:t>相关，也是影响收入的因素，使得</a:t>
            </a:r>
            <a:r>
              <a:rPr lang="en-US" altLang="zh-CN" sz="2000" dirty="0" err="1">
                <a:latin typeface="Arial" panose="020B0604020202020204" pitchFamily="34" charset="0"/>
              </a:rPr>
              <a:t>edu</a:t>
            </a:r>
            <a:r>
              <a:rPr lang="zh-CN" altLang="en-US" sz="2000" dirty="0">
                <a:latin typeface="Arial" panose="020B0604020202020204" pitchFamily="34" charset="0"/>
              </a:rPr>
              <a:t>内生。</a:t>
            </a:r>
            <a:endParaRPr lang="en-US" altLang="zh-CN" sz="2000" dirty="0">
              <a:latin typeface="Arial" panose="020B0604020202020204" pitchFamily="34" charset="0"/>
            </a:endParaRPr>
          </a:p>
          <a:p>
            <a:pPr lvl="0" indent="304800" eaLnBrk="0" fontAlgn="base" hangingPunct="0">
              <a:spcBef>
                <a:spcPct val="0"/>
              </a:spcBef>
              <a:spcAft>
                <a:spcPct val="0"/>
              </a:spcAft>
            </a:pPr>
            <a:r>
              <a:rPr lang="zh-CN" altLang="en-US" sz="2000" dirty="0">
                <a:latin typeface="Times New Roman" panose="02020603050405020304" pitchFamily="18" charset="0"/>
                <a:cs typeface="Times New Roman" panose="02020603050405020304" pitchFamily="18" charset="0"/>
              </a:rPr>
              <a:t>选择</a:t>
            </a:r>
            <a:r>
              <a:rPr lang="en-US" altLang="zh-CN" sz="2000" dirty="0">
                <a:latin typeface="Times New Roman" panose="02020603050405020304" pitchFamily="18" charset="0"/>
                <a:cs typeface="Times New Roman" panose="02020603050405020304" pitchFamily="18" charset="0"/>
              </a:rPr>
              <a:t>IQ</a:t>
            </a:r>
            <a:r>
              <a:rPr lang="zh-CN" altLang="en-US" sz="2000" dirty="0">
                <a:latin typeface="Times New Roman" panose="02020603050405020304" pitchFamily="18" charset="0"/>
                <a:cs typeface="Times New Roman" panose="02020603050405020304" pitchFamily="18" charset="0"/>
              </a:rPr>
              <a:t>为能力的代理变量，</a:t>
            </a:r>
            <a:r>
              <a:rPr lang="zh-CN" altLang="en-US" sz="2000" b="1" dirty="0">
                <a:solidFill>
                  <a:srgbClr val="FF0000"/>
                </a:solidFill>
                <a:latin typeface="Times New Roman" panose="02020603050405020304" pitchFamily="18" charset="0"/>
                <a:cs typeface="Times New Roman" panose="02020603050405020304" pitchFamily="18" charset="0"/>
              </a:rPr>
              <a:t>若以</a:t>
            </a:r>
            <a:r>
              <a:rPr lang="en-US" altLang="zh-CN" sz="2000" b="1" dirty="0">
                <a:solidFill>
                  <a:srgbClr val="FF0000"/>
                </a:solidFill>
                <a:latin typeface="Times New Roman" panose="02020603050405020304" pitchFamily="18" charset="0"/>
                <a:cs typeface="Times New Roman" panose="02020603050405020304" pitchFamily="18" charset="0"/>
              </a:rPr>
              <a:t>IQ</a:t>
            </a:r>
            <a:r>
              <a:rPr lang="zh-CN" altLang="en-US" sz="2000" b="1" dirty="0">
                <a:solidFill>
                  <a:srgbClr val="FF0000"/>
                </a:solidFill>
                <a:latin typeface="Times New Roman" panose="02020603050405020304" pitchFamily="18" charset="0"/>
                <a:cs typeface="Times New Roman" panose="02020603050405020304" pitchFamily="18" charset="0"/>
              </a:rPr>
              <a:t>为条件，能力与教育条件独立</a:t>
            </a:r>
            <a:r>
              <a:rPr lang="zh-CN" altLang="en-US" sz="2000" dirty="0">
                <a:latin typeface="Times New Roman" panose="02020603050405020304" pitchFamily="18" charset="0"/>
                <a:cs typeface="Times New Roman" panose="02020603050405020304" pitchFamily="18" charset="0"/>
              </a:rPr>
              <a:t>，并且</a:t>
            </a:r>
            <a:r>
              <a:rPr lang="zh-CN" altLang="en-US" sz="2000" b="1" dirty="0">
                <a:solidFill>
                  <a:srgbClr val="0070C0"/>
                </a:solidFill>
                <a:latin typeface="Times New Roman" panose="02020603050405020304" pitchFamily="18" charset="0"/>
                <a:cs typeface="Times New Roman" panose="02020603050405020304" pitchFamily="18" charset="0"/>
              </a:rPr>
              <a:t>一旦知道能力，</a:t>
            </a:r>
            <a:r>
              <a:rPr lang="en-US" altLang="zh-CN" sz="2000" b="1" dirty="0">
                <a:solidFill>
                  <a:srgbClr val="0070C0"/>
                </a:solidFill>
                <a:latin typeface="Times New Roman" panose="02020603050405020304" pitchFamily="18" charset="0"/>
                <a:cs typeface="Times New Roman" panose="02020603050405020304" pitchFamily="18" charset="0"/>
              </a:rPr>
              <a:t>IQ</a:t>
            </a:r>
            <a:r>
              <a:rPr lang="zh-CN" altLang="en-US" sz="2000" b="1" dirty="0">
                <a:solidFill>
                  <a:srgbClr val="0070C0"/>
                </a:solidFill>
                <a:latin typeface="Times New Roman" panose="02020603050405020304" pitchFamily="18" charset="0"/>
                <a:cs typeface="Times New Roman" panose="02020603050405020304" pitchFamily="18" charset="0"/>
              </a:rPr>
              <a:t>测试结果就不必要</a:t>
            </a:r>
            <a:r>
              <a:rPr lang="zh-CN" altLang="en-US" sz="2000" dirty="0">
                <a:latin typeface="Times New Roman" panose="02020603050405020304" pitchFamily="18" charset="0"/>
                <a:cs typeface="Times New Roman" panose="02020603050405020304" pitchFamily="18" charset="0"/>
              </a:rPr>
              <a:t>。那么可用</a:t>
            </a:r>
            <a:r>
              <a:rPr lang="en-US" altLang="zh-CN" sz="2000" dirty="0">
                <a:latin typeface="Times New Roman" panose="02020603050405020304" pitchFamily="18" charset="0"/>
                <a:cs typeface="Times New Roman" panose="02020603050405020304" pitchFamily="18" charset="0"/>
              </a:rPr>
              <a:t>IQ</a:t>
            </a:r>
            <a:r>
              <a:rPr lang="zh-CN" altLang="en-US" sz="2000" dirty="0">
                <a:latin typeface="Times New Roman" panose="02020603050405020304" pitchFamily="18" charset="0"/>
                <a:cs typeface="Times New Roman" panose="02020603050405020304" pitchFamily="18" charset="0"/>
              </a:rPr>
              <a:t>代理能力获得教育回报的一致估计。</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sp>
        <p:nvSpPr>
          <p:cNvPr id="8" name="矩形 7"/>
          <p:cNvSpPr/>
          <p:nvPr/>
        </p:nvSpPr>
        <p:spPr>
          <a:xfrm>
            <a:off x="2932981" y="1000948"/>
            <a:ext cx="6131539" cy="3785652"/>
          </a:xfrm>
          <a:prstGeom prst="rect">
            <a:avLst/>
          </a:prstGeom>
          <a:solidFill>
            <a:schemeClr val="accent6">
              <a:lumMod val="60000"/>
              <a:lumOff val="40000"/>
            </a:schemeClr>
          </a:solidFill>
        </p:spPr>
        <p:txBody>
          <a:bodyPr wrap="square">
            <a:spAutoFit/>
          </a:bodyPr>
          <a:lstStyle/>
          <a:p>
            <a:r>
              <a:rPr lang="en-US" altLang="zh-CN" sz="2000" dirty="0"/>
              <a:t>use http://www.stata.com/data/jwooldridge/eacsap/nls80,clear</a:t>
            </a:r>
          </a:p>
          <a:p>
            <a:r>
              <a:rPr lang="en-US" altLang="zh-CN" sz="2000" dirty="0" err="1"/>
              <a:t>reg</a:t>
            </a:r>
            <a:r>
              <a:rPr lang="en-US" altLang="zh-CN" sz="2000" dirty="0"/>
              <a:t> </a:t>
            </a:r>
            <a:r>
              <a:rPr lang="en-US" altLang="zh-CN" sz="2000" dirty="0" err="1"/>
              <a:t>lwage</a:t>
            </a:r>
            <a:r>
              <a:rPr lang="en-US" altLang="zh-CN" sz="2000" dirty="0"/>
              <a:t> </a:t>
            </a:r>
            <a:r>
              <a:rPr lang="en-US" altLang="zh-CN" sz="2000" dirty="0" err="1"/>
              <a:t>exper</a:t>
            </a:r>
            <a:r>
              <a:rPr lang="en-US" altLang="zh-CN" sz="2000" dirty="0"/>
              <a:t> tenure married south urban black </a:t>
            </a:r>
            <a:r>
              <a:rPr lang="en-US" altLang="zh-CN" sz="2000" dirty="0" err="1"/>
              <a:t>edu</a:t>
            </a:r>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r>
              <a:rPr lang="en-US" altLang="zh-CN" sz="2000" dirty="0" err="1"/>
              <a:t>reg</a:t>
            </a:r>
            <a:r>
              <a:rPr lang="en-US" altLang="zh-CN" sz="2000" dirty="0"/>
              <a:t> </a:t>
            </a:r>
            <a:r>
              <a:rPr lang="en-US" altLang="zh-CN" sz="2000" dirty="0" err="1"/>
              <a:t>lwage</a:t>
            </a:r>
            <a:r>
              <a:rPr lang="en-US" altLang="zh-CN" sz="2000" dirty="0"/>
              <a:t> </a:t>
            </a:r>
            <a:r>
              <a:rPr lang="en-US" altLang="zh-CN" sz="2000" dirty="0" err="1"/>
              <a:t>exper</a:t>
            </a:r>
            <a:r>
              <a:rPr lang="en-US" altLang="zh-CN" sz="2000" dirty="0"/>
              <a:t> tenure married south urban black </a:t>
            </a:r>
            <a:r>
              <a:rPr lang="en-US" altLang="zh-CN" sz="2000" dirty="0" err="1"/>
              <a:t>edu</a:t>
            </a:r>
            <a:r>
              <a:rPr lang="en-US" altLang="zh-CN" sz="2000" dirty="0"/>
              <a:t> </a:t>
            </a:r>
            <a:r>
              <a:rPr lang="en-US" altLang="zh-CN" sz="2000" dirty="0" err="1">
                <a:solidFill>
                  <a:srgbClr val="FF0000"/>
                </a:solidFill>
              </a:rPr>
              <a:t>iq</a:t>
            </a:r>
            <a:endParaRPr lang="zh-CN" altLang="en-US" sz="2000" dirty="0">
              <a:solidFill>
                <a:srgbClr val="FF0000"/>
              </a:solidFill>
            </a:endParaRPr>
          </a:p>
        </p:txBody>
      </p:sp>
      <p:pic>
        <p:nvPicPr>
          <p:cNvPr id="13" name="图片 12"/>
          <p:cNvPicPr>
            <a:picLocks noChangeAspect="1"/>
          </p:cNvPicPr>
          <p:nvPr/>
        </p:nvPicPr>
        <p:blipFill>
          <a:blip r:embed="rId2"/>
          <a:stretch>
            <a:fillRect/>
          </a:stretch>
        </p:blipFill>
        <p:spPr>
          <a:xfrm>
            <a:off x="3073049" y="2346385"/>
            <a:ext cx="5991471" cy="1908799"/>
          </a:xfrm>
          <a:prstGeom prst="rect">
            <a:avLst/>
          </a:prstGeom>
        </p:spPr>
      </p:pic>
      <p:pic>
        <p:nvPicPr>
          <p:cNvPr id="14" name="图片 13"/>
          <p:cNvPicPr>
            <a:picLocks noChangeAspect="1"/>
          </p:cNvPicPr>
          <p:nvPr/>
        </p:nvPicPr>
        <p:blipFill>
          <a:blip r:embed="rId3"/>
          <a:stretch>
            <a:fillRect/>
          </a:stretch>
        </p:blipFill>
        <p:spPr>
          <a:xfrm>
            <a:off x="2932981" y="4819496"/>
            <a:ext cx="6211019" cy="1952625"/>
          </a:xfrm>
          <a:prstGeom prst="rect">
            <a:avLst/>
          </a:prstGeom>
        </p:spPr>
      </p:pic>
      <p:sp>
        <p:nvSpPr>
          <p:cNvPr id="7" name="矩形 6"/>
          <p:cNvSpPr/>
          <p:nvPr/>
        </p:nvSpPr>
        <p:spPr>
          <a:xfrm>
            <a:off x="0" y="6504317"/>
            <a:ext cx="2691442" cy="3536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mn-ea"/>
              </a:rPr>
              <a:t>引自</a:t>
            </a:r>
            <a:r>
              <a:rPr lang="en-US" altLang="zh-CN" sz="1200" b="1" dirty="0">
                <a:solidFill>
                  <a:schemeClr val="tx1"/>
                </a:solidFill>
                <a:latin typeface="+mn-ea"/>
              </a:rPr>
              <a:t>Wooldridge</a:t>
            </a:r>
          </a:p>
          <a:p>
            <a:pPr algn="ctr"/>
            <a:r>
              <a:rPr lang="en-US" altLang="zh-CN" sz="1200" b="1" dirty="0">
                <a:solidFill>
                  <a:schemeClr val="tx1"/>
                </a:solidFill>
                <a:latin typeface="+mn-ea"/>
              </a:rPr>
              <a:t>《</a:t>
            </a:r>
            <a:r>
              <a:rPr lang="zh-CN" altLang="en-US" sz="1200" b="1" dirty="0">
                <a:solidFill>
                  <a:schemeClr val="tx1"/>
                </a:solidFill>
                <a:latin typeface="+mn-ea"/>
              </a:rPr>
              <a:t>横截面与面板数据的计量经济分析</a:t>
            </a:r>
            <a:r>
              <a:rPr lang="en-US" altLang="zh-CN" sz="1200" b="1" dirty="0">
                <a:solidFill>
                  <a:schemeClr val="tx1"/>
                </a:solidFill>
                <a:latin typeface="+mn-ea"/>
              </a:rPr>
              <a:t>》</a:t>
            </a:r>
            <a:endParaRPr lang="zh-CN" altLang="en-US" sz="1200" b="1" dirty="0">
              <a:solidFill>
                <a:schemeClr val="tx1"/>
              </a:solidFill>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1086430"/>
            <a:ext cx="8549088" cy="1069845"/>
          </a:xfrm>
          <a:prstGeom prst="rect">
            <a:avLst/>
          </a:prstGeom>
          <a:noFill/>
        </p:spPr>
        <p:txBody>
          <a:bodyPr wrap="square" rtlCol="0">
            <a:spAutoFit/>
          </a:bodyPr>
          <a:lstStyle/>
          <a:p>
            <a:pPr algn="ctr">
              <a:lnSpc>
                <a:spcPct val="150000"/>
              </a:lnSpc>
            </a:pPr>
            <a:r>
              <a:rPr lang="en-US" altLang="zh-CN" sz="4800" dirty="0">
                <a:solidFill>
                  <a:srgbClr val="C00000"/>
                </a:solidFill>
                <a:latin typeface="微软雅黑" panose="020B0503020204020204" pitchFamily="34" charset="-122"/>
                <a:ea typeface="微软雅黑" panose="020B0503020204020204" pitchFamily="34" charset="-122"/>
                <a:cs typeface="+mj-cs"/>
              </a:rPr>
              <a:t>8.4</a:t>
            </a:r>
            <a:r>
              <a:rPr lang="zh-CN" altLang="en-US" sz="4800" dirty="0">
                <a:solidFill>
                  <a:srgbClr val="C00000"/>
                </a:solidFill>
                <a:latin typeface="微软雅黑" panose="020B0503020204020204" pitchFamily="34" charset="-122"/>
                <a:ea typeface="微软雅黑" panose="020B0503020204020204" pitchFamily="34" charset="-122"/>
                <a:cs typeface="+mj-cs"/>
              </a:rPr>
              <a:t> 工具变量</a:t>
            </a:r>
            <a:endParaRPr lang="en-US" altLang="zh-CN" sz="4800" dirty="0">
              <a:solidFill>
                <a:srgbClr val="C00000"/>
              </a:solidFill>
              <a:latin typeface="微软雅黑" panose="020B0503020204020204" pitchFamily="34" charset="-122"/>
              <a:ea typeface="微软雅黑" panose="020B0503020204020204" pitchFamily="34" charset="-122"/>
              <a:cs typeface="+mj-cs"/>
            </a:endParaRPr>
          </a:p>
        </p:txBody>
      </p:sp>
      <p:sp>
        <p:nvSpPr>
          <p:cNvPr id="3" name="日期占位符 2"/>
          <p:cNvSpPr>
            <a:spLocks noGrp="1"/>
          </p:cNvSpPr>
          <p:nvPr>
            <p:ph type="dt" sz="half" idx="10"/>
          </p:nvPr>
        </p:nvSpPr>
        <p:spPr/>
        <p:txBody>
          <a:bodyPr/>
          <a:lstStyle/>
          <a:p>
            <a:fld id="{B342C0D3-C455-4E32-96DF-5C5BD6651B61}" type="datetime1">
              <a:rPr lang="zh-CN" altLang="en-US" smtClean="0"/>
              <a:t>2021/3/2</a:t>
            </a:fld>
            <a:endParaRPr lang="zh-CN" altLang="en-US"/>
          </a:p>
        </p:txBody>
      </p:sp>
      <p:sp>
        <p:nvSpPr>
          <p:cNvPr id="4" name="页脚占位符 3"/>
          <p:cNvSpPr>
            <a:spLocks noGrp="1"/>
          </p:cNvSpPr>
          <p:nvPr>
            <p:ph type="ftr" sz="quarter" idx="11"/>
          </p:nvPr>
        </p:nvSpPr>
        <p:spPr/>
        <p:txBody>
          <a:bodyPr/>
          <a:lstStyle/>
          <a:p>
            <a:r>
              <a:rPr lang="zh-CN" altLang="en-US"/>
              <a:t>中国人民大学，陈传波</a:t>
            </a:r>
          </a:p>
        </p:txBody>
      </p:sp>
      <p:sp>
        <p:nvSpPr>
          <p:cNvPr id="5" name="矩形 4"/>
          <p:cNvSpPr/>
          <p:nvPr/>
        </p:nvSpPr>
        <p:spPr>
          <a:xfrm>
            <a:off x="376866" y="2711568"/>
            <a:ext cx="8505645" cy="2547685"/>
          </a:xfrm>
          <a:prstGeom prst="rect">
            <a:avLst/>
          </a:prstGeom>
        </p:spPr>
        <p:txBody>
          <a:bodyPr wrap="square">
            <a:spAutoFit/>
          </a:bodyPr>
          <a:lstStyle/>
          <a:p>
            <a:pPr algn="ctr">
              <a:lnSpc>
                <a:spcPct val="200000"/>
              </a:lnSpc>
            </a:pPr>
            <a:r>
              <a:rPr lang="zh-CN" altLang="en-US" sz="2800" b="1" dirty="0">
                <a:latin typeface="微软雅黑" panose="020B0503020204020204" pitchFamily="34" charset="-122"/>
                <a:ea typeface="微软雅黑" panose="020B0503020204020204" pitchFamily="34" charset="-122"/>
              </a:rPr>
              <a:t>为内生变量寻找工具变量</a:t>
            </a:r>
            <a:endParaRPr lang="en-US" altLang="zh-CN" sz="2800" b="1" dirty="0">
              <a:latin typeface="微软雅黑" panose="020B0503020204020204" pitchFamily="34" charset="-122"/>
              <a:ea typeface="微软雅黑" panose="020B0503020204020204" pitchFamily="34" charset="-122"/>
            </a:endParaRPr>
          </a:p>
          <a:p>
            <a:pPr algn="ctr">
              <a:lnSpc>
                <a:spcPct val="200000"/>
              </a:lnSpc>
            </a:pPr>
            <a:r>
              <a:rPr lang="zh-CN" altLang="en-US" sz="2800" b="1" dirty="0">
                <a:latin typeface="微软雅黑" panose="020B0503020204020204" pitchFamily="34" charset="-122"/>
                <a:ea typeface="微软雅黑" panose="020B0503020204020204" pitchFamily="34" charset="-122"/>
              </a:rPr>
              <a:t>工具变量与内生变量相关</a:t>
            </a:r>
            <a:endParaRPr lang="en-US" altLang="zh-CN" sz="2800" b="1" dirty="0">
              <a:latin typeface="微软雅黑" panose="020B0503020204020204" pitchFamily="34" charset="-122"/>
              <a:ea typeface="微软雅黑" panose="020B0503020204020204" pitchFamily="34" charset="-122"/>
            </a:endParaRPr>
          </a:p>
          <a:p>
            <a:pPr algn="ctr">
              <a:lnSpc>
                <a:spcPct val="200000"/>
              </a:lnSpc>
            </a:pPr>
            <a:r>
              <a:rPr lang="zh-CN" altLang="en-US" sz="2800" b="1" dirty="0">
                <a:latin typeface="微软雅黑" panose="020B0503020204020204" pitchFamily="34" charset="-122"/>
                <a:ea typeface="微软雅黑" panose="020B0503020204020204" pitchFamily="34" charset="-122"/>
              </a:rPr>
              <a:t>工具变量与误差项不相关（外生）</a:t>
            </a:r>
            <a:endParaRPr lang="en-US" altLang="zh-CN" sz="28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2041"/>
            <a:ext cx="9144000" cy="646331"/>
          </a:xfrm>
          <a:prstGeom prst="rect">
            <a:avLst/>
          </a:prstGeom>
        </p:spPr>
        <p:txBody>
          <a:bodyPr wrap="square">
            <a:spAutoFit/>
          </a:bodyPr>
          <a:lstStyle/>
          <a:p>
            <a:pPr algn="ctr"/>
            <a:r>
              <a:rPr lang="en-US" altLang="zh-CN" sz="3600" b="1" dirty="0">
                <a:latin typeface="微软雅黑" panose="020B0503020204020204" pitchFamily="34" charset="-122"/>
                <a:ea typeface="微软雅黑" panose="020B0503020204020204" pitchFamily="34" charset="-122"/>
              </a:rPr>
              <a:t>4.</a:t>
            </a:r>
            <a:r>
              <a:rPr lang="zh-CN" altLang="en-US" sz="3600" b="1" dirty="0">
                <a:latin typeface="微软雅黑" panose="020B0503020204020204" pitchFamily="34" charset="-122"/>
                <a:ea typeface="微软雅黑" panose="020B0503020204020204" pitchFamily="34" charset="-122"/>
              </a:rPr>
              <a:t>工具变量</a:t>
            </a:r>
            <a:endParaRPr lang="en-US" altLang="zh-CN" sz="3600" b="1" dirty="0">
              <a:latin typeface="微软雅黑" panose="020B0503020204020204" pitchFamily="34" charset="-122"/>
              <a:ea typeface="微软雅黑" panose="020B0503020204020204" pitchFamily="34" charset="-122"/>
            </a:endParaRPr>
          </a:p>
        </p:txBody>
      </p:sp>
      <p:graphicFrame>
        <p:nvGraphicFramePr>
          <p:cNvPr id="7" name="对象 6"/>
          <p:cNvGraphicFramePr>
            <a:graphicFrameLocks noChangeAspect="1"/>
          </p:cNvGraphicFramePr>
          <p:nvPr/>
        </p:nvGraphicFramePr>
        <p:xfrm>
          <a:off x="845908" y="1191252"/>
          <a:ext cx="3967163" cy="598487"/>
        </p:xfrm>
        <a:graphic>
          <a:graphicData uri="http://schemas.openxmlformats.org/presentationml/2006/ole">
            <mc:AlternateContent xmlns:mc="http://schemas.openxmlformats.org/markup-compatibility/2006">
              <mc:Choice xmlns:v="urn:schemas-microsoft-com:vml" Requires="v">
                <p:oleObj spid="_x0000_s916988" name="公式" r:id="rId3" imgW="33223200" imgH="4876800" progId="Equation.3">
                  <p:embed/>
                </p:oleObj>
              </mc:Choice>
              <mc:Fallback>
                <p:oleObj name="公式" r:id="rId3" imgW="33223200" imgH="4876800" progId="Equation.3">
                  <p:embed/>
                  <p:pic>
                    <p:nvPicPr>
                      <p:cNvPr id="0" name="图片 916969"/>
                      <p:cNvPicPr>
                        <a:picLocks noChangeAspect="1" noChangeArrowheads="1"/>
                      </p:cNvPicPr>
                      <p:nvPr/>
                    </p:nvPicPr>
                    <p:blipFill>
                      <a:blip r:embed="rId4"/>
                      <a:srcRect/>
                      <a:stretch>
                        <a:fillRect/>
                      </a:stretch>
                    </p:blipFill>
                    <p:spPr bwMode="auto">
                      <a:xfrm>
                        <a:off x="845908" y="1191252"/>
                        <a:ext cx="3967163" cy="598487"/>
                      </a:xfrm>
                      <a:prstGeom prst="rect">
                        <a:avLst/>
                      </a:prstGeom>
                      <a:noFill/>
                    </p:spPr>
                  </p:pic>
                </p:oleObj>
              </mc:Fallback>
            </mc:AlternateContent>
          </a:graphicData>
        </a:graphic>
      </p:graphicFrame>
      <p:graphicFrame>
        <p:nvGraphicFramePr>
          <p:cNvPr id="8" name="对象 7"/>
          <p:cNvGraphicFramePr>
            <a:graphicFrameLocks noChangeAspect="1"/>
          </p:cNvGraphicFramePr>
          <p:nvPr/>
        </p:nvGraphicFramePr>
        <p:xfrm>
          <a:off x="759644" y="2091942"/>
          <a:ext cx="3076336" cy="591603"/>
        </p:xfrm>
        <a:graphic>
          <a:graphicData uri="http://schemas.openxmlformats.org/presentationml/2006/ole">
            <mc:AlternateContent xmlns:mc="http://schemas.openxmlformats.org/markup-compatibility/2006">
              <mc:Choice xmlns:v="urn:schemas-microsoft-com:vml" Requires="v">
                <p:oleObj spid="_x0000_s916989" name="公式" r:id="rId5" imgW="1040765" imgH="203200" progId="Equation.3">
                  <p:embed/>
                </p:oleObj>
              </mc:Choice>
              <mc:Fallback>
                <p:oleObj name="公式" r:id="rId5" imgW="1040765" imgH="203200" progId="Equation.3">
                  <p:embed/>
                  <p:pic>
                    <p:nvPicPr>
                      <p:cNvPr id="0" name="图片 91697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9644" y="2091942"/>
                        <a:ext cx="3076336" cy="591603"/>
                      </a:xfrm>
                      <a:prstGeom prst="rect">
                        <a:avLst/>
                      </a:prstGeom>
                      <a:noFill/>
                    </p:spPr>
                  </p:pic>
                </p:oleObj>
              </mc:Fallback>
            </mc:AlternateContent>
          </a:graphicData>
        </a:graphic>
      </p:graphicFrame>
      <p:graphicFrame>
        <p:nvGraphicFramePr>
          <p:cNvPr id="9" name="对象 8"/>
          <p:cNvGraphicFramePr>
            <a:graphicFrameLocks noChangeAspect="1"/>
          </p:cNvGraphicFramePr>
          <p:nvPr/>
        </p:nvGraphicFramePr>
        <p:xfrm>
          <a:off x="636587" y="2985748"/>
          <a:ext cx="5126038" cy="1620838"/>
        </p:xfrm>
        <a:graphic>
          <a:graphicData uri="http://schemas.openxmlformats.org/presentationml/2006/ole">
            <mc:AlternateContent xmlns:mc="http://schemas.openxmlformats.org/markup-compatibility/2006">
              <mc:Choice xmlns:v="urn:schemas-microsoft-com:vml" Requires="v">
                <p:oleObj spid="_x0000_s916990" name="公式" r:id="rId7" imgW="51816000" imgH="16459200" progId="Equation.3">
                  <p:embed/>
                </p:oleObj>
              </mc:Choice>
              <mc:Fallback>
                <p:oleObj name="公式" r:id="rId7" imgW="51816000" imgH="16459200" progId="Equation.3">
                  <p:embed/>
                  <p:pic>
                    <p:nvPicPr>
                      <p:cNvPr id="0" name="图片 916971"/>
                      <p:cNvPicPr>
                        <a:picLocks noChangeAspect="1" noChangeArrowheads="1"/>
                      </p:cNvPicPr>
                      <p:nvPr/>
                    </p:nvPicPr>
                    <p:blipFill>
                      <a:blip r:embed="rId8"/>
                      <a:srcRect/>
                      <a:stretch>
                        <a:fillRect/>
                      </a:stretch>
                    </p:blipFill>
                    <p:spPr bwMode="auto">
                      <a:xfrm>
                        <a:off x="636587" y="2985748"/>
                        <a:ext cx="5126038" cy="1620838"/>
                      </a:xfrm>
                      <a:prstGeom prst="rect">
                        <a:avLst/>
                      </a:prstGeom>
                      <a:noFill/>
                    </p:spPr>
                  </p:pic>
                </p:oleObj>
              </mc:Fallback>
            </mc:AlternateContent>
          </a:graphicData>
        </a:graphic>
      </p:graphicFrame>
      <p:graphicFrame>
        <p:nvGraphicFramePr>
          <p:cNvPr id="10" name="对象 9"/>
          <p:cNvGraphicFramePr>
            <a:graphicFrameLocks noChangeAspect="1"/>
          </p:cNvGraphicFramePr>
          <p:nvPr/>
        </p:nvGraphicFramePr>
        <p:xfrm>
          <a:off x="636587" y="4908789"/>
          <a:ext cx="4738775" cy="694063"/>
        </p:xfrm>
        <a:graphic>
          <a:graphicData uri="http://schemas.openxmlformats.org/presentationml/2006/ole">
            <mc:AlternateContent xmlns:mc="http://schemas.openxmlformats.org/markup-compatibility/2006">
              <mc:Choice xmlns:v="urn:schemas-microsoft-com:vml" Requires="v">
                <p:oleObj spid="_x0000_s916991" name="公式" r:id="rId9" imgW="1879600" imgH="266700" progId="Equation.3">
                  <p:embed/>
                </p:oleObj>
              </mc:Choice>
              <mc:Fallback>
                <p:oleObj name="公式" r:id="rId9" imgW="1879600" imgH="266700" progId="Equation.3">
                  <p:embed/>
                  <p:pic>
                    <p:nvPicPr>
                      <p:cNvPr id="0" name="图片 91697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6587" y="4908789"/>
                        <a:ext cx="4738775" cy="694063"/>
                      </a:xfrm>
                      <a:prstGeom prst="rect">
                        <a:avLst/>
                      </a:prstGeom>
                      <a:noFill/>
                    </p:spPr>
                  </p:pic>
                </p:oleObj>
              </mc:Fallback>
            </mc:AlternateContent>
          </a:graphicData>
        </a:graphic>
      </p:graphicFrame>
      <p:pic>
        <p:nvPicPr>
          <p:cNvPr id="11" name="图片 10"/>
          <p:cNvPicPr>
            <a:picLocks noChangeAspect="1"/>
          </p:cNvPicPr>
          <p:nvPr/>
        </p:nvPicPr>
        <p:blipFill>
          <a:blip r:embed="rId11" cstate="print"/>
          <a:stretch>
            <a:fillRect/>
          </a:stretch>
        </p:blipFill>
        <p:spPr>
          <a:xfrm>
            <a:off x="6003985" y="1490495"/>
            <a:ext cx="2971402" cy="3498001"/>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nvGraphicFramePr>
        <p:xfrm>
          <a:off x="1221160" y="1828028"/>
          <a:ext cx="5921573" cy="550844"/>
        </p:xfrm>
        <a:graphic>
          <a:graphicData uri="http://schemas.openxmlformats.org/presentationml/2006/ole">
            <mc:AlternateContent xmlns:mc="http://schemas.openxmlformats.org/markup-compatibility/2006">
              <mc:Choice xmlns:v="urn:schemas-microsoft-com:vml" Requires="v">
                <p:oleObj spid="_x0000_s865228" name="公式" r:id="rId3" imgW="2451100" imgH="228600" progId="Equation.3">
                  <p:embed/>
                </p:oleObj>
              </mc:Choice>
              <mc:Fallback>
                <p:oleObj name="公式" r:id="rId3" imgW="2451100" imgH="228600" progId="Equation.3">
                  <p:embed/>
                  <p:pic>
                    <p:nvPicPr>
                      <p:cNvPr id="0" name="图片 86520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1160" y="1828028"/>
                        <a:ext cx="5921573" cy="550844"/>
                      </a:xfrm>
                      <a:prstGeom prst="rect">
                        <a:avLst/>
                      </a:prstGeom>
                      <a:noFill/>
                    </p:spPr>
                  </p:pic>
                </p:oleObj>
              </mc:Fallback>
            </mc:AlternateContent>
          </a:graphicData>
        </a:graphic>
      </p:graphicFrame>
      <p:graphicFrame>
        <p:nvGraphicFramePr>
          <p:cNvPr id="5" name="对象 4"/>
          <p:cNvGraphicFramePr>
            <a:graphicFrameLocks noChangeAspect="1"/>
          </p:cNvGraphicFramePr>
          <p:nvPr/>
        </p:nvGraphicFramePr>
        <p:xfrm>
          <a:off x="1145753" y="4020378"/>
          <a:ext cx="5077551" cy="2060154"/>
        </p:xfrm>
        <a:graphic>
          <a:graphicData uri="http://schemas.openxmlformats.org/presentationml/2006/ole">
            <mc:AlternateContent xmlns:mc="http://schemas.openxmlformats.org/markup-compatibility/2006">
              <mc:Choice xmlns:v="urn:schemas-microsoft-com:vml" Requires="v">
                <p:oleObj spid="_x0000_s865229" name="公式" r:id="rId5" imgW="2336800" imgH="914400" progId="Equation.3">
                  <p:embed/>
                </p:oleObj>
              </mc:Choice>
              <mc:Fallback>
                <p:oleObj name="公式" r:id="rId5" imgW="2336800" imgH="914400" progId="Equation.3">
                  <p:embed/>
                  <p:pic>
                    <p:nvPicPr>
                      <p:cNvPr id="0" name="图片 8652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5753" y="4020378"/>
                        <a:ext cx="5077551" cy="2060154"/>
                      </a:xfrm>
                      <a:prstGeom prst="rect">
                        <a:avLst/>
                      </a:prstGeom>
                      <a:noFill/>
                    </p:spPr>
                  </p:pic>
                </p:oleObj>
              </mc:Fallback>
            </mc:AlternateContent>
          </a:graphicData>
        </a:graphic>
      </p:graphicFrame>
      <p:graphicFrame>
        <p:nvGraphicFramePr>
          <p:cNvPr id="7" name="对象 6"/>
          <p:cNvGraphicFramePr>
            <a:graphicFrameLocks noChangeAspect="1"/>
          </p:cNvGraphicFramePr>
          <p:nvPr/>
        </p:nvGraphicFramePr>
        <p:xfrm>
          <a:off x="1145753" y="2823002"/>
          <a:ext cx="2090680" cy="522670"/>
        </p:xfrm>
        <a:graphic>
          <a:graphicData uri="http://schemas.openxmlformats.org/presentationml/2006/ole">
            <mc:AlternateContent xmlns:mc="http://schemas.openxmlformats.org/markup-compatibility/2006">
              <mc:Choice xmlns:v="urn:schemas-microsoft-com:vml" Requires="v">
                <p:oleObj spid="_x0000_s865230" name="公式" r:id="rId7" imgW="875665" imgH="215900" progId="Equation.3">
                  <p:embed/>
                </p:oleObj>
              </mc:Choice>
              <mc:Fallback>
                <p:oleObj name="公式" r:id="rId7" imgW="875665" imgH="215900" progId="Equation.3">
                  <p:embed/>
                  <p:pic>
                    <p:nvPicPr>
                      <p:cNvPr id="0" name="图片 8652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5753" y="2823002"/>
                        <a:ext cx="2090680" cy="522670"/>
                      </a:xfrm>
                      <a:prstGeom prst="rect">
                        <a:avLst/>
                      </a:prstGeom>
                      <a:noFill/>
                    </p:spPr>
                  </p:pic>
                </p:oleObj>
              </mc:Fallback>
            </mc:AlternateContent>
          </a:graphicData>
        </a:graphic>
      </p:graphicFrame>
      <p:sp>
        <p:nvSpPr>
          <p:cNvPr id="8" name="矩形 7"/>
          <p:cNvSpPr/>
          <p:nvPr/>
        </p:nvSpPr>
        <p:spPr>
          <a:xfrm>
            <a:off x="1311502" y="58743"/>
            <a:ext cx="6952416" cy="707886"/>
          </a:xfrm>
          <a:prstGeom prst="rect">
            <a:avLst/>
          </a:prstGeom>
        </p:spPr>
        <p:txBody>
          <a:bodyPr wrap="none">
            <a:spAutoFit/>
          </a:bodyPr>
          <a:lstStyle/>
          <a:p>
            <a:r>
              <a:rPr lang="zh-CN" altLang="en-US" sz="4000" dirty="0">
                <a:latin typeface="Cambria" panose="02040503050406030204" pitchFamily="18" charset="0"/>
                <a:cs typeface="Times New Roman" panose="02020603050405020304" pitchFamily="18" charset="0"/>
              </a:rPr>
              <a:t>工具变量的特例：</a:t>
            </a:r>
            <a:r>
              <a:rPr lang="en-US" altLang="zh-CN" sz="4000" dirty="0">
                <a:latin typeface="Cambria" panose="02040503050406030204" pitchFamily="18" charset="0"/>
                <a:cs typeface="Times New Roman" panose="02020603050405020304" pitchFamily="18" charset="0"/>
              </a:rPr>
              <a:t>Wald</a:t>
            </a:r>
            <a:r>
              <a:rPr lang="zh-CN" altLang="zh-CN" sz="4000" dirty="0">
                <a:latin typeface="Cambria" panose="02040503050406030204" pitchFamily="18" charset="0"/>
                <a:cs typeface="Times New Roman" panose="02020603050405020304" pitchFamily="18" charset="0"/>
              </a:rPr>
              <a:t>估计量</a:t>
            </a:r>
            <a:endParaRPr lang="zh-CN" altLang="en-US" sz="4000" dirty="0"/>
          </a:p>
        </p:txBody>
      </p:sp>
      <p:sp>
        <p:nvSpPr>
          <p:cNvPr id="9" name="矩形 8"/>
          <p:cNvSpPr/>
          <p:nvPr/>
        </p:nvSpPr>
        <p:spPr>
          <a:xfrm>
            <a:off x="5679181" y="2511074"/>
            <a:ext cx="2403795" cy="523220"/>
          </a:xfrm>
          <a:prstGeom prst="rect">
            <a:avLst/>
          </a:prstGeom>
        </p:spPr>
        <p:txBody>
          <a:bodyPr wrap="square">
            <a:spAutoFit/>
          </a:bodyPr>
          <a:lstStyle/>
          <a:p>
            <a:r>
              <a:rPr lang="en-US" altLang="zh-CN" sz="2800" dirty="0">
                <a:latin typeface="Times New Roman" panose="02020603050405020304" pitchFamily="18" charset="0"/>
              </a:rPr>
              <a:t>z—</a:t>
            </a:r>
            <a:r>
              <a:rPr lang="zh-CN" altLang="zh-CN" sz="2800" dirty="0">
                <a:latin typeface="Times New Roman" panose="02020603050405020304" pitchFamily="18" charset="0"/>
                <a:cs typeface="Times New Roman" panose="02020603050405020304" pitchFamily="18" charset="0"/>
              </a:rPr>
              <a:t>参军资格</a:t>
            </a:r>
            <a:endParaRPr lang="zh-CN" altLang="en-US" sz="2800" dirty="0"/>
          </a:p>
        </p:txBody>
      </p:sp>
      <p:sp>
        <p:nvSpPr>
          <p:cNvPr id="10" name="矩形 9"/>
          <p:cNvSpPr/>
          <p:nvPr/>
        </p:nvSpPr>
        <p:spPr>
          <a:xfrm>
            <a:off x="5679181" y="3157730"/>
            <a:ext cx="2418215" cy="523220"/>
          </a:xfrm>
          <a:prstGeom prst="rect">
            <a:avLst/>
          </a:prstGeom>
        </p:spPr>
        <p:txBody>
          <a:bodyPr wrap="square">
            <a:spAutoFit/>
          </a:bodyPr>
          <a:lstStyle/>
          <a:p>
            <a:r>
              <a:rPr lang="en-US" altLang="zh-CN" sz="2800" dirty="0">
                <a:latin typeface="Times New Roman" panose="02020603050405020304" pitchFamily="18" charset="0"/>
              </a:rPr>
              <a:t>x—</a:t>
            </a:r>
            <a:r>
              <a:rPr lang="zh-CN" altLang="en-US" sz="2800" dirty="0">
                <a:latin typeface="Times New Roman" panose="02020603050405020304" pitchFamily="18" charset="0"/>
              </a:rPr>
              <a:t>是否</a:t>
            </a:r>
            <a:r>
              <a:rPr lang="zh-CN" altLang="zh-CN" sz="2800" dirty="0">
                <a:latin typeface="Times New Roman" panose="02020603050405020304" pitchFamily="18" charset="0"/>
                <a:cs typeface="Times New Roman" panose="02020603050405020304" pitchFamily="18" charset="0"/>
              </a:rPr>
              <a:t>参军</a:t>
            </a:r>
            <a:endParaRPr lang="zh-CN" altLang="en-US" sz="2800" dirty="0"/>
          </a:p>
        </p:txBody>
      </p:sp>
      <p:graphicFrame>
        <p:nvGraphicFramePr>
          <p:cNvPr id="12" name="对象 11"/>
          <p:cNvGraphicFramePr>
            <a:graphicFrameLocks noChangeAspect="1"/>
          </p:cNvGraphicFramePr>
          <p:nvPr/>
        </p:nvGraphicFramePr>
        <p:xfrm>
          <a:off x="1218633" y="936343"/>
          <a:ext cx="3772008" cy="649313"/>
        </p:xfrm>
        <a:graphic>
          <a:graphicData uri="http://schemas.openxmlformats.org/presentationml/2006/ole">
            <mc:AlternateContent xmlns:mc="http://schemas.openxmlformats.org/markup-compatibility/2006">
              <mc:Choice xmlns:v="urn:schemas-microsoft-com:vml" Requires="v">
                <p:oleObj spid="_x0000_s865231" name="公式" r:id="rId9" imgW="1129665" imgH="203200" progId="Equation.3">
                  <p:embed/>
                </p:oleObj>
              </mc:Choice>
              <mc:Fallback>
                <p:oleObj name="公式" r:id="rId9" imgW="1129665" imgH="203200" progId="Equation.3">
                  <p:embed/>
                  <p:pic>
                    <p:nvPicPr>
                      <p:cNvPr id="0" name="图片 8652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18633" y="936343"/>
                        <a:ext cx="3772008" cy="649313"/>
                      </a:xfrm>
                      <a:prstGeom prst="rect">
                        <a:avLst/>
                      </a:prstGeom>
                      <a:noFill/>
                    </p:spPr>
                  </p:pic>
                </p:oleObj>
              </mc:Fallback>
            </mc:AlternateContent>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2041"/>
            <a:ext cx="9144000" cy="646331"/>
          </a:xfrm>
          <a:prstGeom prst="rect">
            <a:avLst/>
          </a:prstGeom>
        </p:spPr>
        <p:txBody>
          <a:bodyPr wrap="square">
            <a:spAutoFit/>
          </a:bodyPr>
          <a:lstStyle/>
          <a:p>
            <a:pPr algn="ctr"/>
            <a:r>
              <a:rPr lang="zh-CN" altLang="en-US" sz="3600" b="1" dirty="0">
                <a:latin typeface="微软雅黑" panose="020B0503020204020204" pitchFamily="34" charset="-122"/>
                <a:ea typeface="微软雅黑" panose="020B0503020204020204" pitchFamily="34" charset="-122"/>
              </a:rPr>
              <a:t>例</a:t>
            </a:r>
            <a:r>
              <a:rPr lang="en-US" altLang="zh-CN" sz="3600" b="1" dirty="0">
                <a:latin typeface="微软雅黑" panose="020B0503020204020204" pitchFamily="34" charset="-122"/>
                <a:ea typeface="微软雅黑" panose="020B0503020204020204" pitchFamily="34" charset="-122"/>
              </a:rPr>
              <a:t>1</a:t>
            </a:r>
            <a:r>
              <a:rPr lang="zh-CN" altLang="en-US" sz="3600" b="1" dirty="0">
                <a:latin typeface="微软雅黑" panose="020B0503020204020204" pitchFamily="34" charset="-122"/>
                <a:ea typeface="微软雅黑" panose="020B0503020204020204" pitchFamily="34" charset="-122"/>
              </a:rPr>
              <a:t>：参军对收入的影响</a:t>
            </a:r>
            <a:endParaRPr lang="en-US" altLang="zh-CN" sz="36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cstate="print"/>
          <a:stretch>
            <a:fillRect/>
          </a:stretch>
        </p:blipFill>
        <p:spPr>
          <a:xfrm>
            <a:off x="0" y="952621"/>
            <a:ext cx="4675517" cy="5540398"/>
          </a:xfrm>
          <a:prstGeom prst="rect">
            <a:avLst/>
          </a:prstGeom>
        </p:spPr>
      </p:pic>
      <p:sp>
        <p:nvSpPr>
          <p:cNvPr id="4" name="矩形 3"/>
          <p:cNvSpPr/>
          <p:nvPr/>
        </p:nvSpPr>
        <p:spPr>
          <a:xfrm>
            <a:off x="4685374" y="838372"/>
            <a:ext cx="4458626" cy="6186309"/>
          </a:xfrm>
          <a:prstGeom prst="rect">
            <a:avLst/>
          </a:prstGeom>
          <a:solidFill>
            <a:schemeClr val="accent6">
              <a:lumMod val="40000"/>
              <a:lumOff val="60000"/>
            </a:schemeClr>
          </a:solidFill>
        </p:spPr>
        <p:txBody>
          <a:bodyPr wrap="square">
            <a:spAutoFit/>
          </a:bodyPr>
          <a:lstStyle/>
          <a:p>
            <a:pPr>
              <a:lnSpc>
                <a:spcPct val="150000"/>
              </a:lnSpc>
            </a:pPr>
            <a:r>
              <a:rPr lang="en-US" altLang="zh-CN" sz="1200" dirty="0"/>
              <a:t>*</a:t>
            </a:r>
            <a:r>
              <a:rPr lang="zh-CN" altLang="en-US" sz="1200" dirty="0"/>
              <a:t> </a:t>
            </a:r>
            <a:r>
              <a:rPr lang="en-US" altLang="zh-CN" sz="1200" dirty="0" err="1"/>
              <a:t>Angrist</a:t>
            </a:r>
            <a:r>
              <a:rPr lang="en-US" altLang="zh-CN" sz="1200" dirty="0"/>
              <a:t> (1990)</a:t>
            </a:r>
            <a:r>
              <a:rPr lang="zh-CN" altLang="en-US" sz="1200" dirty="0"/>
              <a:t>表</a:t>
            </a:r>
            <a:r>
              <a:rPr lang="en-US" altLang="zh-CN" sz="1200" dirty="0"/>
              <a:t>4</a:t>
            </a:r>
          </a:p>
          <a:p>
            <a:pPr>
              <a:lnSpc>
                <a:spcPct val="150000"/>
              </a:lnSpc>
            </a:pPr>
            <a:r>
              <a:rPr lang="en-US" altLang="zh-CN" sz="1200" dirty="0"/>
              <a:t>use http://economics.mit.edu/files/458,clear</a:t>
            </a:r>
          </a:p>
          <a:p>
            <a:pPr>
              <a:lnSpc>
                <a:spcPct val="150000"/>
              </a:lnSpc>
            </a:pPr>
            <a:r>
              <a:rPr lang="en-US" altLang="zh-CN" sz="1200" dirty="0"/>
              <a:t>keep if year&gt;=81&amp;race==1           //</a:t>
            </a:r>
            <a:r>
              <a:rPr lang="zh-CN" altLang="en-US" sz="1200" dirty="0"/>
              <a:t>仅分析白人</a:t>
            </a:r>
            <a:r>
              <a:rPr lang="en-US" altLang="zh-CN" sz="1200" dirty="0"/>
              <a:t>1981</a:t>
            </a:r>
            <a:r>
              <a:rPr lang="zh-CN" altLang="en-US" sz="1200" dirty="0"/>
              <a:t>年及之后的收入</a:t>
            </a:r>
          </a:p>
          <a:p>
            <a:pPr>
              <a:lnSpc>
                <a:spcPct val="150000"/>
              </a:lnSpc>
            </a:pPr>
            <a:r>
              <a:rPr lang="en-US" altLang="zh-CN" sz="1200" dirty="0"/>
              <a:t>local  type "TAXAB ADJ TOTAL"</a:t>
            </a:r>
          </a:p>
          <a:p>
            <a:pPr>
              <a:lnSpc>
                <a:spcPct val="150000"/>
              </a:lnSpc>
            </a:pPr>
            <a:r>
              <a:rPr lang="en-US" altLang="zh-CN" sz="1200" dirty="0"/>
              <a:t>*</a:t>
            </a:r>
            <a:r>
              <a:rPr lang="zh-CN" altLang="en-US" sz="1200" dirty="0"/>
              <a:t>回归所用变量</a:t>
            </a:r>
            <a:r>
              <a:rPr lang="en-US" altLang="zh-CN" sz="1200" dirty="0" err="1"/>
              <a:t>ps_r</a:t>
            </a:r>
            <a:r>
              <a:rPr lang="zh-CN" altLang="en-US" sz="1200" dirty="0"/>
              <a:t>为用参军资格预测的参军概率：即第一阶段回归的预测值</a:t>
            </a:r>
          </a:p>
          <a:p>
            <a:pPr>
              <a:lnSpc>
                <a:spcPct val="150000"/>
              </a:lnSpc>
            </a:pPr>
            <a:r>
              <a:rPr lang="en-US" altLang="zh-CN" sz="1200" dirty="0" err="1"/>
              <a:t>reg</a:t>
            </a:r>
            <a:r>
              <a:rPr lang="en-US" altLang="zh-CN" sz="1200" dirty="0"/>
              <a:t> earnings </a:t>
            </a:r>
            <a:r>
              <a:rPr lang="en-US" altLang="zh-CN" sz="1200" dirty="0" err="1"/>
              <a:t>c.ps_r#byr</a:t>
            </a:r>
            <a:r>
              <a:rPr lang="en-US" altLang="zh-CN" sz="1200" dirty="0"/>
              <a:t> i.byr </a:t>
            </a:r>
            <a:r>
              <a:rPr lang="en-US" altLang="zh-CN" sz="1200" dirty="0" err="1"/>
              <a:t>i.year</a:t>
            </a:r>
            <a:r>
              <a:rPr lang="en-US" altLang="zh-CN" sz="1200" dirty="0"/>
              <a:t>  [w=</a:t>
            </a:r>
            <a:r>
              <a:rPr lang="en-US" altLang="zh-CN" sz="1200" dirty="0" err="1"/>
              <a:t>iweight</a:t>
            </a:r>
            <a:r>
              <a:rPr lang="en-US" altLang="zh-CN" sz="1200" dirty="0"/>
              <a:t>] if type=="TAXAB" </a:t>
            </a:r>
          </a:p>
          <a:p>
            <a:pPr>
              <a:lnSpc>
                <a:spcPct val="150000"/>
              </a:lnSpc>
            </a:pPr>
            <a:r>
              <a:rPr lang="en-US" altLang="zh-CN" sz="1200" dirty="0" err="1"/>
              <a:t>est</a:t>
            </a:r>
            <a:r>
              <a:rPr lang="en-US" altLang="zh-CN" sz="1200" dirty="0"/>
              <a:t> store </a:t>
            </a:r>
            <a:r>
              <a:rPr lang="en-US" altLang="zh-CN" sz="1200" dirty="0" err="1"/>
              <a:t>mTAX</a:t>
            </a:r>
            <a:endParaRPr lang="en-US" altLang="zh-CN" sz="1200" dirty="0"/>
          </a:p>
          <a:p>
            <a:pPr>
              <a:lnSpc>
                <a:spcPct val="150000"/>
              </a:lnSpc>
            </a:pPr>
            <a:r>
              <a:rPr lang="en-US" altLang="zh-CN" sz="1200" dirty="0" err="1"/>
              <a:t>reg</a:t>
            </a:r>
            <a:r>
              <a:rPr lang="en-US" altLang="zh-CN" sz="1200" dirty="0"/>
              <a:t> earnings </a:t>
            </a:r>
            <a:r>
              <a:rPr lang="en-US" altLang="zh-CN" sz="1200" dirty="0" err="1"/>
              <a:t>c.ps_r#byr</a:t>
            </a:r>
            <a:r>
              <a:rPr lang="en-US" altLang="zh-CN" sz="1200" dirty="0"/>
              <a:t> i.byr </a:t>
            </a:r>
            <a:r>
              <a:rPr lang="en-US" altLang="zh-CN" sz="1200" dirty="0" err="1"/>
              <a:t>i.year</a:t>
            </a:r>
            <a:r>
              <a:rPr lang="en-US" altLang="zh-CN" sz="1200" dirty="0"/>
              <a:t>  [w=</a:t>
            </a:r>
            <a:r>
              <a:rPr lang="en-US" altLang="zh-CN" sz="1200" dirty="0" err="1"/>
              <a:t>iweight</a:t>
            </a:r>
            <a:r>
              <a:rPr lang="en-US" altLang="zh-CN" sz="1200" dirty="0"/>
              <a:t>] if type=="ADJ" </a:t>
            </a:r>
          </a:p>
          <a:p>
            <a:pPr>
              <a:lnSpc>
                <a:spcPct val="150000"/>
              </a:lnSpc>
            </a:pPr>
            <a:r>
              <a:rPr lang="en-US" altLang="zh-CN" sz="1200" dirty="0" err="1"/>
              <a:t>est</a:t>
            </a:r>
            <a:r>
              <a:rPr lang="en-US" altLang="zh-CN" sz="1200" dirty="0"/>
              <a:t> store </a:t>
            </a:r>
            <a:r>
              <a:rPr lang="en-US" altLang="zh-CN" sz="1200" dirty="0" err="1"/>
              <a:t>mADJ</a:t>
            </a:r>
            <a:endParaRPr lang="en-US" altLang="zh-CN" sz="1200" dirty="0"/>
          </a:p>
          <a:p>
            <a:pPr>
              <a:lnSpc>
                <a:spcPct val="150000"/>
              </a:lnSpc>
            </a:pPr>
            <a:r>
              <a:rPr lang="en-US" altLang="zh-CN" sz="1200" dirty="0" err="1"/>
              <a:t>reg</a:t>
            </a:r>
            <a:r>
              <a:rPr lang="en-US" altLang="zh-CN" sz="1200" dirty="0"/>
              <a:t> earnings </a:t>
            </a:r>
            <a:r>
              <a:rPr lang="en-US" altLang="zh-CN" sz="1200" dirty="0" err="1"/>
              <a:t>c.ps_r#byr</a:t>
            </a:r>
            <a:r>
              <a:rPr lang="en-US" altLang="zh-CN" sz="1200" dirty="0"/>
              <a:t> i.byr </a:t>
            </a:r>
            <a:r>
              <a:rPr lang="en-US" altLang="zh-CN" sz="1200" dirty="0" err="1"/>
              <a:t>i.year</a:t>
            </a:r>
            <a:r>
              <a:rPr lang="en-US" altLang="zh-CN" sz="1200" dirty="0"/>
              <a:t>  [w=</a:t>
            </a:r>
            <a:r>
              <a:rPr lang="en-US" altLang="zh-CN" sz="1200" dirty="0" err="1"/>
              <a:t>iweight</a:t>
            </a:r>
            <a:r>
              <a:rPr lang="en-US" altLang="zh-CN" sz="1200" dirty="0"/>
              <a:t>] if type=="TOTAL" </a:t>
            </a:r>
          </a:p>
          <a:p>
            <a:pPr>
              <a:lnSpc>
                <a:spcPct val="150000"/>
              </a:lnSpc>
            </a:pPr>
            <a:r>
              <a:rPr lang="en-US" altLang="zh-CN" sz="1200" dirty="0" err="1"/>
              <a:t>est</a:t>
            </a:r>
            <a:r>
              <a:rPr lang="en-US" altLang="zh-CN" sz="1200" dirty="0"/>
              <a:t> store </a:t>
            </a:r>
            <a:r>
              <a:rPr lang="en-US" altLang="zh-CN" sz="1200" dirty="0" err="1"/>
              <a:t>mTOT</a:t>
            </a:r>
            <a:endParaRPr lang="en-US" altLang="zh-CN" sz="1200" dirty="0"/>
          </a:p>
          <a:p>
            <a:pPr>
              <a:lnSpc>
                <a:spcPct val="150000"/>
              </a:lnSpc>
            </a:pPr>
            <a:r>
              <a:rPr lang="en-US" altLang="zh-CN" sz="1200" dirty="0" err="1"/>
              <a:t>reg</a:t>
            </a:r>
            <a:r>
              <a:rPr lang="en-US" altLang="zh-CN" sz="1200" dirty="0"/>
              <a:t> earnings </a:t>
            </a:r>
            <a:r>
              <a:rPr lang="en-US" altLang="zh-CN" sz="1200" dirty="0" err="1"/>
              <a:t>ps_r</a:t>
            </a:r>
            <a:r>
              <a:rPr lang="en-US" altLang="zh-CN" sz="1200" dirty="0"/>
              <a:t> i.byr </a:t>
            </a:r>
            <a:r>
              <a:rPr lang="en-US" altLang="zh-CN" sz="1200" dirty="0" err="1"/>
              <a:t>i.year</a:t>
            </a:r>
            <a:r>
              <a:rPr lang="en-US" altLang="zh-CN" sz="1200" dirty="0"/>
              <a:t>  [w=</a:t>
            </a:r>
            <a:r>
              <a:rPr lang="en-US" altLang="zh-CN" sz="1200" dirty="0" err="1"/>
              <a:t>iweight</a:t>
            </a:r>
            <a:r>
              <a:rPr lang="en-US" altLang="zh-CN" sz="1200" dirty="0"/>
              <a:t>] if type=="TAXAB" </a:t>
            </a:r>
          </a:p>
          <a:p>
            <a:pPr>
              <a:lnSpc>
                <a:spcPct val="150000"/>
              </a:lnSpc>
            </a:pPr>
            <a:r>
              <a:rPr lang="en-US" altLang="zh-CN" sz="1200" dirty="0" err="1"/>
              <a:t>est</a:t>
            </a:r>
            <a:r>
              <a:rPr lang="en-US" altLang="zh-CN" sz="1200" dirty="0"/>
              <a:t> store m1</a:t>
            </a:r>
          </a:p>
          <a:p>
            <a:pPr>
              <a:lnSpc>
                <a:spcPct val="150000"/>
              </a:lnSpc>
            </a:pPr>
            <a:r>
              <a:rPr lang="en-US" altLang="zh-CN" sz="1200" dirty="0" err="1"/>
              <a:t>reg</a:t>
            </a:r>
            <a:r>
              <a:rPr lang="en-US" altLang="zh-CN" sz="1200" dirty="0"/>
              <a:t> earnings </a:t>
            </a:r>
            <a:r>
              <a:rPr lang="en-US" altLang="zh-CN" sz="1200" dirty="0" err="1"/>
              <a:t>ps_r</a:t>
            </a:r>
            <a:r>
              <a:rPr lang="en-US" altLang="zh-CN" sz="1200" dirty="0"/>
              <a:t> i.byr </a:t>
            </a:r>
            <a:r>
              <a:rPr lang="en-US" altLang="zh-CN" sz="1200" dirty="0" err="1"/>
              <a:t>i.year</a:t>
            </a:r>
            <a:r>
              <a:rPr lang="en-US" altLang="zh-CN" sz="1200" dirty="0"/>
              <a:t>  [w=</a:t>
            </a:r>
            <a:r>
              <a:rPr lang="en-US" altLang="zh-CN" sz="1200" dirty="0" err="1"/>
              <a:t>iweight</a:t>
            </a:r>
            <a:r>
              <a:rPr lang="en-US" altLang="zh-CN" sz="1200" dirty="0"/>
              <a:t>] if type=="ADJ" </a:t>
            </a:r>
          </a:p>
          <a:p>
            <a:pPr>
              <a:lnSpc>
                <a:spcPct val="150000"/>
              </a:lnSpc>
            </a:pPr>
            <a:r>
              <a:rPr lang="en-US" altLang="zh-CN" sz="1200" dirty="0" err="1"/>
              <a:t>est</a:t>
            </a:r>
            <a:r>
              <a:rPr lang="en-US" altLang="zh-CN" sz="1200" dirty="0"/>
              <a:t> store m2</a:t>
            </a:r>
          </a:p>
          <a:p>
            <a:pPr>
              <a:lnSpc>
                <a:spcPct val="150000"/>
              </a:lnSpc>
            </a:pPr>
            <a:r>
              <a:rPr lang="en-US" altLang="zh-CN" sz="1200" dirty="0" err="1"/>
              <a:t>reg</a:t>
            </a:r>
            <a:r>
              <a:rPr lang="en-US" altLang="zh-CN" sz="1200" dirty="0"/>
              <a:t> earnings </a:t>
            </a:r>
            <a:r>
              <a:rPr lang="en-US" altLang="zh-CN" sz="1200" dirty="0" err="1"/>
              <a:t>ps_r</a:t>
            </a:r>
            <a:r>
              <a:rPr lang="en-US" altLang="zh-CN" sz="1200" dirty="0"/>
              <a:t> i.byr </a:t>
            </a:r>
            <a:r>
              <a:rPr lang="en-US" altLang="zh-CN" sz="1200" dirty="0" err="1"/>
              <a:t>i.year</a:t>
            </a:r>
            <a:r>
              <a:rPr lang="en-US" altLang="zh-CN" sz="1200" dirty="0"/>
              <a:t>  [w=</a:t>
            </a:r>
            <a:r>
              <a:rPr lang="en-US" altLang="zh-CN" sz="1200" dirty="0" err="1"/>
              <a:t>iweight</a:t>
            </a:r>
            <a:r>
              <a:rPr lang="en-US" altLang="zh-CN" sz="1200" dirty="0"/>
              <a:t>] if type=="ADJ" </a:t>
            </a:r>
          </a:p>
          <a:p>
            <a:pPr>
              <a:lnSpc>
                <a:spcPct val="150000"/>
              </a:lnSpc>
            </a:pPr>
            <a:r>
              <a:rPr lang="en-US" altLang="zh-CN" sz="1200" dirty="0" err="1"/>
              <a:t>est</a:t>
            </a:r>
            <a:r>
              <a:rPr lang="en-US" altLang="zh-CN" sz="1200" dirty="0"/>
              <a:t> store m3</a:t>
            </a:r>
          </a:p>
          <a:p>
            <a:pPr>
              <a:lnSpc>
                <a:spcPct val="150000"/>
              </a:lnSpc>
            </a:pPr>
            <a:r>
              <a:rPr lang="en-US" altLang="zh-CN" sz="1200" dirty="0" err="1"/>
              <a:t>est</a:t>
            </a:r>
            <a:r>
              <a:rPr lang="en-US" altLang="zh-CN" sz="1200" dirty="0"/>
              <a:t> table </a:t>
            </a:r>
            <a:r>
              <a:rPr lang="en-US" altLang="zh-CN" sz="1200" dirty="0" err="1"/>
              <a:t>mTAX</a:t>
            </a:r>
            <a:r>
              <a:rPr lang="en-US" altLang="zh-CN" sz="1200" dirty="0"/>
              <a:t> </a:t>
            </a:r>
            <a:r>
              <a:rPr lang="en-US" altLang="zh-CN" sz="1200" dirty="0" err="1"/>
              <a:t>mADJ</a:t>
            </a:r>
            <a:r>
              <a:rPr lang="en-US" altLang="zh-CN" sz="1200" dirty="0"/>
              <a:t> </a:t>
            </a:r>
            <a:r>
              <a:rPr lang="en-US" altLang="zh-CN" sz="1200" dirty="0" err="1"/>
              <a:t>mTOT,star</a:t>
            </a:r>
            <a:r>
              <a:rPr lang="en-US" altLang="zh-CN" sz="1200" dirty="0"/>
              <a:t>  b(%5.2f)       //</a:t>
            </a:r>
            <a:r>
              <a:rPr lang="zh-CN" altLang="en-US" sz="1200" dirty="0"/>
              <a:t>关注前四行的结果，与论文中结果有所不同，因未对收入做调整</a:t>
            </a:r>
          </a:p>
          <a:p>
            <a:pPr>
              <a:lnSpc>
                <a:spcPct val="150000"/>
              </a:lnSpc>
            </a:pPr>
            <a:r>
              <a:rPr lang="en-US" altLang="zh-CN" sz="1200" dirty="0" err="1"/>
              <a:t>est</a:t>
            </a:r>
            <a:r>
              <a:rPr lang="en-US" altLang="zh-CN" sz="1200" dirty="0"/>
              <a:t> table m1 m2 m3,star  b(%5.2f) keep(</a:t>
            </a:r>
            <a:r>
              <a:rPr lang="en-US" altLang="zh-CN" sz="1200" dirty="0" err="1"/>
              <a:t>ps_r</a:t>
            </a:r>
            <a:r>
              <a:rPr lang="en-US" altLang="zh-CN" sz="1200" dirty="0"/>
              <a:t>)      //</a:t>
            </a:r>
            <a:r>
              <a:rPr lang="zh-CN" altLang="en-US" sz="1200" dirty="0"/>
              <a:t>与论文中结果有所不同，因未对收入做调整</a:t>
            </a:r>
            <a:endParaRPr lang="zh-CN" altLang="zh-CN" sz="1200" dirty="0"/>
          </a:p>
        </p:txBody>
      </p:sp>
      <p:sp>
        <p:nvSpPr>
          <p:cNvPr id="5" name="矩形 4"/>
          <p:cNvSpPr/>
          <p:nvPr/>
        </p:nvSpPr>
        <p:spPr>
          <a:xfrm>
            <a:off x="60572" y="6473095"/>
            <a:ext cx="3079916" cy="3536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mn-ea"/>
              </a:rPr>
              <a:t>引自</a:t>
            </a:r>
            <a:r>
              <a:rPr lang="en-US" altLang="zh-CN" sz="1200" b="1" dirty="0" err="1">
                <a:solidFill>
                  <a:schemeClr val="tx1"/>
                </a:solidFill>
                <a:latin typeface="+mn-ea"/>
              </a:rPr>
              <a:t>Angrist</a:t>
            </a:r>
            <a:r>
              <a:rPr lang="zh-CN" altLang="en-US" sz="1200" b="1" dirty="0">
                <a:solidFill>
                  <a:schemeClr val="tx1"/>
                </a:solidFill>
                <a:latin typeface="+mn-ea"/>
              </a:rPr>
              <a:t>等</a:t>
            </a:r>
            <a:r>
              <a:rPr lang="en-US" altLang="zh-CN" sz="1200" b="1" dirty="0">
                <a:solidFill>
                  <a:schemeClr val="tx1"/>
                </a:solidFill>
                <a:latin typeface="+mn-ea"/>
              </a:rPr>
              <a:t>《</a:t>
            </a:r>
            <a:r>
              <a:rPr lang="zh-CN" altLang="en-US" sz="1200" b="1" dirty="0">
                <a:solidFill>
                  <a:schemeClr val="tx1"/>
                </a:solidFill>
                <a:latin typeface="+mn-ea"/>
              </a:rPr>
              <a:t>基本无害的计量经济学</a:t>
            </a:r>
            <a:r>
              <a:rPr lang="en-US" altLang="zh-CN" sz="1200" b="1" dirty="0">
                <a:solidFill>
                  <a:schemeClr val="tx1"/>
                </a:solidFill>
                <a:latin typeface="+mn-ea"/>
              </a:rPr>
              <a:t>》</a:t>
            </a:r>
            <a:endParaRPr lang="zh-CN" altLang="en-US" sz="1200" b="1" dirty="0">
              <a:solidFill>
                <a:schemeClr val="tx1"/>
              </a:solidFill>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88523"/>
            <a:ext cx="4830793" cy="646331"/>
          </a:xfrm>
          <a:prstGeom prst="rect">
            <a:avLst/>
          </a:prstGeom>
        </p:spPr>
        <p:txBody>
          <a:bodyPr wrap="square">
            <a:spAutoFit/>
          </a:bodyPr>
          <a:lstStyle/>
          <a:p>
            <a:pPr algn="ctr"/>
            <a:r>
              <a:rPr lang="zh-CN" altLang="zh-CN" sz="3600" dirty="0"/>
              <a:t>香烟的需求弹性估计</a:t>
            </a:r>
            <a:endParaRPr lang="en-US" altLang="zh-CN" sz="3600" b="1" dirty="0">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nvGraphicFramePr>
        <p:xfrm>
          <a:off x="1" y="838373"/>
          <a:ext cx="4977443" cy="5795121"/>
        </p:xfrm>
        <a:graphic>
          <a:graphicData uri="http://schemas.openxmlformats.org/drawingml/2006/table">
            <a:tbl>
              <a:tblPr>
                <a:tableStyleId>{5C22544A-7EE6-4342-B048-85BDC9FD1C3A}</a:tableStyleId>
              </a:tblPr>
              <a:tblGrid>
                <a:gridCol w="1609603">
                  <a:extLst>
                    <a:ext uri="{9D8B030D-6E8A-4147-A177-3AD203B41FA5}">
                      <a16:colId xmlns:a16="http://schemas.microsoft.com/office/drawing/2014/main" val="20000"/>
                    </a:ext>
                  </a:extLst>
                </a:gridCol>
                <a:gridCol w="1071103">
                  <a:extLst>
                    <a:ext uri="{9D8B030D-6E8A-4147-A177-3AD203B41FA5}">
                      <a16:colId xmlns:a16="http://schemas.microsoft.com/office/drawing/2014/main" val="20001"/>
                    </a:ext>
                  </a:extLst>
                </a:gridCol>
                <a:gridCol w="1071103">
                  <a:extLst>
                    <a:ext uri="{9D8B030D-6E8A-4147-A177-3AD203B41FA5}">
                      <a16:colId xmlns:a16="http://schemas.microsoft.com/office/drawing/2014/main" val="20002"/>
                    </a:ext>
                  </a:extLst>
                </a:gridCol>
                <a:gridCol w="1225634">
                  <a:extLst>
                    <a:ext uri="{9D8B030D-6E8A-4147-A177-3AD203B41FA5}">
                      <a16:colId xmlns:a16="http://schemas.microsoft.com/office/drawing/2014/main" val="20003"/>
                    </a:ext>
                  </a:extLst>
                </a:gridCol>
              </a:tblGrid>
              <a:tr h="333844">
                <a:tc gridSpan="4">
                  <a:txBody>
                    <a:bodyPr/>
                    <a:lstStyle/>
                    <a:p>
                      <a:pPr algn="ctr">
                        <a:spcAft>
                          <a:spcPts val="0"/>
                        </a:spcAft>
                      </a:pPr>
                      <a:r>
                        <a:rPr lang="zh-CN" sz="1800" kern="0" dirty="0">
                          <a:effectLst/>
                        </a:rPr>
                        <a:t>被解释变量：香烟消费量对数差分（</a:t>
                      </a:r>
                      <a:r>
                        <a:rPr lang="en-US" sz="1800" kern="0" dirty="0">
                          <a:effectLst/>
                        </a:rPr>
                        <a:t>1995-1985</a:t>
                      </a:r>
                      <a:r>
                        <a:rPr lang="zh-CN" sz="1800" kern="0" dirty="0">
                          <a:effectLst/>
                        </a:rPr>
                        <a:t>）</a:t>
                      </a:r>
                      <a:endParaRPr lang="zh-CN" sz="1800" kern="100" dirty="0">
                        <a:effectLst/>
                        <a:latin typeface="Times New Roman" panose="02020603050405020304" pitchFamily="18" charset="0"/>
                        <a:ea typeface="宋体" panose="02010600030101010101" pitchFamily="2" charset="-122"/>
                      </a:endParaRPr>
                    </a:p>
                  </a:txBody>
                  <a:tcPr marL="47625" marR="47625" marT="0" marB="0"/>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333844">
                <a:tc>
                  <a:txBody>
                    <a:bodyPr/>
                    <a:lstStyle/>
                    <a:p>
                      <a:pPr algn="l">
                        <a:spcAft>
                          <a:spcPts val="0"/>
                        </a:spcAft>
                      </a:pPr>
                      <a:r>
                        <a:rPr lang="zh-CN" sz="1800" kern="0">
                          <a:effectLst/>
                        </a:rPr>
                        <a:t>自变量</a:t>
                      </a:r>
                      <a:endParaRPr lang="zh-CN" sz="1800" kern="100">
                        <a:effectLst/>
                        <a:latin typeface="Times New Roman" panose="02020603050405020304" pitchFamily="18" charset="0"/>
                        <a:ea typeface="宋体" panose="02010600030101010101" pitchFamily="2" charset="-122"/>
                      </a:endParaRPr>
                    </a:p>
                  </a:txBody>
                  <a:tcPr marL="47625" marR="47625" marT="0" marB="0"/>
                </a:tc>
                <a:tc>
                  <a:txBody>
                    <a:bodyPr/>
                    <a:lstStyle/>
                    <a:p>
                      <a:pPr algn="ctr">
                        <a:spcAft>
                          <a:spcPts val="0"/>
                        </a:spcAft>
                      </a:pPr>
                      <a:r>
                        <a:rPr lang="en-US" sz="1800" kern="0">
                          <a:effectLst/>
                        </a:rPr>
                        <a:t>(1)</a:t>
                      </a:r>
                      <a:endParaRPr lang="zh-CN" sz="1800" kern="100">
                        <a:effectLst/>
                        <a:latin typeface="Times New Roman" panose="02020603050405020304" pitchFamily="18" charset="0"/>
                        <a:ea typeface="宋体" panose="02010600030101010101" pitchFamily="2" charset="-122"/>
                      </a:endParaRPr>
                    </a:p>
                  </a:txBody>
                  <a:tcPr marL="47625" marR="47625" marT="0" marB="0"/>
                </a:tc>
                <a:tc>
                  <a:txBody>
                    <a:bodyPr/>
                    <a:lstStyle/>
                    <a:p>
                      <a:pPr algn="ctr">
                        <a:spcAft>
                          <a:spcPts val="0"/>
                        </a:spcAft>
                      </a:pPr>
                      <a:r>
                        <a:rPr lang="en-US" sz="1800" kern="0">
                          <a:effectLst/>
                        </a:rPr>
                        <a:t>(2)</a:t>
                      </a:r>
                      <a:endParaRPr lang="zh-CN" sz="1800" kern="100">
                        <a:effectLst/>
                        <a:latin typeface="Times New Roman" panose="02020603050405020304" pitchFamily="18" charset="0"/>
                        <a:ea typeface="宋体" panose="02010600030101010101" pitchFamily="2" charset="-122"/>
                      </a:endParaRPr>
                    </a:p>
                  </a:txBody>
                  <a:tcPr marL="47625" marR="47625" marT="0" marB="0"/>
                </a:tc>
                <a:tc>
                  <a:txBody>
                    <a:bodyPr/>
                    <a:lstStyle/>
                    <a:p>
                      <a:pPr algn="ctr">
                        <a:spcAft>
                          <a:spcPts val="0"/>
                        </a:spcAft>
                      </a:pPr>
                      <a:r>
                        <a:rPr lang="en-US" sz="1800" kern="0">
                          <a:effectLst/>
                        </a:rPr>
                        <a:t>(3)</a:t>
                      </a:r>
                      <a:endParaRPr lang="zh-CN" sz="1800" kern="100">
                        <a:effectLst/>
                        <a:latin typeface="Times New Roman" panose="02020603050405020304" pitchFamily="18" charset="0"/>
                        <a:ea typeface="宋体" panose="02010600030101010101" pitchFamily="2" charset="-122"/>
                      </a:endParaRPr>
                    </a:p>
                  </a:txBody>
                  <a:tcPr marL="47625" marR="47625" marT="0" marB="0"/>
                </a:tc>
                <a:extLst>
                  <a:ext uri="{0D108BD9-81ED-4DB2-BD59-A6C34878D82A}">
                    <a16:rowId xmlns:a16="http://schemas.microsoft.com/office/drawing/2014/main" val="10001"/>
                  </a:ext>
                </a:extLst>
              </a:tr>
              <a:tr h="349741">
                <a:tc>
                  <a:txBody>
                    <a:bodyPr/>
                    <a:lstStyle/>
                    <a:p>
                      <a:pPr algn="l">
                        <a:spcAft>
                          <a:spcPts val="0"/>
                        </a:spcAft>
                      </a:pPr>
                      <a:r>
                        <a:rPr lang="en-US" sz="1800" kern="0">
                          <a:effectLst/>
                        </a:rPr>
                        <a:t> </a:t>
                      </a:r>
                      <a:endParaRPr lang="zh-CN" sz="1800" kern="100">
                        <a:effectLst/>
                        <a:latin typeface="Times New Roman" panose="02020603050405020304" pitchFamily="18" charset="0"/>
                        <a:ea typeface="宋体" panose="02010600030101010101" pitchFamily="2" charset="-122"/>
                      </a:endParaRPr>
                    </a:p>
                  </a:txBody>
                  <a:tcPr marL="47625" marR="47625" marT="0" marB="0"/>
                </a:tc>
                <a:tc>
                  <a:txBody>
                    <a:bodyPr/>
                    <a:lstStyle/>
                    <a:p>
                      <a:pPr algn="ctr">
                        <a:spcAft>
                          <a:spcPts val="0"/>
                        </a:spcAft>
                      </a:pPr>
                      <a:r>
                        <a:rPr lang="en-US" sz="1800" kern="0">
                          <a:effectLst/>
                        </a:rPr>
                        <a:t> </a:t>
                      </a:r>
                      <a:endParaRPr lang="zh-CN" sz="1800" kern="100">
                        <a:effectLst/>
                        <a:latin typeface="Times New Roman" panose="02020603050405020304" pitchFamily="18" charset="0"/>
                        <a:ea typeface="宋体" panose="02010600030101010101" pitchFamily="2" charset="-122"/>
                      </a:endParaRPr>
                    </a:p>
                  </a:txBody>
                  <a:tcPr marL="47625" marR="47625" marT="0" marB="0"/>
                </a:tc>
                <a:tc>
                  <a:txBody>
                    <a:bodyPr/>
                    <a:lstStyle/>
                    <a:p>
                      <a:pPr algn="ctr">
                        <a:spcAft>
                          <a:spcPts val="0"/>
                        </a:spcAft>
                      </a:pPr>
                      <a:r>
                        <a:rPr lang="en-US" sz="1800" kern="0">
                          <a:effectLst/>
                        </a:rPr>
                        <a:t> </a:t>
                      </a:r>
                      <a:endParaRPr lang="zh-CN" sz="1800" kern="100">
                        <a:effectLst/>
                        <a:latin typeface="Times New Roman" panose="02020603050405020304" pitchFamily="18" charset="0"/>
                        <a:ea typeface="宋体" panose="02010600030101010101" pitchFamily="2" charset="-122"/>
                      </a:endParaRPr>
                    </a:p>
                  </a:txBody>
                  <a:tcPr marL="47625" marR="47625" marT="0" marB="0"/>
                </a:tc>
                <a:tc>
                  <a:txBody>
                    <a:bodyPr/>
                    <a:lstStyle/>
                    <a:p>
                      <a:pPr algn="ctr">
                        <a:spcAft>
                          <a:spcPts val="0"/>
                        </a:spcAft>
                      </a:pPr>
                      <a:r>
                        <a:rPr lang="en-US" sz="1800" kern="0">
                          <a:effectLst/>
                        </a:rPr>
                        <a:t> </a:t>
                      </a:r>
                      <a:endParaRPr lang="zh-CN" sz="1800" kern="100">
                        <a:effectLst/>
                        <a:latin typeface="Times New Roman" panose="02020603050405020304" pitchFamily="18" charset="0"/>
                        <a:ea typeface="宋体" panose="02010600030101010101" pitchFamily="2" charset="-122"/>
                      </a:endParaRPr>
                    </a:p>
                  </a:txBody>
                  <a:tcPr marL="47625" marR="47625" marT="0" marB="0"/>
                </a:tc>
                <a:extLst>
                  <a:ext uri="{0D108BD9-81ED-4DB2-BD59-A6C34878D82A}">
                    <a16:rowId xmlns:a16="http://schemas.microsoft.com/office/drawing/2014/main" val="10002"/>
                  </a:ext>
                </a:extLst>
              </a:tr>
              <a:tr h="542964">
                <a:tc>
                  <a:txBody>
                    <a:bodyPr/>
                    <a:lstStyle/>
                    <a:p>
                      <a:pPr algn="l">
                        <a:spcAft>
                          <a:spcPts val="0"/>
                        </a:spcAft>
                      </a:pPr>
                      <a:r>
                        <a:rPr lang="zh-CN" sz="1800" kern="0" dirty="0">
                          <a:solidFill>
                            <a:srgbClr val="FF0000"/>
                          </a:solidFill>
                          <a:effectLst/>
                        </a:rPr>
                        <a:t>香烟价格对数差分</a:t>
                      </a:r>
                      <a:endParaRPr lang="zh-CN" sz="1800" kern="100" dirty="0">
                        <a:solidFill>
                          <a:srgbClr val="FF0000"/>
                        </a:solidFill>
                        <a:effectLst/>
                        <a:latin typeface="Times New Roman" panose="02020603050405020304" pitchFamily="18" charset="0"/>
                        <a:ea typeface="宋体" panose="02010600030101010101" pitchFamily="2" charset="-122"/>
                      </a:endParaRPr>
                    </a:p>
                  </a:txBody>
                  <a:tcPr marL="47625" marR="47625" marT="0" marB="0">
                    <a:solidFill>
                      <a:srgbClr val="FFFF00"/>
                    </a:solidFill>
                  </a:tcPr>
                </a:tc>
                <a:tc>
                  <a:txBody>
                    <a:bodyPr/>
                    <a:lstStyle/>
                    <a:p>
                      <a:pPr algn="ctr">
                        <a:spcAft>
                          <a:spcPts val="0"/>
                        </a:spcAft>
                      </a:pPr>
                      <a:r>
                        <a:rPr lang="en-US" sz="1800" kern="0" dirty="0">
                          <a:solidFill>
                            <a:srgbClr val="FF0000"/>
                          </a:solidFill>
                          <a:effectLst/>
                        </a:rPr>
                        <a:t>-0.94***</a:t>
                      </a:r>
                      <a:endParaRPr lang="zh-CN" sz="1800" kern="100" dirty="0">
                        <a:solidFill>
                          <a:srgbClr val="FF0000"/>
                        </a:solidFill>
                        <a:effectLst/>
                        <a:latin typeface="Times New Roman" panose="02020603050405020304" pitchFamily="18" charset="0"/>
                        <a:ea typeface="宋体" panose="02010600030101010101" pitchFamily="2" charset="-122"/>
                      </a:endParaRPr>
                    </a:p>
                  </a:txBody>
                  <a:tcPr marL="47625" marR="47625" marT="0" marB="0">
                    <a:solidFill>
                      <a:srgbClr val="FFFF00"/>
                    </a:solidFill>
                  </a:tcPr>
                </a:tc>
                <a:tc>
                  <a:txBody>
                    <a:bodyPr/>
                    <a:lstStyle/>
                    <a:p>
                      <a:pPr algn="ctr">
                        <a:spcAft>
                          <a:spcPts val="0"/>
                        </a:spcAft>
                      </a:pPr>
                      <a:r>
                        <a:rPr lang="en-US" sz="1800" kern="0" dirty="0">
                          <a:solidFill>
                            <a:srgbClr val="FF0000"/>
                          </a:solidFill>
                          <a:effectLst/>
                        </a:rPr>
                        <a:t>-1.34***</a:t>
                      </a:r>
                      <a:endParaRPr lang="zh-CN" sz="1800" kern="100" dirty="0">
                        <a:solidFill>
                          <a:srgbClr val="FF0000"/>
                        </a:solidFill>
                        <a:effectLst/>
                        <a:latin typeface="Times New Roman" panose="02020603050405020304" pitchFamily="18" charset="0"/>
                        <a:ea typeface="宋体" panose="02010600030101010101" pitchFamily="2" charset="-122"/>
                      </a:endParaRPr>
                    </a:p>
                  </a:txBody>
                  <a:tcPr marL="47625" marR="47625" marT="0" marB="0">
                    <a:solidFill>
                      <a:srgbClr val="FFFF00"/>
                    </a:solidFill>
                  </a:tcPr>
                </a:tc>
                <a:tc>
                  <a:txBody>
                    <a:bodyPr/>
                    <a:lstStyle/>
                    <a:p>
                      <a:pPr algn="ctr">
                        <a:spcAft>
                          <a:spcPts val="0"/>
                        </a:spcAft>
                      </a:pPr>
                      <a:r>
                        <a:rPr lang="en-US" sz="1800" kern="0" dirty="0">
                          <a:solidFill>
                            <a:srgbClr val="FF0000"/>
                          </a:solidFill>
                          <a:effectLst/>
                        </a:rPr>
                        <a:t>-1.20***</a:t>
                      </a:r>
                      <a:endParaRPr lang="zh-CN" sz="1800" kern="100" dirty="0">
                        <a:solidFill>
                          <a:srgbClr val="FF0000"/>
                        </a:solidFill>
                        <a:effectLst/>
                        <a:latin typeface="Times New Roman" panose="02020603050405020304" pitchFamily="18" charset="0"/>
                        <a:ea typeface="宋体" panose="02010600030101010101" pitchFamily="2" charset="-122"/>
                      </a:endParaRPr>
                    </a:p>
                  </a:txBody>
                  <a:tcPr marL="47625" marR="47625" marT="0" marB="0">
                    <a:solidFill>
                      <a:srgbClr val="FFFF00"/>
                    </a:solidFill>
                  </a:tcPr>
                </a:tc>
                <a:extLst>
                  <a:ext uri="{0D108BD9-81ED-4DB2-BD59-A6C34878D82A}">
                    <a16:rowId xmlns:a16="http://schemas.microsoft.com/office/drawing/2014/main" val="10003"/>
                  </a:ext>
                </a:extLst>
              </a:tr>
              <a:tr h="349741">
                <a:tc>
                  <a:txBody>
                    <a:bodyPr/>
                    <a:lstStyle/>
                    <a:p>
                      <a:pPr algn="l">
                        <a:spcAft>
                          <a:spcPts val="0"/>
                        </a:spcAft>
                      </a:pPr>
                      <a:r>
                        <a:rPr lang="en-US" sz="1800" kern="0">
                          <a:solidFill>
                            <a:srgbClr val="FF0000"/>
                          </a:solidFill>
                          <a:effectLst/>
                        </a:rPr>
                        <a:t> </a:t>
                      </a:r>
                      <a:endParaRPr lang="zh-CN" sz="1800" kern="100">
                        <a:solidFill>
                          <a:srgbClr val="FF0000"/>
                        </a:solidFill>
                        <a:effectLst/>
                        <a:latin typeface="Times New Roman" panose="02020603050405020304" pitchFamily="18" charset="0"/>
                        <a:ea typeface="宋体" panose="02010600030101010101" pitchFamily="2" charset="-122"/>
                      </a:endParaRPr>
                    </a:p>
                  </a:txBody>
                  <a:tcPr marL="47625" marR="47625" marT="0" marB="0">
                    <a:solidFill>
                      <a:srgbClr val="FFFF00"/>
                    </a:solidFill>
                  </a:tcPr>
                </a:tc>
                <a:tc>
                  <a:txBody>
                    <a:bodyPr/>
                    <a:lstStyle/>
                    <a:p>
                      <a:pPr algn="ctr">
                        <a:spcAft>
                          <a:spcPts val="0"/>
                        </a:spcAft>
                      </a:pPr>
                      <a:r>
                        <a:rPr lang="en-US" sz="1800" kern="0">
                          <a:solidFill>
                            <a:srgbClr val="FF0000"/>
                          </a:solidFill>
                          <a:effectLst/>
                        </a:rPr>
                        <a:t>(0.21)</a:t>
                      </a:r>
                      <a:endParaRPr lang="zh-CN" sz="1800" kern="100">
                        <a:solidFill>
                          <a:srgbClr val="FF0000"/>
                        </a:solidFill>
                        <a:effectLst/>
                        <a:latin typeface="Times New Roman" panose="02020603050405020304" pitchFamily="18" charset="0"/>
                        <a:ea typeface="宋体" panose="02010600030101010101" pitchFamily="2" charset="-122"/>
                      </a:endParaRPr>
                    </a:p>
                  </a:txBody>
                  <a:tcPr marL="47625" marR="47625" marT="0" marB="0">
                    <a:solidFill>
                      <a:srgbClr val="FFFF00"/>
                    </a:solidFill>
                  </a:tcPr>
                </a:tc>
                <a:tc>
                  <a:txBody>
                    <a:bodyPr/>
                    <a:lstStyle/>
                    <a:p>
                      <a:pPr algn="ctr">
                        <a:spcAft>
                          <a:spcPts val="0"/>
                        </a:spcAft>
                      </a:pPr>
                      <a:r>
                        <a:rPr lang="en-US" sz="1800" kern="0">
                          <a:solidFill>
                            <a:srgbClr val="FF0000"/>
                          </a:solidFill>
                          <a:effectLst/>
                        </a:rPr>
                        <a:t>(0.23)</a:t>
                      </a:r>
                      <a:endParaRPr lang="zh-CN" sz="1800" kern="100">
                        <a:solidFill>
                          <a:srgbClr val="FF0000"/>
                        </a:solidFill>
                        <a:effectLst/>
                        <a:latin typeface="Times New Roman" panose="02020603050405020304" pitchFamily="18" charset="0"/>
                        <a:ea typeface="宋体" panose="02010600030101010101" pitchFamily="2" charset="-122"/>
                      </a:endParaRPr>
                    </a:p>
                  </a:txBody>
                  <a:tcPr marL="47625" marR="47625" marT="0" marB="0">
                    <a:solidFill>
                      <a:srgbClr val="FFFF00"/>
                    </a:solidFill>
                  </a:tcPr>
                </a:tc>
                <a:tc>
                  <a:txBody>
                    <a:bodyPr/>
                    <a:lstStyle/>
                    <a:p>
                      <a:pPr algn="ctr">
                        <a:spcAft>
                          <a:spcPts val="0"/>
                        </a:spcAft>
                      </a:pPr>
                      <a:r>
                        <a:rPr lang="en-US" sz="1800" kern="0" dirty="0">
                          <a:solidFill>
                            <a:srgbClr val="FF0000"/>
                          </a:solidFill>
                          <a:effectLst/>
                        </a:rPr>
                        <a:t>(0.20)</a:t>
                      </a:r>
                      <a:endParaRPr lang="zh-CN" sz="1800" kern="100" dirty="0">
                        <a:solidFill>
                          <a:srgbClr val="FF0000"/>
                        </a:solidFill>
                        <a:effectLst/>
                        <a:latin typeface="Times New Roman" panose="02020603050405020304" pitchFamily="18" charset="0"/>
                        <a:ea typeface="宋体" panose="02010600030101010101" pitchFamily="2" charset="-122"/>
                      </a:endParaRPr>
                    </a:p>
                  </a:txBody>
                  <a:tcPr marL="47625" marR="47625" marT="0" marB="0">
                    <a:solidFill>
                      <a:srgbClr val="FFFF00"/>
                    </a:solidFill>
                  </a:tcPr>
                </a:tc>
                <a:extLst>
                  <a:ext uri="{0D108BD9-81ED-4DB2-BD59-A6C34878D82A}">
                    <a16:rowId xmlns:a16="http://schemas.microsoft.com/office/drawing/2014/main" val="10004"/>
                  </a:ext>
                </a:extLst>
              </a:tr>
              <a:tr h="333844">
                <a:tc>
                  <a:txBody>
                    <a:bodyPr/>
                    <a:lstStyle/>
                    <a:p>
                      <a:pPr algn="l">
                        <a:spcAft>
                          <a:spcPts val="0"/>
                        </a:spcAft>
                      </a:pPr>
                      <a:r>
                        <a:rPr lang="zh-CN" sz="1800" kern="0">
                          <a:effectLst/>
                        </a:rPr>
                        <a:t>收入对数差分</a:t>
                      </a:r>
                      <a:endParaRPr lang="zh-CN" sz="1800" kern="100">
                        <a:effectLst/>
                        <a:latin typeface="Times New Roman" panose="02020603050405020304" pitchFamily="18" charset="0"/>
                        <a:ea typeface="宋体" panose="02010600030101010101" pitchFamily="2" charset="-122"/>
                      </a:endParaRPr>
                    </a:p>
                  </a:txBody>
                  <a:tcPr marL="47625" marR="47625" marT="0" marB="0"/>
                </a:tc>
                <a:tc>
                  <a:txBody>
                    <a:bodyPr/>
                    <a:lstStyle/>
                    <a:p>
                      <a:pPr algn="ctr">
                        <a:spcAft>
                          <a:spcPts val="0"/>
                        </a:spcAft>
                      </a:pPr>
                      <a:r>
                        <a:rPr lang="en-US" sz="1800" kern="0">
                          <a:effectLst/>
                        </a:rPr>
                        <a:t>0.53</a:t>
                      </a:r>
                      <a:endParaRPr lang="zh-CN" sz="1800" kern="100">
                        <a:effectLst/>
                        <a:latin typeface="Times New Roman" panose="02020603050405020304" pitchFamily="18" charset="0"/>
                        <a:ea typeface="宋体" panose="02010600030101010101" pitchFamily="2" charset="-122"/>
                      </a:endParaRPr>
                    </a:p>
                  </a:txBody>
                  <a:tcPr marL="47625" marR="47625" marT="0" marB="0"/>
                </a:tc>
                <a:tc>
                  <a:txBody>
                    <a:bodyPr/>
                    <a:lstStyle/>
                    <a:p>
                      <a:pPr algn="ctr">
                        <a:spcAft>
                          <a:spcPts val="0"/>
                        </a:spcAft>
                      </a:pPr>
                      <a:r>
                        <a:rPr lang="en-US" sz="1800" kern="0">
                          <a:effectLst/>
                        </a:rPr>
                        <a:t>0.43</a:t>
                      </a:r>
                      <a:endParaRPr lang="zh-CN" sz="1800" kern="100">
                        <a:effectLst/>
                        <a:latin typeface="Times New Roman" panose="02020603050405020304" pitchFamily="18" charset="0"/>
                        <a:ea typeface="宋体" panose="02010600030101010101" pitchFamily="2" charset="-122"/>
                      </a:endParaRPr>
                    </a:p>
                  </a:txBody>
                  <a:tcPr marL="47625" marR="47625" marT="0" marB="0"/>
                </a:tc>
                <a:tc>
                  <a:txBody>
                    <a:bodyPr/>
                    <a:lstStyle/>
                    <a:p>
                      <a:pPr algn="ctr">
                        <a:spcAft>
                          <a:spcPts val="0"/>
                        </a:spcAft>
                      </a:pPr>
                      <a:r>
                        <a:rPr lang="en-US" sz="1800" kern="0">
                          <a:effectLst/>
                        </a:rPr>
                        <a:t>0.46</a:t>
                      </a:r>
                      <a:endParaRPr lang="zh-CN" sz="1800" kern="100">
                        <a:effectLst/>
                        <a:latin typeface="Times New Roman" panose="02020603050405020304" pitchFamily="18" charset="0"/>
                        <a:ea typeface="宋体" panose="02010600030101010101" pitchFamily="2" charset="-122"/>
                      </a:endParaRPr>
                    </a:p>
                  </a:txBody>
                  <a:tcPr marL="47625" marR="47625" marT="0" marB="0"/>
                </a:tc>
                <a:extLst>
                  <a:ext uri="{0D108BD9-81ED-4DB2-BD59-A6C34878D82A}">
                    <a16:rowId xmlns:a16="http://schemas.microsoft.com/office/drawing/2014/main" val="10005"/>
                  </a:ext>
                </a:extLst>
              </a:tr>
              <a:tr h="349741">
                <a:tc>
                  <a:txBody>
                    <a:bodyPr/>
                    <a:lstStyle/>
                    <a:p>
                      <a:pPr algn="l">
                        <a:spcAft>
                          <a:spcPts val="0"/>
                        </a:spcAft>
                      </a:pPr>
                      <a:r>
                        <a:rPr lang="en-US" sz="1800" kern="0">
                          <a:effectLst/>
                        </a:rPr>
                        <a:t> </a:t>
                      </a:r>
                      <a:endParaRPr lang="zh-CN" sz="1800" kern="100">
                        <a:effectLst/>
                        <a:latin typeface="Times New Roman" panose="02020603050405020304" pitchFamily="18" charset="0"/>
                        <a:ea typeface="宋体" panose="02010600030101010101" pitchFamily="2" charset="-122"/>
                      </a:endParaRPr>
                    </a:p>
                  </a:txBody>
                  <a:tcPr marL="47625" marR="47625" marT="0" marB="0"/>
                </a:tc>
                <a:tc>
                  <a:txBody>
                    <a:bodyPr/>
                    <a:lstStyle/>
                    <a:p>
                      <a:pPr algn="ctr">
                        <a:spcAft>
                          <a:spcPts val="0"/>
                        </a:spcAft>
                      </a:pPr>
                      <a:r>
                        <a:rPr lang="en-US" sz="1800" kern="0">
                          <a:effectLst/>
                        </a:rPr>
                        <a:t>(0.34)</a:t>
                      </a:r>
                      <a:endParaRPr lang="zh-CN" sz="1800" kern="100">
                        <a:effectLst/>
                        <a:latin typeface="Times New Roman" panose="02020603050405020304" pitchFamily="18" charset="0"/>
                        <a:ea typeface="宋体" panose="02010600030101010101" pitchFamily="2" charset="-122"/>
                      </a:endParaRPr>
                    </a:p>
                  </a:txBody>
                  <a:tcPr marL="47625" marR="47625" marT="0" marB="0"/>
                </a:tc>
                <a:tc>
                  <a:txBody>
                    <a:bodyPr/>
                    <a:lstStyle/>
                    <a:p>
                      <a:pPr algn="ctr">
                        <a:spcAft>
                          <a:spcPts val="0"/>
                        </a:spcAft>
                      </a:pPr>
                      <a:r>
                        <a:rPr lang="en-US" sz="1800" kern="0">
                          <a:effectLst/>
                        </a:rPr>
                        <a:t>(0.30)</a:t>
                      </a:r>
                      <a:endParaRPr lang="zh-CN" sz="1800" kern="100">
                        <a:effectLst/>
                        <a:latin typeface="Times New Roman" panose="02020603050405020304" pitchFamily="18" charset="0"/>
                        <a:ea typeface="宋体" panose="02010600030101010101" pitchFamily="2" charset="-122"/>
                      </a:endParaRPr>
                    </a:p>
                  </a:txBody>
                  <a:tcPr marL="47625" marR="47625" marT="0" marB="0"/>
                </a:tc>
                <a:tc>
                  <a:txBody>
                    <a:bodyPr/>
                    <a:lstStyle/>
                    <a:p>
                      <a:pPr algn="ctr">
                        <a:spcAft>
                          <a:spcPts val="0"/>
                        </a:spcAft>
                      </a:pPr>
                      <a:r>
                        <a:rPr lang="en-US" sz="1800" kern="0">
                          <a:effectLst/>
                        </a:rPr>
                        <a:t>(0.31)</a:t>
                      </a:r>
                      <a:endParaRPr lang="zh-CN" sz="1800" kern="100">
                        <a:effectLst/>
                        <a:latin typeface="Times New Roman" panose="02020603050405020304" pitchFamily="18" charset="0"/>
                        <a:ea typeface="宋体" panose="02010600030101010101" pitchFamily="2" charset="-122"/>
                      </a:endParaRPr>
                    </a:p>
                  </a:txBody>
                  <a:tcPr marL="47625" marR="47625" marT="0" marB="0"/>
                </a:tc>
                <a:extLst>
                  <a:ext uri="{0D108BD9-81ED-4DB2-BD59-A6C34878D82A}">
                    <a16:rowId xmlns:a16="http://schemas.microsoft.com/office/drawing/2014/main" val="10006"/>
                  </a:ext>
                </a:extLst>
              </a:tr>
              <a:tr h="349741">
                <a:tc>
                  <a:txBody>
                    <a:bodyPr/>
                    <a:lstStyle/>
                    <a:p>
                      <a:pPr algn="l">
                        <a:spcAft>
                          <a:spcPts val="0"/>
                        </a:spcAft>
                      </a:pPr>
                      <a:r>
                        <a:rPr lang="zh-CN" sz="1800" kern="0">
                          <a:effectLst/>
                        </a:rPr>
                        <a:t>截矩</a:t>
                      </a:r>
                      <a:endParaRPr lang="zh-CN" sz="1800" kern="100">
                        <a:effectLst/>
                        <a:latin typeface="Times New Roman" panose="02020603050405020304" pitchFamily="18" charset="0"/>
                        <a:ea typeface="宋体" panose="02010600030101010101" pitchFamily="2" charset="-122"/>
                      </a:endParaRPr>
                    </a:p>
                  </a:txBody>
                  <a:tcPr marL="47625" marR="47625" marT="0" marB="0"/>
                </a:tc>
                <a:tc>
                  <a:txBody>
                    <a:bodyPr/>
                    <a:lstStyle/>
                    <a:p>
                      <a:pPr algn="ctr">
                        <a:spcAft>
                          <a:spcPts val="0"/>
                        </a:spcAft>
                      </a:pPr>
                      <a:r>
                        <a:rPr lang="en-US" sz="1800" kern="0">
                          <a:effectLst/>
                        </a:rPr>
                        <a:t>-0.12*</a:t>
                      </a:r>
                      <a:endParaRPr lang="zh-CN" sz="1800" kern="100">
                        <a:effectLst/>
                        <a:latin typeface="Times New Roman" panose="02020603050405020304" pitchFamily="18" charset="0"/>
                        <a:ea typeface="宋体" panose="02010600030101010101" pitchFamily="2" charset="-122"/>
                      </a:endParaRPr>
                    </a:p>
                  </a:txBody>
                  <a:tcPr marL="47625" marR="47625" marT="0" marB="0"/>
                </a:tc>
                <a:tc>
                  <a:txBody>
                    <a:bodyPr/>
                    <a:lstStyle/>
                    <a:p>
                      <a:pPr algn="ctr">
                        <a:spcAft>
                          <a:spcPts val="0"/>
                        </a:spcAft>
                      </a:pPr>
                      <a:r>
                        <a:rPr lang="en-US" sz="1800" kern="0">
                          <a:effectLst/>
                        </a:rPr>
                        <a:t>-0.02</a:t>
                      </a:r>
                      <a:endParaRPr lang="zh-CN" sz="1800" kern="100">
                        <a:effectLst/>
                        <a:latin typeface="Times New Roman" panose="02020603050405020304" pitchFamily="18" charset="0"/>
                        <a:ea typeface="宋体" panose="02010600030101010101" pitchFamily="2" charset="-122"/>
                      </a:endParaRPr>
                    </a:p>
                  </a:txBody>
                  <a:tcPr marL="47625" marR="47625" marT="0" marB="0"/>
                </a:tc>
                <a:tc>
                  <a:txBody>
                    <a:bodyPr/>
                    <a:lstStyle/>
                    <a:p>
                      <a:pPr algn="ctr">
                        <a:spcAft>
                          <a:spcPts val="0"/>
                        </a:spcAft>
                      </a:pPr>
                      <a:r>
                        <a:rPr lang="en-US" sz="1800" kern="0">
                          <a:effectLst/>
                        </a:rPr>
                        <a:t>-0.05</a:t>
                      </a:r>
                      <a:endParaRPr lang="zh-CN" sz="1800" kern="100">
                        <a:effectLst/>
                        <a:latin typeface="Times New Roman" panose="02020603050405020304" pitchFamily="18" charset="0"/>
                        <a:ea typeface="宋体" panose="02010600030101010101" pitchFamily="2" charset="-122"/>
                      </a:endParaRPr>
                    </a:p>
                  </a:txBody>
                  <a:tcPr marL="47625" marR="47625" marT="0" marB="0"/>
                </a:tc>
                <a:extLst>
                  <a:ext uri="{0D108BD9-81ED-4DB2-BD59-A6C34878D82A}">
                    <a16:rowId xmlns:a16="http://schemas.microsoft.com/office/drawing/2014/main" val="10007"/>
                  </a:ext>
                </a:extLst>
              </a:tr>
              <a:tr h="349741">
                <a:tc>
                  <a:txBody>
                    <a:bodyPr/>
                    <a:lstStyle/>
                    <a:p>
                      <a:pPr algn="l">
                        <a:spcAft>
                          <a:spcPts val="0"/>
                        </a:spcAft>
                      </a:pPr>
                      <a:r>
                        <a:rPr lang="en-US" sz="1800" kern="0">
                          <a:effectLst/>
                        </a:rPr>
                        <a:t> </a:t>
                      </a:r>
                      <a:endParaRPr lang="zh-CN" sz="1800" kern="100">
                        <a:effectLst/>
                        <a:latin typeface="Times New Roman" panose="02020603050405020304" pitchFamily="18" charset="0"/>
                        <a:ea typeface="宋体" panose="02010600030101010101" pitchFamily="2" charset="-122"/>
                      </a:endParaRPr>
                    </a:p>
                  </a:txBody>
                  <a:tcPr marL="47625" marR="47625" marT="0" marB="0"/>
                </a:tc>
                <a:tc>
                  <a:txBody>
                    <a:bodyPr/>
                    <a:lstStyle/>
                    <a:p>
                      <a:pPr algn="ctr">
                        <a:spcAft>
                          <a:spcPts val="0"/>
                        </a:spcAft>
                      </a:pPr>
                      <a:r>
                        <a:rPr lang="en-US" sz="1800" kern="0">
                          <a:effectLst/>
                        </a:rPr>
                        <a:t>(0.07)</a:t>
                      </a:r>
                      <a:endParaRPr lang="zh-CN" sz="1800" kern="100">
                        <a:effectLst/>
                        <a:latin typeface="Times New Roman" panose="02020603050405020304" pitchFamily="18" charset="0"/>
                        <a:ea typeface="宋体" panose="02010600030101010101" pitchFamily="2" charset="-122"/>
                      </a:endParaRPr>
                    </a:p>
                  </a:txBody>
                  <a:tcPr marL="47625" marR="47625" marT="0" marB="0"/>
                </a:tc>
                <a:tc>
                  <a:txBody>
                    <a:bodyPr/>
                    <a:lstStyle/>
                    <a:p>
                      <a:pPr algn="ctr">
                        <a:spcAft>
                          <a:spcPts val="0"/>
                        </a:spcAft>
                      </a:pPr>
                      <a:r>
                        <a:rPr lang="en-US" sz="1800" kern="0">
                          <a:effectLst/>
                        </a:rPr>
                        <a:t>(0.07)</a:t>
                      </a:r>
                      <a:endParaRPr lang="zh-CN" sz="1800" kern="100">
                        <a:effectLst/>
                        <a:latin typeface="Times New Roman" panose="02020603050405020304" pitchFamily="18" charset="0"/>
                        <a:ea typeface="宋体" panose="02010600030101010101" pitchFamily="2" charset="-122"/>
                      </a:endParaRPr>
                    </a:p>
                  </a:txBody>
                  <a:tcPr marL="47625" marR="47625" marT="0" marB="0"/>
                </a:tc>
                <a:tc>
                  <a:txBody>
                    <a:bodyPr/>
                    <a:lstStyle/>
                    <a:p>
                      <a:pPr algn="ctr">
                        <a:spcAft>
                          <a:spcPts val="0"/>
                        </a:spcAft>
                      </a:pPr>
                      <a:r>
                        <a:rPr lang="en-US" sz="1800" kern="0">
                          <a:effectLst/>
                        </a:rPr>
                        <a:t>(0.06)</a:t>
                      </a:r>
                      <a:endParaRPr lang="zh-CN" sz="1800" kern="100">
                        <a:effectLst/>
                        <a:latin typeface="Times New Roman" panose="02020603050405020304" pitchFamily="18" charset="0"/>
                        <a:ea typeface="宋体" panose="02010600030101010101" pitchFamily="2" charset="-122"/>
                      </a:endParaRPr>
                    </a:p>
                  </a:txBody>
                  <a:tcPr marL="47625" marR="47625" marT="0" marB="0"/>
                </a:tc>
                <a:extLst>
                  <a:ext uri="{0D108BD9-81ED-4DB2-BD59-A6C34878D82A}">
                    <a16:rowId xmlns:a16="http://schemas.microsoft.com/office/drawing/2014/main" val="10008"/>
                  </a:ext>
                </a:extLst>
              </a:tr>
              <a:tr h="349741">
                <a:tc>
                  <a:txBody>
                    <a:bodyPr/>
                    <a:lstStyle/>
                    <a:p>
                      <a:pPr algn="l">
                        <a:spcAft>
                          <a:spcPts val="0"/>
                        </a:spcAft>
                      </a:pPr>
                      <a:r>
                        <a:rPr lang="zh-CN" sz="1800" kern="0">
                          <a:effectLst/>
                        </a:rPr>
                        <a:t>观察值</a:t>
                      </a:r>
                      <a:endParaRPr lang="zh-CN" sz="1800" kern="100">
                        <a:effectLst/>
                        <a:latin typeface="Times New Roman" panose="02020603050405020304" pitchFamily="18" charset="0"/>
                        <a:ea typeface="宋体" panose="02010600030101010101" pitchFamily="2" charset="-122"/>
                      </a:endParaRPr>
                    </a:p>
                  </a:txBody>
                  <a:tcPr marL="47625" marR="47625" marT="0" marB="0"/>
                </a:tc>
                <a:tc>
                  <a:txBody>
                    <a:bodyPr/>
                    <a:lstStyle/>
                    <a:p>
                      <a:pPr algn="ctr">
                        <a:spcAft>
                          <a:spcPts val="0"/>
                        </a:spcAft>
                      </a:pPr>
                      <a:r>
                        <a:rPr lang="en-US" sz="1800" kern="0">
                          <a:effectLst/>
                        </a:rPr>
                        <a:t>48</a:t>
                      </a:r>
                      <a:endParaRPr lang="zh-CN" sz="1800" kern="100">
                        <a:effectLst/>
                        <a:latin typeface="Times New Roman" panose="02020603050405020304" pitchFamily="18" charset="0"/>
                        <a:ea typeface="宋体" panose="02010600030101010101" pitchFamily="2" charset="-122"/>
                      </a:endParaRPr>
                    </a:p>
                  </a:txBody>
                  <a:tcPr marL="47625" marR="47625" marT="0" marB="0"/>
                </a:tc>
                <a:tc>
                  <a:txBody>
                    <a:bodyPr/>
                    <a:lstStyle/>
                    <a:p>
                      <a:pPr algn="ctr">
                        <a:spcAft>
                          <a:spcPts val="0"/>
                        </a:spcAft>
                      </a:pPr>
                      <a:r>
                        <a:rPr lang="en-US" sz="1800" kern="0">
                          <a:effectLst/>
                        </a:rPr>
                        <a:t>48</a:t>
                      </a:r>
                      <a:endParaRPr lang="zh-CN" sz="1800" kern="100">
                        <a:effectLst/>
                        <a:latin typeface="Times New Roman" panose="02020603050405020304" pitchFamily="18" charset="0"/>
                        <a:ea typeface="宋体" panose="02010600030101010101" pitchFamily="2" charset="-122"/>
                      </a:endParaRPr>
                    </a:p>
                  </a:txBody>
                  <a:tcPr marL="47625" marR="47625" marT="0" marB="0"/>
                </a:tc>
                <a:tc>
                  <a:txBody>
                    <a:bodyPr/>
                    <a:lstStyle/>
                    <a:p>
                      <a:pPr algn="ctr">
                        <a:spcAft>
                          <a:spcPts val="0"/>
                        </a:spcAft>
                      </a:pPr>
                      <a:r>
                        <a:rPr lang="en-US" sz="1800" kern="0">
                          <a:effectLst/>
                        </a:rPr>
                        <a:t>48</a:t>
                      </a:r>
                      <a:endParaRPr lang="zh-CN" sz="1800" kern="100">
                        <a:effectLst/>
                        <a:latin typeface="Times New Roman" panose="02020603050405020304" pitchFamily="18" charset="0"/>
                        <a:ea typeface="宋体" panose="02010600030101010101" pitchFamily="2" charset="-122"/>
                      </a:endParaRPr>
                    </a:p>
                  </a:txBody>
                  <a:tcPr marL="47625" marR="47625" marT="0" marB="0"/>
                </a:tc>
                <a:extLst>
                  <a:ext uri="{0D108BD9-81ED-4DB2-BD59-A6C34878D82A}">
                    <a16:rowId xmlns:a16="http://schemas.microsoft.com/office/drawing/2014/main" val="10009"/>
                  </a:ext>
                </a:extLst>
              </a:tr>
              <a:tr h="349741">
                <a:tc>
                  <a:txBody>
                    <a:bodyPr/>
                    <a:lstStyle/>
                    <a:p>
                      <a:pPr algn="l">
                        <a:spcAft>
                          <a:spcPts val="0"/>
                        </a:spcAft>
                      </a:pPr>
                      <a:r>
                        <a:rPr lang="en-US" sz="1800" kern="0">
                          <a:effectLst/>
                        </a:rPr>
                        <a:t>R-squared</a:t>
                      </a:r>
                      <a:endParaRPr lang="zh-CN" sz="1800" kern="100">
                        <a:effectLst/>
                        <a:latin typeface="Times New Roman" panose="02020603050405020304" pitchFamily="18" charset="0"/>
                        <a:ea typeface="宋体" panose="02010600030101010101" pitchFamily="2" charset="-122"/>
                      </a:endParaRPr>
                    </a:p>
                  </a:txBody>
                  <a:tcPr marL="47625" marR="47625" marT="0" marB="0"/>
                </a:tc>
                <a:tc>
                  <a:txBody>
                    <a:bodyPr/>
                    <a:lstStyle/>
                    <a:p>
                      <a:pPr algn="ctr">
                        <a:spcAft>
                          <a:spcPts val="0"/>
                        </a:spcAft>
                      </a:pPr>
                      <a:r>
                        <a:rPr lang="en-US" sz="1800" kern="0">
                          <a:effectLst/>
                        </a:rPr>
                        <a:t>0.55</a:t>
                      </a:r>
                      <a:endParaRPr lang="zh-CN" sz="1800" kern="100">
                        <a:effectLst/>
                        <a:latin typeface="Times New Roman" panose="02020603050405020304" pitchFamily="18" charset="0"/>
                        <a:ea typeface="宋体" panose="02010600030101010101" pitchFamily="2" charset="-122"/>
                      </a:endParaRPr>
                    </a:p>
                  </a:txBody>
                  <a:tcPr marL="47625" marR="47625" marT="0" marB="0"/>
                </a:tc>
                <a:tc>
                  <a:txBody>
                    <a:bodyPr/>
                    <a:lstStyle/>
                    <a:p>
                      <a:pPr algn="ctr">
                        <a:spcAft>
                          <a:spcPts val="0"/>
                        </a:spcAft>
                      </a:pPr>
                      <a:r>
                        <a:rPr lang="en-US" sz="1800" kern="0">
                          <a:effectLst/>
                        </a:rPr>
                        <a:t>0.52</a:t>
                      </a:r>
                      <a:endParaRPr lang="zh-CN" sz="1800" kern="100">
                        <a:effectLst/>
                        <a:latin typeface="Times New Roman" panose="02020603050405020304" pitchFamily="18" charset="0"/>
                        <a:ea typeface="宋体" panose="02010600030101010101" pitchFamily="2" charset="-122"/>
                      </a:endParaRPr>
                    </a:p>
                  </a:txBody>
                  <a:tcPr marL="47625" marR="47625" marT="0" marB="0"/>
                </a:tc>
                <a:tc>
                  <a:txBody>
                    <a:bodyPr/>
                    <a:lstStyle/>
                    <a:p>
                      <a:pPr algn="ctr">
                        <a:spcAft>
                          <a:spcPts val="0"/>
                        </a:spcAft>
                      </a:pPr>
                      <a:r>
                        <a:rPr lang="en-US" sz="1800" kern="0">
                          <a:effectLst/>
                        </a:rPr>
                        <a:t>0.55</a:t>
                      </a:r>
                      <a:endParaRPr lang="zh-CN" sz="1800" kern="100">
                        <a:effectLst/>
                        <a:latin typeface="Times New Roman" panose="02020603050405020304" pitchFamily="18" charset="0"/>
                        <a:ea typeface="宋体" panose="02010600030101010101" pitchFamily="2" charset="-122"/>
                      </a:endParaRPr>
                    </a:p>
                  </a:txBody>
                  <a:tcPr marL="47625" marR="47625" marT="0" marB="0"/>
                </a:tc>
                <a:extLst>
                  <a:ext uri="{0D108BD9-81ED-4DB2-BD59-A6C34878D82A}">
                    <a16:rowId xmlns:a16="http://schemas.microsoft.com/office/drawing/2014/main" val="10010"/>
                  </a:ext>
                </a:extLst>
              </a:tr>
              <a:tr h="542964">
                <a:tc>
                  <a:txBody>
                    <a:bodyPr/>
                    <a:lstStyle/>
                    <a:p>
                      <a:pPr algn="l">
                        <a:spcAft>
                          <a:spcPts val="0"/>
                        </a:spcAft>
                      </a:pPr>
                      <a:r>
                        <a:rPr lang="zh-CN" sz="1800" kern="0">
                          <a:effectLst/>
                        </a:rPr>
                        <a:t>工具变量</a:t>
                      </a:r>
                      <a:endParaRPr lang="zh-CN" sz="1800" kern="100">
                        <a:effectLst/>
                        <a:latin typeface="Times New Roman" panose="02020603050405020304" pitchFamily="18" charset="0"/>
                        <a:ea typeface="宋体" panose="02010600030101010101" pitchFamily="2" charset="-122"/>
                      </a:endParaRPr>
                    </a:p>
                  </a:txBody>
                  <a:tcPr marL="47625" marR="47625" marT="0" marB="0"/>
                </a:tc>
                <a:tc>
                  <a:txBody>
                    <a:bodyPr/>
                    <a:lstStyle/>
                    <a:p>
                      <a:pPr algn="ctr">
                        <a:spcAft>
                          <a:spcPts val="0"/>
                        </a:spcAft>
                      </a:pPr>
                      <a:r>
                        <a:rPr lang="zh-CN" sz="1800" kern="0">
                          <a:effectLst/>
                        </a:rPr>
                        <a:t>消费税</a:t>
                      </a:r>
                      <a:endParaRPr lang="zh-CN" sz="1800" kern="100">
                        <a:effectLst/>
                        <a:latin typeface="Times New Roman" panose="02020603050405020304" pitchFamily="18" charset="0"/>
                        <a:ea typeface="宋体" panose="02010600030101010101" pitchFamily="2" charset="-122"/>
                      </a:endParaRPr>
                    </a:p>
                  </a:txBody>
                  <a:tcPr marL="47625" marR="47625" marT="0" marB="0"/>
                </a:tc>
                <a:tc>
                  <a:txBody>
                    <a:bodyPr/>
                    <a:lstStyle/>
                    <a:p>
                      <a:pPr algn="ctr">
                        <a:spcAft>
                          <a:spcPts val="0"/>
                        </a:spcAft>
                      </a:pPr>
                      <a:r>
                        <a:rPr lang="zh-CN" sz="1800" kern="0">
                          <a:effectLst/>
                        </a:rPr>
                        <a:t>香烟税</a:t>
                      </a:r>
                      <a:endParaRPr lang="zh-CN" sz="1800" kern="100">
                        <a:effectLst/>
                        <a:latin typeface="Times New Roman" panose="02020603050405020304" pitchFamily="18" charset="0"/>
                        <a:ea typeface="宋体" panose="02010600030101010101" pitchFamily="2" charset="-122"/>
                      </a:endParaRPr>
                    </a:p>
                  </a:txBody>
                  <a:tcPr marL="47625" marR="47625" marT="0" marB="0"/>
                </a:tc>
                <a:tc>
                  <a:txBody>
                    <a:bodyPr/>
                    <a:lstStyle/>
                    <a:p>
                      <a:pPr algn="ctr">
                        <a:spcAft>
                          <a:spcPts val="0"/>
                        </a:spcAft>
                      </a:pPr>
                      <a:r>
                        <a:rPr lang="zh-CN" sz="1800" kern="0">
                          <a:effectLst/>
                        </a:rPr>
                        <a:t>消费税和香烟税</a:t>
                      </a:r>
                      <a:endParaRPr lang="zh-CN" sz="1800" kern="100">
                        <a:effectLst/>
                        <a:latin typeface="Times New Roman" panose="02020603050405020304" pitchFamily="18" charset="0"/>
                        <a:ea typeface="宋体" panose="02010600030101010101" pitchFamily="2" charset="-122"/>
                      </a:endParaRPr>
                    </a:p>
                  </a:txBody>
                  <a:tcPr marL="47625" marR="47625" marT="0" marB="0"/>
                </a:tc>
                <a:extLst>
                  <a:ext uri="{0D108BD9-81ED-4DB2-BD59-A6C34878D82A}">
                    <a16:rowId xmlns:a16="http://schemas.microsoft.com/office/drawing/2014/main" val="10011"/>
                  </a:ext>
                </a:extLst>
              </a:tr>
              <a:tr h="349741">
                <a:tc>
                  <a:txBody>
                    <a:bodyPr/>
                    <a:lstStyle/>
                    <a:p>
                      <a:pPr algn="l">
                        <a:spcAft>
                          <a:spcPts val="0"/>
                        </a:spcAft>
                      </a:pPr>
                      <a:r>
                        <a:rPr lang="zh-CN" sz="1800" kern="0" dirty="0">
                          <a:effectLst/>
                        </a:rPr>
                        <a:t>第一阶段</a:t>
                      </a:r>
                      <a:r>
                        <a:rPr lang="en-US" sz="1800" kern="0" dirty="0">
                          <a:effectLst/>
                        </a:rPr>
                        <a:t>F</a:t>
                      </a:r>
                      <a:r>
                        <a:rPr lang="zh-CN" sz="1800" kern="0" dirty="0">
                          <a:effectLst/>
                        </a:rPr>
                        <a:t>值</a:t>
                      </a:r>
                      <a:endParaRPr lang="zh-CN" sz="1800" kern="100" dirty="0">
                        <a:effectLst/>
                        <a:latin typeface="Times New Roman" panose="02020603050405020304" pitchFamily="18" charset="0"/>
                        <a:ea typeface="宋体" panose="02010600030101010101" pitchFamily="2" charset="-122"/>
                      </a:endParaRPr>
                    </a:p>
                  </a:txBody>
                  <a:tcPr marL="47625" marR="47625" marT="0" marB="0"/>
                </a:tc>
                <a:tc>
                  <a:txBody>
                    <a:bodyPr/>
                    <a:lstStyle/>
                    <a:p>
                      <a:pPr algn="ctr">
                        <a:spcAft>
                          <a:spcPts val="0"/>
                        </a:spcAft>
                      </a:pPr>
                      <a:r>
                        <a:rPr lang="en-US" sz="1800" kern="0">
                          <a:effectLst/>
                        </a:rPr>
                        <a:t>33.7</a:t>
                      </a:r>
                      <a:endParaRPr lang="zh-CN" sz="1800" kern="100">
                        <a:effectLst/>
                        <a:latin typeface="Times New Roman" panose="02020603050405020304" pitchFamily="18" charset="0"/>
                        <a:ea typeface="宋体" panose="02010600030101010101" pitchFamily="2" charset="-122"/>
                      </a:endParaRPr>
                    </a:p>
                  </a:txBody>
                  <a:tcPr marL="47625" marR="47625" marT="0" marB="0"/>
                </a:tc>
                <a:tc>
                  <a:txBody>
                    <a:bodyPr/>
                    <a:lstStyle/>
                    <a:p>
                      <a:pPr algn="ctr">
                        <a:spcAft>
                          <a:spcPts val="0"/>
                        </a:spcAft>
                      </a:pPr>
                      <a:r>
                        <a:rPr lang="en-US" sz="1800" kern="0">
                          <a:effectLst/>
                        </a:rPr>
                        <a:t>107.2</a:t>
                      </a:r>
                      <a:endParaRPr lang="zh-CN" sz="1800" kern="100">
                        <a:effectLst/>
                        <a:latin typeface="Times New Roman" panose="02020603050405020304" pitchFamily="18" charset="0"/>
                        <a:ea typeface="宋体" panose="02010600030101010101" pitchFamily="2" charset="-122"/>
                      </a:endParaRPr>
                    </a:p>
                  </a:txBody>
                  <a:tcPr marL="47625" marR="47625" marT="0" marB="0"/>
                </a:tc>
                <a:tc>
                  <a:txBody>
                    <a:bodyPr/>
                    <a:lstStyle/>
                    <a:p>
                      <a:pPr algn="ctr">
                        <a:spcAft>
                          <a:spcPts val="0"/>
                        </a:spcAft>
                      </a:pPr>
                      <a:r>
                        <a:rPr lang="en-US" sz="1800" kern="0" dirty="0">
                          <a:effectLst/>
                        </a:rPr>
                        <a:t>88.6</a:t>
                      </a:r>
                      <a:endParaRPr lang="zh-CN" sz="1800" kern="100" dirty="0">
                        <a:effectLst/>
                        <a:latin typeface="Times New Roman" panose="02020603050405020304" pitchFamily="18" charset="0"/>
                        <a:ea typeface="宋体" panose="02010600030101010101" pitchFamily="2" charset="-122"/>
                      </a:endParaRPr>
                    </a:p>
                  </a:txBody>
                  <a:tcPr marL="47625" marR="47625" marT="0" marB="0"/>
                </a:tc>
                <a:extLst>
                  <a:ext uri="{0D108BD9-81ED-4DB2-BD59-A6C34878D82A}">
                    <a16:rowId xmlns:a16="http://schemas.microsoft.com/office/drawing/2014/main" val="10012"/>
                  </a:ext>
                </a:extLst>
              </a:tr>
              <a:tr h="542964">
                <a:tc>
                  <a:txBody>
                    <a:bodyPr/>
                    <a:lstStyle/>
                    <a:p>
                      <a:pPr algn="l">
                        <a:spcAft>
                          <a:spcPts val="0"/>
                        </a:spcAft>
                      </a:pPr>
                      <a:r>
                        <a:rPr lang="zh-CN" sz="1800" kern="0" dirty="0">
                          <a:effectLst/>
                        </a:rPr>
                        <a:t>过度识别约束</a:t>
                      </a:r>
                      <a:r>
                        <a:rPr lang="en-US" sz="1800" kern="0" dirty="0">
                          <a:effectLst/>
                        </a:rPr>
                        <a:t>J</a:t>
                      </a:r>
                      <a:r>
                        <a:rPr lang="zh-CN" sz="1800" kern="0" dirty="0">
                          <a:effectLst/>
                        </a:rPr>
                        <a:t>值</a:t>
                      </a:r>
                      <a:endParaRPr lang="zh-CN" sz="1800" kern="100" dirty="0">
                        <a:effectLst/>
                        <a:latin typeface="Times New Roman" panose="02020603050405020304" pitchFamily="18" charset="0"/>
                        <a:ea typeface="宋体" panose="02010600030101010101" pitchFamily="2" charset="-122"/>
                      </a:endParaRPr>
                    </a:p>
                  </a:txBody>
                  <a:tcPr marL="47625" marR="47625" marT="0" marB="0"/>
                </a:tc>
                <a:tc>
                  <a:txBody>
                    <a:bodyPr/>
                    <a:lstStyle/>
                    <a:p>
                      <a:pPr algn="ctr">
                        <a:spcAft>
                          <a:spcPts val="0"/>
                        </a:spcAft>
                      </a:pPr>
                      <a:r>
                        <a:rPr lang="en-US" sz="1800" kern="0">
                          <a:effectLst/>
                        </a:rPr>
                        <a:t> </a:t>
                      </a:r>
                      <a:endParaRPr lang="zh-CN" sz="1800" kern="100">
                        <a:effectLst/>
                        <a:latin typeface="Times New Roman" panose="02020603050405020304" pitchFamily="18" charset="0"/>
                        <a:ea typeface="宋体" panose="02010600030101010101" pitchFamily="2" charset="-122"/>
                      </a:endParaRPr>
                    </a:p>
                  </a:txBody>
                  <a:tcPr marL="47625" marR="47625" marT="0" marB="0"/>
                </a:tc>
                <a:tc>
                  <a:txBody>
                    <a:bodyPr/>
                    <a:lstStyle/>
                    <a:p>
                      <a:pPr algn="ctr">
                        <a:spcAft>
                          <a:spcPts val="0"/>
                        </a:spcAft>
                      </a:pPr>
                      <a:r>
                        <a:rPr lang="en-US" sz="1800" kern="0">
                          <a:effectLst/>
                        </a:rPr>
                        <a:t> </a:t>
                      </a:r>
                      <a:endParaRPr lang="zh-CN" sz="1800" kern="100">
                        <a:effectLst/>
                        <a:latin typeface="Times New Roman" panose="02020603050405020304" pitchFamily="18" charset="0"/>
                        <a:ea typeface="宋体" panose="02010600030101010101" pitchFamily="2" charset="-122"/>
                      </a:endParaRPr>
                    </a:p>
                  </a:txBody>
                  <a:tcPr marL="47625" marR="47625" marT="0" marB="0"/>
                </a:tc>
                <a:tc>
                  <a:txBody>
                    <a:bodyPr/>
                    <a:lstStyle/>
                    <a:p>
                      <a:pPr algn="ctr">
                        <a:spcAft>
                          <a:spcPts val="0"/>
                        </a:spcAft>
                      </a:pPr>
                      <a:r>
                        <a:rPr lang="en-US" sz="1800" kern="0" dirty="0">
                          <a:solidFill>
                            <a:srgbClr val="FF0000"/>
                          </a:solidFill>
                          <a:effectLst/>
                        </a:rPr>
                        <a:t>4.93**</a:t>
                      </a:r>
                      <a:endParaRPr lang="zh-CN" sz="1800" kern="100" dirty="0">
                        <a:solidFill>
                          <a:srgbClr val="FF0000"/>
                        </a:solidFill>
                        <a:effectLst/>
                        <a:latin typeface="Times New Roman" panose="02020603050405020304" pitchFamily="18" charset="0"/>
                        <a:ea typeface="宋体" panose="02010600030101010101" pitchFamily="2" charset="-122"/>
                      </a:endParaRPr>
                    </a:p>
                  </a:txBody>
                  <a:tcPr marL="47625" marR="47625" marT="0" marB="0"/>
                </a:tc>
                <a:extLst>
                  <a:ext uri="{0D108BD9-81ED-4DB2-BD59-A6C34878D82A}">
                    <a16:rowId xmlns:a16="http://schemas.microsoft.com/office/drawing/2014/main" val="10013"/>
                  </a:ext>
                </a:extLst>
              </a:tr>
              <a:tr h="349741">
                <a:tc>
                  <a:txBody>
                    <a:bodyPr/>
                    <a:lstStyle/>
                    <a:p>
                      <a:pPr algn="l">
                        <a:spcAft>
                          <a:spcPts val="0"/>
                        </a:spcAft>
                      </a:pPr>
                      <a:r>
                        <a:rPr lang="en-US" sz="1800" kern="0">
                          <a:effectLst/>
                        </a:rPr>
                        <a:t> </a:t>
                      </a:r>
                      <a:endParaRPr lang="zh-CN" sz="1800" kern="100">
                        <a:effectLst/>
                        <a:latin typeface="Times New Roman" panose="02020603050405020304" pitchFamily="18" charset="0"/>
                        <a:ea typeface="宋体" panose="02010600030101010101" pitchFamily="2" charset="-122"/>
                      </a:endParaRPr>
                    </a:p>
                  </a:txBody>
                  <a:tcPr marL="47625" marR="47625" marT="0" marB="0"/>
                </a:tc>
                <a:tc>
                  <a:txBody>
                    <a:bodyPr/>
                    <a:lstStyle/>
                    <a:p>
                      <a:pPr algn="ctr">
                        <a:spcAft>
                          <a:spcPts val="0"/>
                        </a:spcAft>
                      </a:pPr>
                      <a:r>
                        <a:rPr lang="en-US" sz="1800" kern="0">
                          <a:effectLst/>
                        </a:rPr>
                        <a:t> </a:t>
                      </a:r>
                      <a:endParaRPr lang="zh-CN" sz="1800" kern="100">
                        <a:effectLst/>
                        <a:latin typeface="Times New Roman" panose="02020603050405020304" pitchFamily="18" charset="0"/>
                        <a:ea typeface="宋体" panose="02010600030101010101" pitchFamily="2" charset="-122"/>
                      </a:endParaRPr>
                    </a:p>
                  </a:txBody>
                  <a:tcPr marL="47625" marR="47625" marT="0" marB="0"/>
                </a:tc>
                <a:tc>
                  <a:txBody>
                    <a:bodyPr/>
                    <a:lstStyle/>
                    <a:p>
                      <a:pPr algn="ctr">
                        <a:spcAft>
                          <a:spcPts val="0"/>
                        </a:spcAft>
                      </a:pPr>
                      <a:r>
                        <a:rPr lang="en-US" sz="1800" kern="0">
                          <a:effectLst/>
                        </a:rPr>
                        <a:t> </a:t>
                      </a:r>
                      <a:endParaRPr lang="zh-CN" sz="1800" kern="100">
                        <a:effectLst/>
                        <a:latin typeface="Times New Roman" panose="02020603050405020304" pitchFamily="18" charset="0"/>
                        <a:ea typeface="宋体" panose="02010600030101010101" pitchFamily="2" charset="-122"/>
                      </a:endParaRPr>
                    </a:p>
                  </a:txBody>
                  <a:tcPr marL="47625" marR="47625" marT="0" marB="0"/>
                </a:tc>
                <a:tc>
                  <a:txBody>
                    <a:bodyPr/>
                    <a:lstStyle/>
                    <a:p>
                      <a:pPr algn="ctr">
                        <a:spcAft>
                          <a:spcPts val="0"/>
                        </a:spcAft>
                      </a:pPr>
                      <a:r>
                        <a:rPr lang="zh-CN" sz="1800" kern="0" dirty="0">
                          <a:effectLst/>
                        </a:rPr>
                        <a:t>（</a:t>
                      </a:r>
                      <a:r>
                        <a:rPr lang="en-US" sz="1800" kern="0" dirty="0">
                          <a:effectLst/>
                        </a:rPr>
                        <a:t>0.026</a:t>
                      </a:r>
                      <a:r>
                        <a:rPr lang="zh-CN" sz="1800" kern="0" dirty="0">
                          <a:effectLst/>
                        </a:rPr>
                        <a:t>）</a:t>
                      </a:r>
                      <a:endParaRPr lang="zh-CN" sz="1800" kern="100" dirty="0">
                        <a:effectLst/>
                        <a:latin typeface="Times New Roman" panose="02020603050405020304" pitchFamily="18" charset="0"/>
                        <a:ea typeface="宋体" panose="02010600030101010101" pitchFamily="2" charset="-122"/>
                      </a:endParaRPr>
                    </a:p>
                  </a:txBody>
                  <a:tcPr marL="47625" marR="47625" marT="0" marB="0"/>
                </a:tc>
                <a:extLst>
                  <a:ext uri="{0D108BD9-81ED-4DB2-BD59-A6C34878D82A}">
                    <a16:rowId xmlns:a16="http://schemas.microsoft.com/office/drawing/2014/main" val="10014"/>
                  </a:ext>
                </a:extLst>
              </a:tr>
            </a:tbl>
          </a:graphicData>
        </a:graphic>
      </p:graphicFrame>
      <p:sp>
        <p:nvSpPr>
          <p:cNvPr id="4" name="矩形 3"/>
          <p:cNvSpPr/>
          <p:nvPr/>
        </p:nvSpPr>
        <p:spPr>
          <a:xfrm>
            <a:off x="4977440" y="88523"/>
            <a:ext cx="4425351" cy="6740307"/>
          </a:xfrm>
          <a:prstGeom prst="rect">
            <a:avLst/>
          </a:prstGeom>
          <a:solidFill>
            <a:schemeClr val="accent6">
              <a:lumMod val="40000"/>
              <a:lumOff val="60000"/>
            </a:schemeClr>
          </a:solidFill>
        </p:spPr>
        <p:txBody>
          <a:bodyPr wrap="square">
            <a:spAutoFit/>
          </a:bodyPr>
          <a:lstStyle/>
          <a:p>
            <a:r>
              <a:rPr lang="zh-CN" altLang="en-US" sz="1200" dirty="0">
                <a:hlinkClick r:id="rId2"/>
              </a:rPr>
              <a:t>点击网址</a:t>
            </a:r>
            <a:r>
              <a:rPr lang="en-US" altLang="zh-CN" sz="1200" dirty="0">
                <a:hlinkClick r:id="rId2"/>
              </a:rPr>
              <a:t>https://media.pearsoncmg.com/ph/bp/bp_stock_econometrics_4_cw/#datafiles</a:t>
            </a:r>
            <a:r>
              <a:rPr lang="zh-CN" altLang="en-US" sz="1200" dirty="0">
                <a:hlinkClick r:id="rId2"/>
              </a:rPr>
              <a:t>下载数据</a:t>
            </a:r>
            <a:r>
              <a:rPr lang="en-US" altLang="zh-CN" sz="1200" u="sng" dirty="0">
                <a:hlinkClick r:id="rId3"/>
              </a:rPr>
              <a:t>Download all Replication Files at once</a:t>
            </a:r>
            <a:r>
              <a:rPr lang="en-US" altLang="zh-CN" sz="1200" dirty="0"/>
              <a:t> (.zip file)</a:t>
            </a:r>
            <a:r>
              <a:rPr lang="zh-CN" altLang="en-US" sz="1200" dirty="0"/>
              <a:t> </a:t>
            </a:r>
            <a:endParaRPr lang="en-US" altLang="zh-CN" sz="1200" dirty="0"/>
          </a:p>
          <a:p>
            <a:r>
              <a:rPr lang="zh-CN" altLang="en-US" sz="1200" dirty="0"/>
              <a:t>解压到</a:t>
            </a:r>
            <a:r>
              <a:rPr lang="en-US" altLang="zh-CN" sz="1200" dirty="0"/>
              <a:t>c:/datasets/stock</a:t>
            </a:r>
            <a:r>
              <a:rPr lang="zh-CN" altLang="en-US" sz="1200" dirty="0"/>
              <a:t>并确认该目录下有文件</a:t>
            </a:r>
            <a:r>
              <a:rPr lang="en-US" altLang="zh-CN" sz="1200" dirty="0"/>
              <a:t>cig_ch12.dta</a:t>
            </a:r>
          </a:p>
          <a:p>
            <a:r>
              <a:rPr lang="en-US" altLang="zh-CN" sz="1200" dirty="0" err="1"/>
              <a:t>capt</a:t>
            </a:r>
            <a:r>
              <a:rPr lang="en-US" altLang="zh-CN" sz="1200" dirty="0"/>
              <a:t> </a:t>
            </a:r>
            <a:r>
              <a:rPr lang="en-US" altLang="zh-CN" sz="1200" dirty="0" err="1"/>
              <a:t>ssc</a:t>
            </a:r>
            <a:r>
              <a:rPr lang="en-US" altLang="zh-CN" sz="1200" dirty="0"/>
              <a:t> install outreg2</a:t>
            </a:r>
          </a:p>
          <a:p>
            <a:r>
              <a:rPr lang="en-US" altLang="zh-CN" sz="1200" dirty="0"/>
              <a:t>clear</a:t>
            </a:r>
          </a:p>
          <a:p>
            <a:r>
              <a:rPr lang="en-US" altLang="zh-CN" sz="1200" dirty="0"/>
              <a:t>cd c:/datasets/stock</a:t>
            </a:r>
          </a:p>
          <a:p>
            <a:r>
              <a:rPr lang="en-US" altLang="zh-CN" sz="1200" dirty="0"/>
              <a:t>u cig_ch12.dta</a:t>
            </a:r>
          </a:p>
          <a:p>
            <a:r>
              <a:rPr lang="en-US" altLang="zh-CN" sz="1200" dirty="0"/>
              <a:t>sort state year</a:t>
            </a:r>
          </a:p>
          <a:p>
            <a:r>
              <a:rPr lang="en-US" altLang="zh-CN" sz="1200" dirty="0"/>
              <a:t>g </a:t>
            </a:r>
            <a:r>
              <a:rPr lang="en-US" altLang="zh-CN" sz="1200" dirty="0" err="1"/>
              <a:t>ravgprs</a:t>
            </a:r>
            <a:r>
              <a:rPr lang="en-US" altLang="zh-CN" sz="1200" dirty="0"/>
              <a:t> = </a:t>
            </a:r>
            <a:r>
              <a:rPr lang="en-US" altLang="zh-CN" sz="1200" dirty="0" err="1"/>
              <a:t>avgprs</a:t>
            </a:r>
            <a:r>
              <a:rPr lang="en-US" altLang="zh-CN" sz="1200" dirty="0"/>
              <a:t>/</a:t>
            </a:r>
            <a:r>
              <a:rPr lang="en-US" altLang="zh-CN" sz="1200" dirty="0" err="1"/>
              <a:t>cpi</a:t>
            </a:r>
            <a:r>
              <a:rPr lang="en-US" altLang="zh-CN" sz="1200" dirty="0"/>
              <a:t>        //</a:t>
            </a:r>
            <a:r>
              <a:rPr lang="zh-CN" altLang="zh-CN" sz="1200" dirty="0"/>
              <a:t>香烟真实含税均价</a:t>
            </a:r>
          </a:p>
          <a:p>
            <a:r>
              <a:rPr lang="en-US" altLang="zh-CN" sz="1200" dirty="0"/>
              <a:t>g </a:t>
            </a:r>
            <a:r>
              <a:rPr lang="en-US" altLang="zh-CN" sz="1200" dirty="0" err="1"/>
              <a:t>rtax</a:t>
            </a:r>
            <a:r>
              <a:rPr lang="en-US" altLang="zh-CN" sz="1200" dirty="0"/>
              <a:t> = tax/</a:t>
            </a:r>
            <a:r>
              <a:rPr lang="en-US" altLang="zh-CN" sz="1200" dirty="0" err="1"/>
              <a:t>cpi</a:t>
            </a:r>
            <a:r>
              <a:rPr lang="en-US" altLang="zh-CN" sz="1200" dirty="0"/>
              <a:t>                    //香烟</a:t>
            </a:r>
            <a:r>
              <a:rPr lang="zh-CN" altLang="zh-CN" sz="1200" dirty="0"/>
              <a:t>特产</a:t>
            </a:r>
            <a:r>
              <a:rPr lang="en-US" altLang="zh-CN" sz="1200" dirty="0"/>
              <a:t>税</a:t>
            </a:r>
            <a:endParaRPr lang="zh-CN" altLang="zh-CN" sz="1200" dirty="0"/>
          </a:p>
          <a:p>
            <a:r>
              <a:rPr lang="en-US" altLang="zh-CN" sz="1200" dirty="0"/>
              <a:t>g </a:t>
            </a:r>
            <a:r>
              <a:rPr lang="en-US" altLang="zh-CN" sz="1200" dirty="0" err="1"/>
              <a:t>rtaxs</a:t>
            </a:r>
            <a:r>
              <a:rPr lang="en-US" altLang="zh-CN" sz="1200" dirty="0"/>
              <a:t> = </a:t>
            </a:r>
            <a:r>
              <a:rPr lang="en-US" altLang="zh-CN" sz="1200" dirty="0" err="1"/>
              <a:t>taxs</a:t>
            </a:r>
            <a:r>
              <a:rPr lang="en-US" altLang="zh-CN" sz="1200" dirty="0"/>
              <a:t>/</a:t>
            </a:r>
            <a:r>
              <a:rPr lang="en-US" altLang="zh-CN" sz="1200" dirty="0" err="1"/>
              <a:t>cpi</a:t>
            </a:r>
            <a:r>
              <a:rPr lang="en-US" altLang="zh-CN" sz="1200" dirty="0"/>
              <a:t>                 //</a:t>
            </a:r>
            <a:r>
              <a:rPr lang="zh-CN" altLang="zh-CN" sz="1200" dirty="0"/>
              <a:t>含香烟特产税的销售税</a:t>
            </a:r>
          </a:p>
          <a:p>
            <a:r>
              <a:rPr lang="en-US" altLang="zh-CN" sz="1200" dirty="0"/>
              <a:t>g </a:t>
            </a:r>
            <a:r>
              <a:rPr lang="en-US" altLang="zh-CN" sz="1200" dirty="0" err="1"/>
              <a:t>rtaxso</a:t>
            </a:r>
            <a:r>
              <a:rPr lang="en-US" altLang="zh-CN" sz="1200" dirty="0"/>
              <a:t> = </a:t>
            </a:r>
            <a:r>
              <a:rPr lang="en-US" altLang="zh-CN" sz="1200" dirty="0" err="1"/>
              <a:t>rtaxs-rtax</a:t>
            </a:r>
            <a:r>
              <a:rPr lang="en-US" altLang="zh-CN" sz="1200" dirty="0"/>
              <a:t>            //</a:t>
            </a:r>
            <a:r>
              <a:rPr lang="zh-CN" altLang="zh-CN" sz="1200" dirty="0"/>
              <a:t>不含香烟特产</a:t>
            </a:r>
            <a:r>
              <a:rPr lang="en-US" altLang="zh-CN" sz="1200" dirty="0"/>
              <a:t>税</a:t>
            </a:r>
            <a:r>
              <a:rPr lang="zh-CN" altLang="zh-CN" sz="1200" dirty="0"/>
              <a:t>的销售税</a:t>
            </a:r>
          </a:p>
          <a:p>
            <a:r>
              <a:rPr lang="en-US" altLang="zh-CN" sz="1200" dirty="0"/>
              <a:t>g </a:t>
            </a:r>
            <a:r>
              <a:rPr lang="en-US" altLang="zh-CN" sz="1200" dirty="0" err="1"/>
              <a:t>lpackpc</a:t>
            </a:r>
            <a:r>
              <a:rPr lang="en-US" altLang="zh-CN" sz="1200" dirty="0"/>
              <a:t> = log(</a:t>
            </a:r>
            <a:r>
              <a:rPr lang="en-US" altLang="zh-CN" sz="1200" dirty="0" err="1"/>
              <a:t>packpc</a:t>
            </a:r>
            <a:r>
              <a:rPr lang="en-US" altLang="zh-CN" sz="1200" dirty="0"/>
              <a:t>)     //</a:t>
            </a:r>
            <a:r>
              <a:rPr lang="zh-CN" altLang="zh-CN" sz="1200" dirty="0"/>
              <a:t>香烟消费量的对数</a:t>
            </a:r>
          </a:p>
          <a:p>
            <a:r>
              <a:rPr lang="en-US" altLang="zh-CN" sz="1200" dirty="0"/>
              <a:t>g </a:t>
            </a:r>
            <a:r>
              <a:rPr lang="en-US" altLang="zh-CN" sz="1200" dirty="0" err="1"/>
              <a:t>lravgprs</a:t>
            </a:r>
            <a:r>
              <a:rPr lang="en-US" altLang="zh-CN" sz="1200" dirty="0"/>
              <a:t> = log(</a:t>
            </a:r>
            <a:r>
              <a:rPr lang="en-US" altLang="zh-CN" sz="1200" dirty="0" err="1"/>
              <a:t>ravgprs</a:t>
            </a:r>
            <a:r>
              <a:rPr lang="en-US" altLang="zh-CN" sz="1200" dirty="0"/>
              <a:t>)     //</a:t>
            </a:r>
            <a:r>
              <a:rPr lang="zh-CN" altLang="zh-CN" sz="1200" dirty="0"/>
              <a:t>香烟价格对数</a:t>
            </a:r>
          </a:p>
          <a:p>
            <a:r>
              <a:rPr lang="en-US" altLang="zh-CN" sz="1200" dirty="0"/>
              <a:t>g </a:t>
            </a:r>
            <a:r>
              <a:rPr lang="en-US" altLang="zh-CN" sz="1200" dirty="0" err="1"/>
              <a:t>perinc</a:t>
            </a:r>
            <a:r>
              <a:rPr lang="en-US" altLang="zh-CN" sz="1200" dirty="0"/>
              <a:t> = income/(pop*</a:t>
            </a:r>
            <a:r>
              <a:rPr lang="en-US" altLang="zh-CN" sz="1200" dirty="0" err="1"/>
              <a:t>cpi</a:t>
            </a:r>
            <a:r>
              <a:rPr lang="en-US" altLang="zh-CN" sz="1200" dirty="0"/>
              <a:t>)   //</a:t>
            </a:r>
            <a:r>
              <a:rPr lang="zh-CN" altLang="zh-CN" sz="1200" dirty="0"/>
              <a:t>州的人均收入</a:t>
            </a:r>
          </a:p>
          <a:p>
            <a:r>
              <a:rPr lang="en-US" altLang="zh-CN" sz="1200" dirty="0"/>
              <a:t>g </a:t>
            </a:r>
            <a:r>
              <a:rPr lang="en-US" altLang="zh-CN" sz="1200" dirty="0" err="1"/>
              <a:t>lperinc</a:t>
            </a:r>
            <a:r>
              <a:rPr lang="en-US" altLang="zh-CN" sz="1200" dirty="0"/>
              <a:t> = log(</a:t>
            </a:r>
            <a:r>
              <a:rPr lang="en-US" altLang="zh-CN" sz="1200" dirty="0" err="1"/>
              <a:t>perinc</a:t>
            </a:r>
            <a:r>
              <a:rPr lang="en-US" altLang="zh-CN" sz="1200" dirty="0"/>
              <a:t>)              //</a:t>
            </a:r>
            <a:r>
              <a:rPr lang="zh-CN" altLang="zh-CN" sz="1200" dirty="0"/>
              <a:t>人均收入对数</a:t>
            </a:r>
          </a:p>
          <a:p>
            <a:r>
              <a:rPr lang="en-US" altLang="zh-CN" sz="1200" dirty="0"/>
              <a:t>encode state, gen(</a:t>
            </a:r>
            <a:r>
              <a:rPr lang="en-US" altLang="zh-CN" sz="1200" dirty="0" err="1"/>
              <a:t>snum</a:t>
            </a:r>
            <a:r>
              <a:rPr lang="en-US" altLang="zh-CN" sz="1200" dirty="0"/>
              <a:t>)          //</a:t>
            </a:r>
            <a:r>
              <a:rPr lang="zh-CN" altLang="zh-CN" sz="1200" dirty="0"/>
              <a:t>州变量</a:t>
            </a:r>
          </a:p>
          <a:p>
            <a:r>
              <a:rPr lang="en-US" altLang="zh-CN" sz="1200" dirty="0"/>
              <a:t>g </a:t>
            </a:r>
            <a:r>
              <a:rPr lang="en-US" altLang="zh-CN" sz="1200" dirty="0" err="1"/>
              <a:t>ltpackpc</a:t>
            </a:r>
            <a:r>
              <a:rPr lang="en-US" altLang="zh-CN" sz="1200" dirty="0"/>
              <a:t> = log(</a:t>
            </a:r>
            <a:r>
              <a:rPr lang="en-US" altLang="zh-CN" sz="1200" dirty="0" err="1"/>
              <a:t>packpc</a:t>
            </a:r>
            <a:r>
              <a:rPr lang="en-US" altLang="zh-CN" sz="1200" dirty="0"/>
              <a:t>/</a:t>
            </a:r>
            <a:r>
              <a:rPr lang="en-US" altLang="zh-CN" sz="1200" dirty="0" err="1"/>
              <a:t>packpc</a:t>
            </a:r>
            <a:r>
              <a:rPr lang="en-US" altLang="zh-CN" sz="1200" dirty="0"/>
              <a:t>[_n-1])       //</a:t>
            </a:r>
            <a:r>
              <a:rPr lang="zh-CN" altLang="zh-CN" sz="1200" dirty="0"/>
              <a:t>香烟消费量的增长率</a:t>
            </a:r>
          </a:p>
          <a:p>
            <a:r>
              <a:rPr lang="en-US" altLang="zh-CN" sz="1200" dirty="0"/>
              <a:t>g </a:t>
            </a:r>
            <a:r>
              <a:rPr lang="en-US" altLang="zh-CN" sz="1200" dirty="0" err="1"/>
              <a:t>ltavgprs</a:t>
            </a:r>
            <a:r>
              <a:rPr lang="en-US" altLang="zh-CN" sz="1200" dirty="0"/>
              <a:t> = log(</a:t>
            </a:r>
            <a:r>
              <a:rPr lang="en-US" altLang="zh-CN" sz="1200" dirty="0" err="1"/>
              <a:t>avgprs</a:t>
            </a:r>
            <a:r>
              <a:rPr lang="en-US" altLang="zh-CN" sz="1200" dirty="0"/>
              <a:t>/</a:t>
            </a:r>
            <a:r>
              <a:rPr lang="en-US" altLang="zh-CN" sz="1200" dirty="0" err="1"/>
              <a:t>avgprs</a:t>
            </a:r>
            <a:r>
              <a:rPr lang="en-US" altLang="zh-CN" sz="1200" dirty="0"/>
              <a:t>[_n-1])         //</a:t>
            </a:r>
            <a:r>
              <a:rPr lang="zh-CN" altLang="zh-CN" sz="1200" dirty="0"/>
              <a:t>香烟价格增长率</a:t>
            </a:r>
          </a:p>
          <a:p>
            <a:r>
              <a:rPr lang="en-US" altLang="zh-CN" sz="1200" dirty="0"/>
              <a:t>g </a:t>
            </a:r>
            <a:r>
              <a:rPr lang="en-US" altLang="zh-CN" sz="1200" dirty="0" err="1"/>
              <a:t>ltperinc</a:t>
            </a:r>
            <a:r>
              <a:rPr lang="en-US" altLang="zh-CN" sz="1200" dirty="0"/>
              <a:t> = log(</a:t>
            </a:r>
            <a:r>
              <a:rPr lang="en-US" altLang="zh-CN" sz="1200" dirty="0" err="1"/>
              <a:t>perinc</a:t>
            </a:r>
            <a:r>
              <a:rPr lang="en-US" altLang="zh-CN" sz="1200" dirty="0"/>
              <a:t>/</a:t>
            </a:r>
            <a:r>
              <a:rPr lang="en-US" altLang="zh-CN" sz="1200" dirty="0" err="1"/>
              <a:t>perinc</a:t>
            </a:r>
            <a:r>
              <a:rPr lang="en-US" altLang="zh-CN" sz="1200" dirty="0"/>
              <a:t>[_n-1])          //</a:t>
            </a:r>
            <a:r>
              <a:rPr lang="zh-CN" altLang="zh-CN" sz="1200" dirty="0"/>
              <a:t>人均收入增长率</a:t>
            </a:r>
          </a:p>
          <a:p>
            <a:r>
              <a:rPr lang="en-US" altLang="zh-CN" sz="1200" dirty="0"/>
              <a:t>g </a:t>
            </a:r>
            <a:r>
              <a:rPr lang="en-US" altLang="zh-CN" sz="1200" dirty="0" err="1"/>
              <a:t>dtrtaxs</a:t>
            </a:r>
            <a:r>
              <a:rPr lang="en-US" altLang="zh-CN" sz="1200" dirty="0"/>
              <a:t>  = </a:t>
            </a:r>
            <a:r>
              <a:rPr lang="en-US" altLang="zh-CN" sz="1200" dirty="0" err="1"/>
              <a:t>rtaxs-rtaxs</a:t>
            </a:r>
            <a:r>
              <a:rPr lang="en-US" altLang="zh-CN" sz="1200" dirty="0"/>
              <a:t>[_n-1]       //</a:t>
            </a:r>
            <a:r>
              <a:rPr lang="zh-CN" altLang="zh-CN" sz="1200" dirty="0"/>
              <a:t>香烟税的增长量</a:t>
            </a:r>
          </a:p>
          <a:p>
            <a:r>
              <a:rPr lang="en-US" altLang="zh-CN" sz="1200" dirty="0"/>
              <a:t>g </a:t>
            </a:r>
            <a:r>
              <a:rPr lang="en-US" altLang="zh-CN" sz="1200" dirty="0" err="1"/>
              <a:t>dtrtax</a:t>
            </a:r>
            <a:r>
              <a:rPr lang="en-US" altLang="zh-CN" sz="1200" dirty="0"/>
              <a:t>   = </a:t>
            </a:r>
            <a:r>
              <a:rPr lang="en-US" altLang="zh-CN" sz="1200" dirty="0" err="1"/>
              <a:t>rtax-rtax</a:t>
            </a:r>
            <a:r>
              <a:rPr lang="en-US" altLang="zh-CN" sz="1200" dirty="0"/>
              <a:t>[_n-1]           //</a:t>
            </a:r>
            <a:r>
              <a:rPr lang="zh-CN" altLang="zh-CN" sz="1200" dirty="0"/>
              <a:t>含香烟税的销售税增长</a:t>
            </a:r>
          </a:p>
          <a:p>
            <a:r>
              <a:rPr lang="en-US" altLang="zh-CN" sz="1200" dirty="0"/>
              <a:t>g </a:t>
            </a:r>
            <a:r>
              <a:rPr lang="en-US" altLang="zh-CN" sz="1200" dirty="0" err="1"/>
              <a:t>dtrtaxso</a:t>
            </a:r>
            <a:r>
              <a:rPr lang="en-US" altLang="zh-CN" sz="1200" dirty="0"/>
              <a:t> = </a:t>
            </a:r>
            <a:r>
              <a:rPr lang="en-US" altLang="zh-CN" sz="1200" dirty="0" err="1"/>
              <a:t>rtaxso-rtaxso</a:t>
            </a:r>
            <a:r>
              <a:rPr lang="en-US" altLang="zh-CN" sz="1200" dirty="0"/>
              <a:t>[_n-1]  //</a:t>
            </a:r>
            <a:r>
              <a:rPr lang="zh-CN" altLang="zh-CN" sz="1200" dirty="0"/>
              <a:t>不含香烟</a:t>
            </a:r>
            <a:r>
              <a:rPr lang="en-US" altLang="zh-CN" sz="1200" dirty="0"/>
              <a:t>税</a:t>
            </a:r>
            <a:r>
              <a:rPr lang="zh-CN" altLang="zh-CN" sz="1200" dirty="0"/>
              <a:t>销售税增长</a:t>
            </a:r>
          </a:p>
          <a:p>
            <a:r>
              <a:rPr lang="en-US" altLang="zh-CN" sz="1200" dirty="0"/>
              <a:t>keep if year==1995                      //</a:t>
            </a:r>
            <a:r>
              <a:rPr lang="zh-CN" altLang="zh-CN" sz="1200" dirty="0"/>
              <a:t>仅分析</a:t>
            </a:r>
            <a:r>
              <a:rPr lang="en-US" altLang="zh-CN" sz="1200" dirty="0"/>
              <a:t>1995</a:t>
            </a:r>
            <a:r>
              <a:rPr lang="zh-CN" altLang="zh-CN" sz="1200" dirty="0"/>
              <a:t>年</a:t>
            </a:r>
            <a:endParaRPr lang="en-US" altLang="zh-CN" sz="1200" dirty="0"/>
          </a:p>
          <a:p>
            <a:r>
              <a:rPr lang="en-US" altLang="zh-CN" sz="1200" dirty="0" err="1"/>
              <a:t>ivreg</a:t>
            </a:r>
            <a:r>
              <a:rPr lang="en-US" altLang="zh-CN" sz="1200" dirty="0"/>
              <a:t> </a:t>
            </a:r>
            <a:r>
              <a:rPr lang="en-US" altLang="zh-CN" sz="1200" dirty="0" err="1"/>
              <a:t>ltpackpc</a:t>
            </a:r>
            <a:r>
              <a:rPr lang="en-US" altLang="zh-CN" sz="1200" dirty="0"/>
              <a:t> (</a:t>
            </a:r>
            <a:r>
              <a:rPr lang="en-US" altLang="zh-CN" sz="1200" dirty="0" err="1"/>
              <a:t>ltavgprs</a:t>
            </a:r>
            <a:r>
              <a:rPr lang="en-US" altLang="zh-CN" sz="1200" dirty="0"/>
              <a:t> = </a:t>
            </a:r>
            <a:r>
              <a:rPr lang="en-US" altLang="zh-CN" sz="1200" dirty="0" err="1"/>
              <a:t>dtrtaxso</a:t>
            </a:r>
            <a:r>
              <a:rPr lang="en-US" altLang="zh-CN" sz="1200" dirty="0"/>
              <a:t>) </a:t>
            </a:r>
            <a:r>
              <a:rPr lang="en-US" altLang="zh-CN" sz="1200" dirty="0" err="1"/>
              <a:t>ltperinc</a:t>
            </a:r>
            <a:r>
              <a:rPr lang="en-US" altLang="zh-CN" sz="1200" dirty="0"/>
              <a:t>, r   // </a:t>
            </a:r>
            <a:r>
              <a:rPr lang="zh-CN" altLang="zh-CN" sz="1200" dirty="0"/>
              <a:t>表第一列</a:t>
            </a:r>
          </a:p>
          <a:p>
            <a:r>
              <a:rPr lang="en-US" altLang="zh-CN" sz="1200" dirty="0" err="1"/>
              <a:t>esti</a:t>
            </a:r>
            <a:r>
              <a:rPr lang="en-US" altLang="zh-CN" sz="1200" dirty="0"/>
              <a:t> store m1</a:t>
            </a:r>
            <a:endParaRPr lang="zh-CN" altLang="zh-CN" sz="1200" dirty="0"/>
          </a:p>
          <a:p>
            <a:r>
              <a:rPr lang="en-US" altLang="zh-CN" sz="1200" dirty="0" err="1"/>
              <a:t>reg</a:t>
            </a:r>
            <a:r>
              <a:rPr lang="en-US" altLang="zh-CN" sz="1200" dirty="0"/>
              <a:t> </a:t>
            </a:r>
            <a:r>
              <a:rPr lang="en-US" altLang="zh-CN" sz="1200" dirty="0" err="1"/>
              <a:t>ltavgprs</a:t>
            </a:r>
            <a:r>
              <a:rPr lang="en-US" altLang="zh-CN" sz="1200" dirty="0"/>
              <a:t> </a:t>
            </a:r>
            <a:r>
              <a:rPr lang="en-US" altLang="zh-CN" sz="1200" dirty="0" err="1"/>
              <a:t>dtrtaxso</a:t>
            </a:r>
            <a:r>
              <a:rPr lang="en-US" altLang="zh-CN" sz="1200" dirty="0"/>
              <a:t> </a:t>
            </a:r>
            <a:r>
              <a:rPr lang="en-US" altLang="zh-CN" sz="1200" dirty="0" err="1"/>
              <a:t>ltperinc</a:t>
            </a:r>
            <a:r>
              <a:rPr lang="en-US" altLang="zh-CN" sz="1200" dirty="0"/>
              <a:t>, r </a:t>
            </a:r>
            <a:endParaRPr lang="zh-CN" altLang="zh-CN" sz="1200" dirty="0"/>
          </a:p>
          <a:p>
            <a:r>
              <a:rPr lang="en-US" altLang="zh-CN" sz="1200" dirty="0"/>
              <a:t>test </a:t>
            </a:r>
            <a:r>
              <a:rPr lang="en-US" altLang="zh-CN" sz="1200" dirty="0" err="1"/>
              <a:t>dtrtaxso</a:t>
            </a:r>
            <a:endParaRPr lang="zh-CN" altLang="zh-CN" sz="1200" dirty="0"/>
          </a:p>
          <a:p>
            <a:r>
              <a:rPr lang="en-US" altLang="zh-CN" sz="1200" dirty="0" err="1"/>
              <a:t>ivreg</a:t>
            </a:r>
            <a:r>
              <a:rPr lang="en-US" altLang="zh-CN" sz="1200" dirty="0"/>
              <a:t> </a:t>
            </a:r>
            <a:r>
              <a:rPr lang="en-US" altLang="zh-CN" sz="1200" dirty="0" err="1"/>
              <a:t>ltpackpc</a:t>
            </a:r>
            <a:r>
              <a:rPr lang="en-US" altLang="zh-CN" sz="1200" dirty="0"/>
              <a:t> (</a:t>
            </a:r>
            <a:r>
              <a:rPr lang="en-US" altLang="zh-CN" sz="1200" dirty="0" err="1"/>
              <a:t>ltavgprs</a:t>
            </a:r>
            <a:r>
              <a:rPr lang="en-US" altLang="zh-CN" sz="1200" dirty="0"/>
              <a:t> = </a:t>
            </a:r>
            <a:r>
              <a:rPr lang="en-US" altLang="zh-CN" sz="1200" dirty="0" err="1"/>
              <a:t>dtrtax</a:t>
            </a:r>
            <a:r>
              <a:rPr lang="en-US" altLang="zh-CN" sz="1200" dirty="0"/>
              <a:t>) </a:t>
            </a:r>
            <a:r>
              <a:rPr lang="en-US" altLang="zh-CN" sz="1200" dirty="0" err="1"/>
              <a:t>ltperinc</a:t>
            </a:r>
            <a:r>
              <a:rPr lang="en-US" altLang="zh-CN" sz="1200" dirty="0"/>
              <a:t>, r   //</a:t>
            </a:r>
            <a:r>
              <a:rPr lang="zh-CN" altLang="zh-CN" sz="1200" dirty="0"/>
              <a:t>表第二列</a:t>
            </a:r>
            <a:endParaRPr lang="en-US" altLang="zh-CN" sz="1200" dirty="0"/>
          </a:p>
          <a:p>
            <a:r>
              <a:rPr lang="en-US" altLang="zh-CN" sz="1200" dirty="0" err="1"/>
              <a:t>esti</a:t>
            </a:r>
            <a:r>
              <a:rPr lang="en-US" altLang="zh-CN" sz="1200" dirty="0"/>
              <a:t> store m2</a:t>
            </a:r>
            <a:endParaRPr lang="zh-CN" altLang="zh-CN" sz="1200" dirty="0"/>
          </a:p>
          <a:p>
            <a:r>
              <a:rPr lang="en-US" altLang="zh-CN" sz="1200" dirty="0" err="1"/>
              <a:t>reg</a:t>
            </a:r>
            <a:r>
              <a:rPr lang="en-US" altLang="zh-CN" sz="1200" dirty="0"/>
              <a:t> </a:t>
            </a:r>
            <a:r>
              <a:rPr lang="en-US" altLang="zh-CN" sz="1200" dirty="0" err="1"/>
              <a:t>ltavgprs</a:t>
            </a:r>
            <a:r>
              <a:rPr lang="en-US" altLang="zh-CN" sz="1200" dirty="0"/>
              <a:t> </a:t>
            </a:r>
            <a:r>
              <a:rPr lang="en-US" altLang="zh-CN" sz="1200" dirty="0" err="1"/>
              <a:t>dtrtax</a:t>
            </a:r>
            <a:r>
              <a:rPr lang="en-US" altLang="zh-CN" sz="1200" dirty="0"/>
              <a:t> </a:t>
            </a:r>
            <a:r>
              <a:rPr lang="en-US" altLang="zh-CN" sz="1200" dirty="0" err="1"/>
              <a:t>ltperinc</a:t>
            </a:r>
            <a:r>
              <a:rPr lang="en-US" altLang="zh-CN" sz="1200" dirty="0"/>
              <a:t>, r</a:t>
            </a:r>
            <a:endParaRPr lang="zh-CN" altLang="zh-CN" sz="1200" dirty="0"/>
          </a:p>
          <a:p>
            <a:r>
              <a:rPr lang="en-US" altLang="zh-CN" sz="1200" dirty="0"/>
              <a:t>test </a:t>
            </a:r>
            <a:r>
              <a:rPr lang="en-US" altLang="zh-CN" sz="1200" dirty="0" err="1"/>
              <a:t>dtrtax</a:t>
            </a:r>
            <a:endParaRPr lang="zh-CN" altLang="zh-CN" sz="1200" dirty="0"/>
          </a:p>
          <a:p>
            <a:r>
              <a:rPr lang="en-US" altLang="zh-CN" sz="1200" dirty="0" err="1"/>
              <a:t>ivreg</a:t>
            </a:r>
            <a:r>
              <a:rPr lang="en-US" altLang="zh-CN" sz="1200" dirty="0"/>
              <a:t> </a:t>
            </a:r>
            <a:r>
              <a:rPr lang="en-US" altLang="zh-CN" sz="1200" dirty="0" err="1"/>
              <a:t>ltpackpc</a:t>
            </a:r>
            <a:r>
              <a:rPr lang="en-US" altLang="zh-CN" sz="1200" dirty="0"/>
              <a:t> (</a:t>
            </a:r>
            <a:r>
              <a:rPr lang="en-US" altLang="zh-CN" sz="1200" dirty="0" err="1"/>
              <a:t>ltavgprs</a:t>
            </a:r>
            <a:r>
              <a:rPr lang="en-US" altLang="zh-CN" sz="1200" dirty="0"/>
              <a:t> = </a:t>
            </a:r>
            <a:r>
              <a:rPr lang="en-US" altLang="zh-CN" sz="1200" dirty="0" err="1"/>
              <a:t>dtrtax</a:t>
            </a:r>
            <a:r>
              <a:rPr lang="en-US" altLang="zh-CN" sz="1200" dirty="0"/>
              <a:t> </a:t>
            </a:r>
            <a:r>
              <a:rPr lang="en-US" altLang="zh-CN" sz="1200" dirty="0" err="1"/>
              <a:t>dtrtaxso</a:t>
            </a:r>
            <a:r>
              <a:rPr lang="en-US" altLang="zh-CN" sz="1200" dirty="0"/>
              <a:t>) </a:t>
            </a:r>
            <a:r>
              <a:rPr lang="en-US" altLang="zh-CN" sz="1200" dirty="0" err="1"/>
              <a:t>ltperinc</a:t>
            </a:r>
            <a:r>
              <a:rPr lang="en-US" altLang="zh-CN" sz="1200" dirty="0"/>
              <a:t>, r   //</a:t>
            </a:r>
            <a:r>
              <a:rPr lang="zh-CN" altLang="en-US" sz="1200" dirty="0"/>
              <a:t>表</a:t>
            </a:r>
            <a:r>
              <a:rPr lang="zh-CN" altLang="zh-CN" sz="1200" dirty="0"/>
              <a:t>第三列</a:t>
            </a:r>
          </a:p>
          <a:p>
            <a:r>
              <a:rPr lang="en-US" altLang="zh-CN" sz="1200" dirty="0" err="1"/>
              <a:t>esti</a:t>
            </a:r>
            <a:r>
              <a:rPr lang="en-US" altLang="zh-CN" sz="1200" dirty="0"/>
              <a:t> store m3</a:t>
            </a:r>
            <a:endParaRPr lang="zh-CN" altLang="zh-CN" sz="1200" dirty="0"/>
          </a:p>
          <a:p>
            <a:r>
              <a:rPr lang="en-US" altLang="zh-CN" sz="1200" dirty="0"/>
              <a:t>outreg2 [m1 m2 m3] using </a:t>
            </a:r>
            <a:r>
              <a:rPr lang="en-US" altLang="zh-CN" sz="1200" dirty="0" err="1"/>
              <a:t>temp.doc,word</a:t>
            </a:r>
            <a:r>
              <a:rPr lang="en-US" altLang="zh-CN" sz="1200" dirty="0"/>
              <a:t> replace</a:t>
            </a:r>
            <a:endParaRPr lang="zh-CN" altLang="zh-CN" sz="1200" dirty="0"/>
          </a:p>
        </p:txBody>
      </p:sp>
      <p:sp>
        <p:nvSpPr>
          <p:cNvPr id="5" name="矩形 4"/>
          <p:cNvSpPr/>
          <p:nvPr/>
        </p:nvSpPr>
        <p:spPr>
          <a:xfrm>
            <a:off x="69296" y="6504317"/>
            <a:ext cx="2234243" cy="3536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mn-ea"/>
              </a:rPr>
              <a:t>引自</a:t>
            </a:r>
            <a:r>
              <a:rPr lang="en-US" altLang="zh-CN" sz="1200" b="1" dirty="0">
                <a:solidFill>
                  <a:schemeClr val="tx1"/>
                </a:solidFill>
                <a:latin typeface="+mn-ea"/>
              </a:rPr>
              <a:t>Stock</a:t>
            </a:r>
            <a:r>
              <a:rPr lang="zh-CN" altLang="en-US" sz="1200" b="1" dirty="0">
                <a:solidFill>
                  <a:schemeClr val="tx1"/>
                </a:solidFill>
                <a:latin typeface="+mn-ea"/>
              </a:rPr>
              <a:t>等</a:t>
            </a:r>
            <a:r>
              <a:rPr lang="en-US" altLang="zh-CN" sz="1200" b="1" dirty="0">
                <a:solidFill>
                  <a:schemeClr val="tx1"/>
                </a:solidFill>
                <a:latin typeface="+mn-ea"/>
              </a:rPr>
              <a:t>《</a:t>
            </a:r>
            <a:r>
              <a:rPr lang="zh-CN" altLang="en-US" sz="1200" b="1" dirty="0">
                <a:solidFill>
                  <a:schemeClr val="tx1"/>
                </a:solidFill>
                <a:latin typeface="+mn-ea"/>
              </a:rPr>
              <a:t>计量经济学</a:t>
            </a:r>
            <a:r>
              <a:rPr lang="en-US" altLang="zh-CN" sz="1200" b="1" dirty="0">
                <a:solidFill>
                  <a:schemeClr val="tx1"/>
                </a:solidFill>
                <a:latin typeface="+mn-ea"/>
              </a:rPr>
              <a:t>》</a:t>
            </a:r>
            <a:endParaRPr lang="zh-CN" altLang="en-US" sz="1200" b="1" dirty="0">
              <a:solidFill>
                <a:schemeClr val="tx1"/>
              </a:solidFill>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2041"/>
            <a:ext cx="9144000" cy="646331"/>
          </a:xfrm>
          <a:prstGeom prst="rect">
            <a:avLst/>
          </a:prstGeom>
        </p:spPr>
        <p:txBody>
          <a:bodyPr wrap="square">
            <a:spAutoFit/>
          </a:bodyPr>
          <a:lstStyle/>
          <a:p>
            <a:pPr algn="ctr"/>
            <a:r>
              <a:rPr kumimoji="1" lang="zh-CN" altLang="en-US" sz="3600" b="1" dirty="0">
                <a:latin typeface="微软雅黑" panose="020B0503020204020204" pitchFamily="34" charset="-122"/>
                <a:ea typeface="微软雅黑" panose="020B0503020204020204" pitchFamily="34" charset="-122"/>
              </a:rPr>
              <a:t>工具变量的相关性和外生性检验</a:t>
            </a:r>
            <a:endParaRPr lang="en-US" altLang="zh-CN" sz="3600" b="1" dirty="0">
              <a:latin typeface="微软雅黑" panose="020B0503020204020204" pitchFamily="34" charset="-122"/>
              <a:ea typeface="微软雅黑" panose="020B0503020204020204" pitchFamily="34" charset="-122"/>
            </a:endParaRPr>
          </a:p>
        </p:txBody>
      </p:sp>
      <p:sp>
        <p:nvSpPr>
          <p:cNvPr id="3" name="矩形 2"/>
          <p:cNvSpPr/>
          <p:nvPr/>
        </p:nvSpPr>
        <p:spPr>
          <a:xfrm>
            <a:off x="381154" y="1085806"/>
            <a:ext cx="8375232" cy="5262979"/>
          </a:xfrm>
          <a:prstGeom prst="rect">
            <a:avLst/>
          </a:prstGeom>
        </p:spPr>
        <p:txBody>
          <a:bodyPr wrap="square">
            <a:spAutoFit/>
          </a:bodyPr>
          <a:lstStyle/>
          <a:p>
            <a:r>
              <a:rPr lang="zh-CN" altLang="en-US" sz="2400" dirty="0"/>
              <a:t>若不满足</a:t>
            </a:r>
            <a:r>
              <a:rPr lang="zh-CN" altLang="en-US" sz="2400" dirty="0">
                <a:solidFill>
                  <a:srgbClr val="FF0000"/>
                </a:solidFill>
              </a:rPr>
              <a:t>相关性</a:t>
            </a:r>
            <a:r>
              <a:rPr lang="zh-CN" altLang="en-US" sz="2400" dirty="0"/>
              <a:t>，称为</a:t>
            </a:r>
            <a:r>
              <a:rPr lang="zh-CN" altLang="en-US" sz="2400" dirty="0">
                <a:solidFill>
                  <a:srgbClr val="FF0000"/>
                </a:solidFill>
              </a:rPr>
              <a:t>弱工具变量</a:t>
            </a:r>
            <a:r>
              <a:rPr lang="zh-CN" altLang="en-US" sz="2400" dirty="0"/>
              <a:t>，</a:t>
            </a:r>
            <a:endParaRPr lang="en-US" altLang="zh-CN" sz="2400" dirty="0"/>
          </a:p>
          <a:p>
            <a:r>
              <a:rPr lang="zh-CN" altLang="en-US" sz="2400" dirty="0"/>
              <a:t>不是弱工具变量的经验规则：第一阶段</a:t>
            </a:r>
            <a:r>
              <a:rPr lang="en-US" altLang="zh-CN" sz="2400" dirty="0">
                <a:solidFill>
                  <a:srgbClr val="FF0000"/>
                </a:solidFill>
              </a:rPr>
              <a:t>F</a:t>
            </a:r>
            <a:r>
              <a:rPr lang="zh-CN" altLang="en-US" sz="2400" dirty="0">
                <a:solidFill>
                  <a:srgbClr val="FF0000"/>
                </a:solidFill>
              </a:rPr>
              <a:t>值大于</a:t>
            </a:r>
            <a:r>
              <a:rPr lang="en-US" altLang="zh-CN" sz="2400" dirty="0">
                <a:solidFill>
                  <a:srgbClr val="FF0000"/>
                </a:solidFill>
              </a:rPr>
              <a:t>10</a:t>
            </a:r>
            <a:r>
              <a:rPr lang="zh-CN" altLang="en-US" sz="2400" dirty="0">
                <a:solidFill>
                  <a:srgbClr val="FF0000"/>
                </a:solidFill>
              </a:rPr>
              <a:t>。</a:t>
            </a:r>
            <a:endParaRPr lang="en-US" altLang="zh-CN" sz="2400" dirty="0">
              <a:solidFill>
                <a:srgbClr val="FF0000"/>
              </a:solidFill>
            </a:endParaRPr>
          </a:p>
          <a:p>
            <a:endParaRPr lang="en-US" altLang="zh-CN" sz="2400" dirty="0"/>
          </a:p>
          <a:p>
            <a:r>
              <a:rPr lang="zh-CN" altLang="en-US" sz="2400" dirty="0">
                <a:solidFill>
                  <a:srgbClr val="FF0000"/>
                </a:solidFill>
              </a:rPr>
              <a:t>如何检验工具变量的外生性</a:t>
            </a:r>
            <a:endParaRPr lang="en-US" altLang="zh-CN" sz="2400" dirty="0">
              <a:solidFill>
                <a:srgbClr val="FF0000"/>
              </a:solidFill>
            </a:endParaRPr>
          </a:p>
          <a:p>
            <a:r>
              <a:rPr lang="zh-CN" altLang="zh-CN" sz="2400" dirty="0"/>
              <a:t>若恰好识别</a:t>
            </a:r>
            <a:r>
              <a:rPr lang="zh-CN" altLang="en-US" sz="2400" dirty="0"/>
              <a:t>，</a:t>
            </a:r>
            <a:r>
              <a:rPr lang="zh-CN" altLang="zh-CN" sz="2400" dirty="0"/>
              <a:t>不能在统计上检验</a:t>
            </a:r>
            <a:r>
              <a:rPr lang="en-US" altLang="zh-CN" sz="2400" dirty="0"/>
              <a:t>”</a:t>
            </a:r>
            <a:r>
              <a:rPr lang="zh-CN" altLang="zh-CN" sz="2400" dirty="0"/>
              <a:t>工具变量外生</a:t>
            </a:r>
            <a:r>
              <a:rPr lang="en-US" altLang="zh-CN" sz="2400" dirty="0"/>
              <a:t>”</a:t>
            </a:r>
            <a:r>
              <a:rPr lang="zh-CN" altLang="zh-CN" sz="2400" dirty="0"/>
              <a:t>假设。</a:t>
            </a:r>
            <a:endParaRPr lang="en-US" altLang="zh-CN" sz="2400" dirty="0"/>
          </a:p>
          <a:p>
            <a:r>
              <a:rPr lang="zh-CN" altLang="zh-CN" sz="2400" dirty="0"/>
              <a:t>若过度识别</a:t>
            </a:r>
            <a:r>
              <a:rPr lang="zh-CN" altLang="en-US" sz="2400" dirty="0"/>
              <a:t>（工具变量个数超过内生变量数）</a:t>
            </a:r>
            <a:r>
              <a:rPr lang="zh-CN" altLang="zh-CN" sz="2400" dirty="0"/>
              <a:t>，可以检验</a:t>
            </a:r>
            <a:endParaRPr lang="en-US" altLang="zh-CN" sz="2400" dirty="0"/>
          </a:p>
          <a:p>
            <a:r>
              <a:rPr lang="zh-CN" altLang="en-US" sz="2400" dirty="0">
                <a:solidFill>
                  <a:srgbClr val="FF0000"/>
                </a:solidFill>
              </a:rPr>
              <a:t>推理</a:t>
            </a:r>
            <a:r>
              <a:rPr lang="zh-CN" altLang="en-US" sz="2400" dirty="0"/>
              <a:t>：</a:t>
            </a:r>
            <a:r>
              <a:rPr lang="zh-CN" altLang="zh-CN" sz="2400" dirty="0"/>
              <a:t>如两个工具变量都是外生的，估计</a:t>
            </a:r>
            <a:r>
              <a:rPr lang="zh-CN" altLang="en-US" sz="2400" dirty="0"/>
              <a:t>结果</a:t>
            </a:r>
            <a:r>
              <a:rPr lang="zh-CN" altLang="zh-CN" sz="2400" dirty="0"/>
              <a:t>将趋于相互接近。如果两个估计量很不相同，则意味着至少有一个不是外生的。</a:t>
            </a:r>
            <a:endParaRPr lang="en-US" altLang="zh-CN" sz="2400" dirty="0"/>
          </a:p>
          <a:p>
            <a:endParaRPr lang="en-US" altLang="zh-CN" sz="2400" dirty="0"/>
          </a:p>
          <a:p>
            <a:r>
              <a:rPr lang="zh-CN" altLang="en-US" sz="2400" dirty="0">
                <a:solidFill>
                  <a:srgbClr val="FF0000"/>
                </a:solidFill>
              </a:rPr>
              <a:t>操作：</a:t>
            </a:r>
            <a:r>
              <a:rPr lang="zh-CN" altLang="zh-CN" sz="2400" dirty="0"/>
              <a:t>先进行</a:t>
            </a:r>
            <a:r>
              <a:rPr lang="en-US" altLang="zh-CN" sz="2400" dirty="0"/>
              <a:t>TSLS</a:t>
            </a:r>
            <a:r>
              <a:rPr lang="zh-CN" altLang="zh-CN" sz="2400" dirty="0"/>
              <a:t>估计，然后计算出残差，用残差对工具变量和内含外生变量回归，再检验工具变量前的系数是否都为零。</a:t>
            </a:r>
            <a:endParaRPr lang="en-US" altLang="zh-CN" sz="2400" dirty="0"/>
          </a:p>
          <a:p>
            <a:r>
              <a:rPr lang="zh-CN" altLang="zh-CN" sz="2400" dirty="0">
                <a:solidFill>
                  <a:srgbClr val="FF0000"/>
                </a:solidFill>
              </a:rPr>
              <a:t>检验逻辑</a:t>
            </a:r>
            <a:r>
              <a:rPr lang="zh-CN" altLang="zh-CN" sz="2400" dirty="0"/>
              <a:t>：如果其中至少一个工具变量是外性的，则其估计量是一致的，因此残差亦是误差的良好估计。</a:t>
            </a:r>
          </a:p>
        </p:txBody>
      </p:sp>
    </p:spTree>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537</TotalTime>
  <Words>16727</Words>
  <Application>Microsoft Office PowerPoint</Application>
  <PresentationFormat>全屏显示(4:3)</PresentationFormat>
  <Paragraphs>2858</Paragraphs>
  <Slides>225</Slides>
  <Notes>17</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2</vt:i4>
      </vt:variant>
      <vt:variant>
        <vt:lpstr>幻灯片标题</vt:lpstr>
      </vt:variant>
      <vt:variant>
        <vt:i4>225</vt:i4>
      </vt:variant>
    </vt:vector>
  </HeadingPairs>
  <TitlesOfParts>
    <vt:vector size="241" baseType="lpstr">
      <vt:lpstr>黑体</vt:lpstr>
      <vt:lpstr>华文行楷</vt:lpstr>
      <vt:lpstr>华文琥珀</vt:lpstr>
      <vt:lpstr>楷体_GB2312</vt:lpstr>
      <vt:lpstr>宋体</vt:lpstr>
      <vt:lpstr>微软雅黑</vt:lpstr>
      <vt:lpstr>Arial</vt:lpstr>
      <vt:lpstr>Calibri</vt:lpstr>
      <vt:lpstr>Calibri Light</vt:lpstr>
      <vt:lpstr>Cambria</vt:lpstr>
      <vt:lpstr>Cambria Math</vt:lpstr>
      <vt:lpstr>Times New Roman</vt:lpstr>
      <vt:lpstr>Wingdings</vt:lpstr>
      <vt:lpstr>Office 主题</vt:lpstr>
      <vt:lpstr>公式</vt:lpstr>
      <vt:lpstr>Equation</vt:lpstr>
      <vt:lpstr>PowerPoint 演示文稿</vt:lpstr>
      <vt:lpstr>推荐教材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几种主要方法的思路对比</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cp:lastModifiedBy>
  <cp:revision>1711</cp:revision>
  <dcterms:created xsi:type="dcterms:W3CDTF">2014-12-21T07:27:00Z</dcterms:created>
  <dcterms:modified xsi:type="dcterms:W3CDTF">2021-03-02T12:28:03Z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